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3.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Lst>
  <p:notesMasterIdLst>
    <p:notesMasterId r:id="rId177"/>
  </p:notesMasterIdLst>
  <p:sldIdLst>
    <p:sldId id="256" r:id="rId4"/>
    <p:sldId id="3938" r:id="rId5"/>
    <p:sldId id="3881" r:id="rId6"/>
    <p:sldId id="3389" r:id="rId7"/>
    <p:sldId id="4124" r:id="rId8"/>
    <p:sldId id="4123" r:id="rId9"/>
    <p:sldId id="395" r:id="rId10"/>
    <p:sldId id="4108" r:id="rId11"/>
    <p:sldId id="576" r:id="rId12"/>
    <p:sldId id="3551" r:id="rId13"/>
    <p:sldId id="3557" r:id="rId14"/>
    <p:sldId id="3558" r:id="rId15"/>
    <p:sldId id="3561" r:id="rId16"/>
    <p:sldId id="3562" r:id="rId17"/>
    <p:sldId id="348" r:id="rId18"/>
    <p:sldId id="349" r:id="rId19"/>
    <p:sldId id="3937" r:id="rId20"/>
    <p:sldId id="364" r:id="rId21"/>
    <p:sldId id="365" r:id="rId22"/>
    <p:sldId id="592" r:id="rId23"/>
    <p:sldId id="3998" r:id="rId24"/>
    <p:sldId id="4005" r:id="rId25"/>
    <p:sldId id="3565" r:id="rId26"/>
    <p:sldId id="4148" r:id="rId27"/>
    <p:sldId id="3604" r:id="rId28"/>
    <p:sldId id="4134" r:id="rId29"/>
    <p:sldId id="290" r:id="rId30"/>
    <p:sldId id="4131" r:id="rId31"/>
    <p:sldId id="4130" r:id="rId32"/>
    <p:sldId id="555" r:id="rId33"/>
    <p:sldId id="342" r:id="rId34"/>
    <p:sldId id="343" r:id="rId35"/>
    <p:sldId id="258" r:id="rId36"/>
    <p:sldId id="4135" r:id="rId37"/>
    <p:sldId id="4145" r:id="rId38"/>
    <p:sldId id="3957" r:id="rId39"/>
    <p:sldId id="3838" r:id="rId40"/>
    <p:sldId id="269" r:id="rId41"/>
    <p:sldId id="432" r:id="rId42"/>
    <p:sldId id="3936" r:id="rId43"/>
    <p:sldId id="3607" r:id="rId44"/>
    <p:sldId id="4147" r:id="rId45"/>
    <p:sldId id="3977" r:id="rId46"/>
    <p:sldId id="4150" r:id="rId47"/>
    <p:sldId id="3679" r:id="rId48"/>
    <p:sldId id="3680" r:id="rId49"/>
    <p:sldId id="3692" r:id="rId50"/>
    <p:sldId id="3975" r:id="rId51"/>
    <p:sldId id="580" r:id="rId52"/>
    <p:sldId id="3609" r:id="rId53"/>
    <p:sldId id="3976" r:id="rId54"/>
    <p:sldId id="4127" r:id="rId55"/>
    <p:sldId id="4128" r:id="rId56"/>
    <p:sldId id="4133" r:id="rId57"/>
    <p:sldId id="3900" r:id="rId58"/>
    <p:sldId id="3744" r:id="rId59"/>
    <p:sldId id="4136" r:id="rId60"/>
    <p:sldId id="3384" r:id="rId61"/>
    <p:sldId id="3385" r:id="rId62"/>
    <p:sldId id="567" r:id="rId63"/>
    <p:sldId id="568" r:id="rId64"/>
    <p:sldId id="699" r:id="rId65"/>
    <p:sldId id="4109" r:id="rId66"/>
    <p:sldId id="4143" r:id="rId67"/>
    <p:sldId id="4144" r:id="rId68"/>
    <p:sldId id="4138" r:id="rId69"/>
    <p:sldId id="383" r:id="rId70"/>
    <p:sldId id="4140" r:id="rId71"/>
    <p:sldId id="560" r:id="rId72"/>
    <p:sldId id="4139" r:id="rId73"/>
    <p:sldId id="402" r:id="rId74"/>
    <p:sldId id="4112" r:id="rId75"/>
    <p:sldId id="3939" r:id="rId76"/>
    <p:sldId id="257" r:id="rId77"/>
    <p:sldId id="3739" r:id="rId78"/>
    <p:sldId id="4142" r:id="rId79"/>
    <p:sldId id="3892" r:id="rId80"/>
    <p:sldId id="3905" r:id="rId81"/>
    <p:sldId id="3893" r:id="rId82"/>
    <p:sldId id="391" r:id="rId83"/>
    <p:sldId id="392" r:id="rId84"/>
    <p:sldId id="377" r:id="rId85"/>
    <p:sldId id="379" r:id="rId86"/>
    <p:sldId id="380" r:id="rId87"/>
    <p:sldId id="381" r:id="rId88"/>
    <p:sldId id="382" r:id="rId89"/>
    <p:sldId id="396" r:id="rId90"/>
    <p:sldId id="3614" r:id="rId91"/>
    <p:sldId id="3615" r:id="rId92"/>
    <p:sldId id="3616" r:id="rId93"/>
    <p:sldId id="4024" r:id="rId94"/>
    <p:sldId id="297" r:id="rId95"/>
    <p:sldId id="301" r:id="rId96"/>
    <p:sldId id="274" r:id="rId97"/>
    <p:sldId id="331" r:id="rId98"/>
    <p:sldId id="275" r:id="rId99"/>
    <p:sldId id="276" r:id="rId100"/>
    <p:sldId id="4023" r:id="rId101"/>
    <p:sldId id="3962" r:id="rId102"/>
    <p:sldId id="3964" r:id="rId103"/>
    <p:sldId id="3644" r:id="rId104"/>
    <p:sldId id="3645" r:id="rId105"/>
    <p:sldId id="3646" r:id="rId106"/>
    <p:sldId id="3647" r:id="rId107"/>
    <p:sldId id="3648" r:id="rId108"/>
    <p:sldId id="3649" r:id="rId109"/>
    <p:sldId id="3650" r:id="rId110"/>
    <p:sldId id="3651" r:id="rId111"/>
    <p:sldId id="3667" r:id="rId112"/>
    <p:sldId id="3663" r:id="rId113"/>
    <p:sldId id="3666" r:id="rId114"/>
    <p:sldId id="3662" r:id="rId115"/>
    <p:sldId id="3824" r:id="rId116"/>
    <p:sldId id="3825" r:id="rId117"/>
    <p:sldId id="3826" r:id="rId118"/>
    <p:sldId id="3827" r:id="rId119"/>
    <p:sldId id="3828" r:id="rId120"/>
    <p:sldId id="3690" r:id="rId121"/>
    <p:sldId id="3691" r:id="rId122"/>
    <p:sldId id="3694" r:id="rId123"/>
    <p:sldId id="3695" r:id="rId124"/>
    <p:sldId id="3693" r:id="rId125"/>
    <p:sldId id="3689" r:id="rId126"/>
    <p:sldId id="3568" r:id="rId127"/>
    <p:sldId id="3472" r:id="rId128"/>
    <p:sldId id="3522" r:id="rId129"/>
    <p:sldId id="3625" r:id="rId130"/>
    <p:sldId id="3626" r:id="rId131"/>
    <p:sldId id="3627" r:id="rId132"/>
    <p:sldId id="3661" r:id="rId133"/>
    <p:sldId id="3622" r:id="rId134"/>
    <p:sldId id="3623" r:id="rId135"/>
    <p:sldId id="3635" r:id="rId136"/>
    <p:sldId id="3634" r:id="rId137"/>
    <p:sldId id="3636" r:id="rId138"/>
    <p:sldId id="3629" r:id="rId139"/>
    <p:sldId id="3637" r:id="rId140"/>
    <p:sldId id="3638" r:id="rId141"/>
    <p:sldId id="3639" r:id="rId142"/>
    <p:sldId id="3640" r:id="rId143"/>
    <p:sldId id="3641" r:id="rId144"/>
    <p:sldId id="3642" r:id="rId145"/>
    <p:sldId id="3643" r:id="rId146"/>
    <p:sldId id="3979" r:id="rId147"/>
    <p:sldId id="3980" r:id="rId148"/>
    <p:sldId id="3981" r:id="rId149"/>
    <p:sldId id="3982" r:id="rId150"/>
    <p:sldId id="3983" r:id="rId151"/>
    <p:sldId id="3984" r:id="rId152"/>
    <p:sldId id="3985" r:id="rId153"/>
    <p:sldId id="3986" r:id="rId154"/>
    <p:sldId id="3987" r:id="rId155"/>
    <p:sldId id="3988" r:id="rId156"/>
    <p:sldId id="3989" r:id="rId157"/>
    <p:sldId id="3990" r:id="rId158"/>
    <p:sldId id="3991" r:id="rId159"/>
    <p:sldId id="3657" r:id="rId160"/>
    <p:sldId id="3523" r:id="rId161"/>
    <p:sldId id="4004" r:id="rId162"/>
    <p:sldId id="3586" r:id="rId163"/>
    <p:sldId id="3572" r:id="rId164"/>
    <p:sldId id="3574" r:id="rId165"/>
    <p:sldId id="3571" r:id="rId166"/>
    <p:sldId id="3570" r:id="rId167"/>
    <p:sldId id="3428" r:id="rId168"/>
    <p:sldId id="3429" r:id="rId169"/>
    <p:sldId id="3326" r:id="rId170"/>
    <p:sldId id="3319" r:id="rId171"/>
    <p:sldId id="3458" r:id="rId172"/>
    <p:sldId id="3423" r:id="rId173"/>
    <p:sldId id="3448" r:id="rId174"/>
    <p:sldId id="4086" r:id="rId175"/>
    <p:sldId id="4146" r:id="rId17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914" autoAdjust="0"/>
    <p:restoredTop sz="93494" autoAdjust="0"/>
  </p:normalViewPr>
  <p:slideViewPr>
    <p:cSldViewPr snapToGrid="0">
      <p:cViewPr varScale="1">
        <p:scale>
          <a:sx n="97" d="100"/>
          <a:sy n="97" d="100"/>
        </p:scale>
        <p:origin x="1194" y="78"/>
      </p:cViewPr>
      <p:guideLst/>
    </p:cSldViewPr>
  </p:slideViewPr>
  <p:notesTextViewPr>
    <p:cViewPr>
      <p:scale>
        <a:sx n="1" d="1"/>
        <a:sy n="1" d="1"/>
      </p:scale>
      <p:origin x="0" y="0"/>
    </p:cViewPr>
  </p:notesTextViewPr>
  <p:sorterViewPr>
    <p:cViewPr>
      <p:scale>
        <a:sx n="66" d="100"/>
        <a:sy n="66" d="100"/>
      </p:scale>
      <p:origin x="0" y="-4089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tableStyles" Target="tableStyles.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6" Type="http://schemas.openxmlformats.org/officeDocument/2006/relationships/slide" Target="slides/slide3.xml"/><Relationship Id="rId23" Type="http://schemas.openxmlformats.org/officeDocument/2006/relationships/slide" Target="slides/slide20.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notesMaster" Target="notesMasters/notesMaster1.xml"/><Relationship Id="rId172" Type="http://schemas.openxmlformats.org/officeDocument/2006/relationships/slide" Target="slides/slide169.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viewProps" Target="view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theme" Target="theme/theme1.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 Type="http://schemas.openxmlformats.org/officeDocument/2006/relationships/slideMaster" Target="slideMasters/slideMaster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C61A09-0032-4183-B919-DEA82AA9B32A}" type="datetimeFigureOut">
              <a:rPr lang="en-US" smtClean="0"/>
              <a:t>5/19/2024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2CAB5F6-8627-4854-B389-1A10160463DD}" type="slidenum">
              <a:rPr lang="en-US" smtClean="0"/>
              <a:t>‹#›</a:t>
            </a:fld>
            <a:endParaRPr lang="en-US"/>
          </a:p>
        </p:txBody>
      </p:sp>
    </p:spTree>
    <p:extLst>
      <p:ext uri="{BB962C8B-B14F-4D97-AF65-F5344CB8AC3E}">
        <p14:creationId xmlns:p14="http://schemas.microsoft.com/office/powerpoint/2010/main" val="3105215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F834E95-45DD-3A80-8594-6563AB0510E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70007" indent="-296033">
              <a:defRPr>
                <a:solidFill>
                  <a:schemeClr val="tx1"/>
                </a:solidFill>
                <a:latin typeface="Arial" panose="020B0604020202020204" pitchFamily="34" charset="0"/>
              </a:defRPr>
            </a:lvl2pPr>
            <a:lvl3pPr marL="1185747" indent="-236179">
              <a:defRPr>
                <a:solidFill>
                  <a:schemeClr val="tx1"/>
                </a:solidFill>
                <a:latin typeface="Arial" panose="020B0604020202020204" pitchFamily="34" charset="0"/>
              </a:defRPr>
            </a:lvl3pPr>
            <a:lvl4pPr marL="1661340" indent="-236179">
              <a:defRPr>
                <a:solidFill>
                  <a:schemeClr val="tx1"/>
                </a:solidFill>
                <a:latin typeface="Arial" panose="020B0604020202020204" pitchFamily="34" charset="0"/>
              </a:defRPr>
            </a:lvl4pPr>
            <a:lvl5pPr marL="2135315" indent="-236179">
              <a:defRPr>
                <a:solidFill>
                  <a:schemeClr val="tx1"/>
                </a:solidFill>
                <a:latin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defRPr>
            </a:lvl9pPr>
          </a:lstStyle>
          <a:p>
            <a:pPr defTabSz="931774">
              <a:defRPr/>
            </a:pPr>
            <a:fld id="{2C3A1637-B4BE-40A0-A12C-C09553BA3757}" type="slidenum">
              <a:rPr lang="en-US" altLang="en-US">
                <a:solidFill>
                  <a:prstClr val="black"/>
                </a:solidFill>
              </a:rPr>
              <a:pPr defTabSz="931774">
                <a:defRPr/>
              </a:pPr>
              <a:t>4</a:t>
            </a:fld>
            <a:endParaRPr lang="en-US" altLang="en-US">
              <a:solidFill>
                <a:prstClr val="black"/>
              </a:solidFill>
            </a:endParaRPr>
          </a:p>
        </p:txBody>
      </p:sp>
      <p:sp>
        <p:nvSpPr>
          <p:cNvPr id="48131" name="Rectangle 2">
            <a:extLst>
              <a:ext uri="{FF2B5EF4-FFF2-40B4-BE49-F238E27FC236}">
                <a16:creationId xmlns:a16="http://schemas.microsoft.com/office/drawing/2014/main" id="{699A346E-E4A8-0D6D-EE4A-070CEB38502B}"/>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804EC6F5-50FC-41B7-5641-D582E738A47D}"/>
              </a:ext>
            </a:extLst>
          </p:cNvPr>
          <p:cNvSpPr>
            <a:spLocks noGrp="1" noChangeArrowheads="1"/>
          </p:cNvSpPr>
          <p:nvPr>
            <p:ph type="body" idx="1"/>
          </p:nvPr>
        </p:nvSpPr>
        <p:spPr>
          <a:xfrm>
            <a:off x="955817" y="4490032"/>
            <a:ext cx="5254554" cy="4252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2" tIns="47472" rIns="94942" bIns="47472"/>
          <a:lstStyle/>
          <a:p>
            <a:pPr eaLnBrk="1" hangingPunct="1"/>
            <a:endParaRPr lang="en-US" altLang="en-US"/>
          </a:p>
        </p:txBody>
      </p:sp>
    </p:spTree>
    <p:extLst>
      <p:ext uri="{BB962C8B-B14F-4D97-AF65-F5344CB8AC3E}">
        <p14:creationId xmlns:p14="http://schemas.microsoft.com/office/powerpoint/2010/main" val="1830556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47851">
              <a:defRPr b="1">
                <a:solidFill>
                  <a:schemeClr val="tx1"/>
                </a:solidFill>
                <a:latin typeface="Arial" panose="020B0604020202020204" pitchFamily="34" charset="0"/>
              </a:defRPr>
            </a:lvl1pPr>
            <a:lvl2pPr marL="755345" indent="-290392" defTabSz="947851">
              <a:defRPr b="1">
                <a:solidFill>
                  <a:schemeClr val="tx1"/>
                </a:solidFill>
                <a:latin typeface="Arial" panose="020B0604020202020204" pitchFamily="34" charset="0"/>
              </a:defRPr>
            </a:lvl2pPr>
            <a:lvl3pPr marL="1161566" indent="-231660" defTabSz="947851">
              <a:defRPr b="1">
                <a:solidFill>
                  <a:schemeClr val="tx1"/>
                </a:solidFill>
                <a:latin typeface="Arial" panose="020B0604020202020204" pitchFamily="34" charset="0"/>
              </a:defRPr>
            </a:lvl3pPr>
            <a:lvl4pPr marL="1628150" indent="-231660" defTabSz="947851">
              <a:defRPr b="1">
                <a:solidFill>
                  <a:schemeClr val="tx1"/>
                </a:solidFill>
                <a:latin typeface="Arial" panose="020B0604020202020204" pitchFamily="34" charset="0"/>
              </a:defRPr>
            </a:lvl4pPr>
            <a:lvl5pPr marL="2093102" indent="-231660" defTabSz="947851">
              <a:defRPr b="1">
                <a:solidFill>
                  <a:schemeClr val="tx1"/>
                </a:solidFill>
                <a:latin typeface="Arial" panose="020B0604020202020204" pitchFamily="34" charset="0"/>
              </a:defRPr>
            </a:lvl5pPr>
            <a:lvl6pPr marL="2562950" indent="-231660" defTabSz="947851" eaLnBrk="0" fontAlgn="base" hangingPunct="0">
              <a:spcBef>
                <a:spcPct val="0"/>
              </a:spcBef>
              <a:spcAft>
                <a:spcPct val="0"/>
              </a:spcAft>
              <a:defRPr b="1">
                <a:solidFill>
                  <a:schemeClr val="tx1"/>
                </a:solidFill>
                <a:latin typeface="Arial" panose="020B0604020202020204" pitchFamily="34" charset="0"/>
              </a:defRPr>
            </a:lvl6pPr>
            <a:lvl7pPr marL="3032797" indent="-231660" defTabSz="947851" eaLnBrk="0" fontAlgn="base" hangingPunct="0">
              <a:spcBef>
                <a:spcPct val="0"/>
              </a:spcBef>
              <a:spcAft>
                <a:spcPct val="0"/>
              </a:spcAft>
              <a:defRPr b="1">
                <a:solidFill>
                  <a:schemeClr val="tx1"/>
                </a:solidFill>
                <a:latin typeface="Arial" panose="020B0604020202020204" pitchFamily="34" charset="0"/>
              </a:defRPr>
            </a:lvl7pPr>
            <a:lvl8pPr marL="3502643" indent="-231660" defTabSz="947851" eaLnBrk="0" fontAlgn="base" hangingPunct="0">
              <a:spcBef>
                <a:spcPct val="0"/>
              </a:spcBef>
              <a:spcAft>
                <a:spcPct val="0"/>
              </a:spcAft>
              <a:defRPr b="1">
                <a:solidFill>
                  <a:schemeClr val="tx1"/>
                </a:solidFill>
                <a:latin typeface="Arial" panose="020B0604020202020204" pitchFamily="34" charset="0"/>
              </a:defRPr>
            </a:lvl8pPr>
            <a:lvl9pPr marL="3972490" indent="-231660" defTabSz="947851" eaLnBrk="0" fontAlgn="base" hangingPunct="0">
              <a:spcBef>
                <a:spcPct val="0"/>
              </a:spcBef>
              <a:spcAft>
                <a:spcPct val="0"/>
              </a:spcAft>
              <a:defRPr b="1">
                <a:solidFill>
                  <a:schemeClr val="tx1"/>
                </a:solidFill>
                <a:latin typeface="Arial" panose="020B0604020202020204" pitchFamily="34" charset="0"/>
              </a:defRPr>
            </a:lvl9pPr>
          </a:lstStyle>
          <a:p>
            <a:fld id="{657FECA4-2E55-44C0-B947-6203BA59255A}" type="slidenum">
              <a:rPr lang="en-US" altLang="en-US" b="0" smtClean="0"/>
              <a:pPr/>
              <a:t>18</a:t>
            </a:fld>
            <a:endParaRPr lang="en-US" altLang="en-US"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43610" y="4522049"/>
            <a:ext cx="5189855" cy="4282934"/>
          </a:xfrm>
          <a:noFill/>
        </p:spPr>
        <p:txBody>
          <a:bodyPr/>
          <a:lstStyle/>
          <a:p>
            <a:pPr eaLnBrk="1" hangingPunct="1"/>
            <a:endParaRPr lang="en-US" altLang="en-US"/>
          </a:p>
        </p:txBody>
      </p:sp>
    </p:spTree>
    <p:extLst>
      <p:ext uri="{BB962C8B-B14F-4D97-AF65-F5344CB8AC3E}">
        <p14:creationId xmlns:p14="http://schemas.microsoft.com/office/powerpoint/2010/main" val="1001814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eaLnBrk="1" hangingPunct="1"/>
            <a:endParaRPr lang="en-US" altLang="en-US"/>
          </a:p>
        </p:txBody>
      </p:sp>
      <p:sp>
        <p:nvSpPr>
          <p:cNvPr id="56324" name="Slide Number Placeholder 3"/>
          <p:cNvSpPr>
            <a:spLocks noGrp="1"/>
          </p:cNvSpPr>
          <p:nvPr>
            <p:ph type="sldNum" sz="quarter" idx="5"/>
          </p:nvPr>
        </p:nvSpPr>
        <p:spPr>
          <a:noFill/>
        </p:spPr>
        <p:txBody>
          <a:bodyPr/>
          <a:lstStyle>
            <a:lvl1pPr defTabSz="947851">
              <a:defRPr b="1">
                <a:solidFill>
                  <a:schemeClr val="tx1"/>
                </a:solidFill>
                <a:latin typeface="Arial" panose="020B0604020202020204" pitchFamily="34" charset="0"/>
              </a:defRPr>
            </a:lvl1pPr>
            <a:lvl2pPr marL="755345" indent="-290392" defTabSz="947851">
              <a:defRPr b="1">
                <a:solidFill>
                  <a:schemeClr val="tx1"/>
                </a:solidFill>
                <a:latin typeface="Arial" panose="020B0604020202020204" pitchFamily="34" charset="0"/>
              </a:defRPr>
            </a:lvl2pPr>
            <a:lvl3pPr marL="1161566" indent="-231660" defTabSz="947851">
              <a:defRPr b="1">
                <a:solidFill>
                  <a:schemeClr val="tx1"/>
                </a:solidFill>
                <a:latin typeface="Arial" panose="020B0604020202020204" pitchFamily="34" charset="0"/>
              </a:defRPr>
            </a:lvl3pPr>
            <a:lvl4pPr marL="1628150" indent="-231660" defTabSz="947851">
              <a:defRPr b="1">
                <a:solidFill>
                  <a:schemeClr val="tx1"/>
                </a:solidFill>
                <a:latin typeface="Arial" panose="020B0604020202020204" pitchFamily="34" charset="0"/>
              </a:defRPr>
            </a:lvl4pPr>
            <a:lvl5pPr marL="2093102" indent="-231660" defTabSz="947851">
              <a:defRPr b="1">
                <a:solidFill>
                  <a:schemeClr val="tx1"/>
                </a:solidFill>
                <a:latin typeface="Arial" panose="020B0604020202020204" pitchFamily="34" charset="0"/>
              </a:defRPr>
            </a:lvl5pPr>
            <a:lvl6pPr marL="2562950" indent="-231660" defTabSz="947851" eaLnBrk="0" fontAlgn="base" hangingPunct="0">
              <a:spcBef>
                <a:spcPct val="0"/>
              </a:spcBef>
              <a:spcAft>
                <a:spcPct val="0"/>
              </a:spcAft>
              <a:defRPr b="1">
                <a:solidFill>
                  <a:schemeClr val="tx1"/>
                </a:solidFill>
                <a:latin typeface="Arial" panose="020B0604020202020204" pitchFamily="34" charset="0"/>
              </a:defRPr>
            </a:lvl6pPr>
            <a:lvl7pPr marL="3032797" indent="-231660" defTabSz="947851" eaLnBrk="0" fontAlgn="base" hangingPunct="0">
              <a:spcBef>
                <a:spcPct val="0"/>
              </a:spcBef>
              <a:spcAft>
                <a:spcPct val="0"/>
              </a:spcAft>
              <a:defRPr b="1">
                <a:solidFill>
                  <a:schemeClr val="tx1"/>
                </a:solidFill>
                <a:latin typeface="Arial" panose="020B0604020202020204" pitchFamily="34" charset="0"/>
              </a:defRPr>
            </a:lvl7pPr>
            <a:lvl8pPr marL="3502643" indent="-231660" defTabSz="947851" eaLnBrk="0" fontAlgn="base" hangingPunct="0">
              <a:spcBef>
                <a:spcPct val="0"/>
              </a:spcBef>
              <a:spcAft>
                <a:spcPct val="0"/>
              </a:spcAft>
              <a:defRPr b="1">
                <a:solidFill>
                  <a:schemeClr val="tx1"/>
                </a:solidFill>
                <a:latin typeface="Arial" panose="020B0604020202020204" pitchFamily="34" charset="0"/>
              </a:defRPr>
            </a:lvl8pPr>
            <a:lvl9pPr marL="3972490" indent="-231660" defTabSz="947851" eaLnBrk="0" fontAlgn="base" hangingPunct="0">
              <a:spcBef>
                <a:spcPct val="0"/>
              </a:spcBef>
              <a:spcAft>
                <a:spcPct val="0"/>
              </a:spcAft>
              <a:defRPr b="1">
                <a:solidFill>
                  <a:schemeClr val="tx1"/>
                </a:solidFill>
                <a:latin typeface="Arial" panose="020B0604020202020204" pitchFamily="34" charset="0"/>
              </a:defRPr>
            </a:lvl9pPr>
          </a:lstStyle>
          <a:p>
            <a:fld id="{F07D4D57-259C-4386-9CAC-C2B3567EF8E7}" type="slidenum">
              <a:rPr lang="en-US" altLang="en-US" b="0" smtClean="0"/>
              <a:pPr/>
              <a:t>19</a:t>
            </a:fld>
            <a:endParaRPr lang="en-US" altLang="en-US" b="0"/>
          </a:p>
        </p:txBody>
      </p:sp>
    </p:spTree>
    <p:extLst>
      <p:ext uri="{BB962C8B-B14F-4D97-AF65-F5344CB8AC3E}">
        <p14:creationId xmlns:p14="http://schemas.microsoft.com/office/powerpoint/2010/main" val="809075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5CE4B559-753B-767C-C485-6E3C3FB3CB4E}"/>
              </a:ext>
            </a:extLst>
          </p:cNvPr>
          <p:cNvSpPr>
            <a:spLocks noGrp="1" noChangeArrowheads="1"/>
          </p:cNvSpPr>
          <p:nvPr>
            <p:ph type="sldNum" sz="quarter" idx="5"/>
          </p:nvPr>
        </p:nvSpPr>
        <p:spPr>
          <a:noFill/>
        </p:spPr>
        <p:txBody>
          <a:bodyPr/>
          <a:lstStyle>
            <a:lvl1pPr defTabSz="939862">
              <a:defRPr b="1">
                <a:solidFill>
                  <a:schemeClr val="tx1"/>
                </a:solidFill>
                <a:latin typeface="Arial" panose="020B0604020202020204" pitchFamily="34" charset="0"/>
              </a:defRPr>
            </a:lvl1pPr>
            <a:lvl2pPr marL="748978" indent="-287944" defTabSz="939862">
              <a:defRPr b="1">
                <a:solidFill>
                  <a:schemeClr val="tx1"/>
                </a:solidFill>
                <a:latin typeface="Arial" panose="020B0604020202020204" pitchFamily="34" charset="0"/>
              </a:defRPr>
            </a:lvl2pPr>
            <a:lvl3pPr marL="1151776" indent="-229708" defTabSz="939862">
              <a:defRPr b="1">
                <a:solidFill>
                  <a:schemeClr val="tx1"/>
                </a:solidFill>
                <a:latin typeface="Arial" panose="020B0604020202020204" pitchFamily="34" charset="0"/>
              </a:defRPr>
            </a:lvl3pPr>
            <a:lvl4pPr marL="1614427" indent="-229708" defTabSz="939862">
              <a:defRPr b="1">
                <a:solidFill>
                  <a:schemeClr val="tx1"/>
                </a:solidFill>
                <a:latin typeface="Arial" panose="020B0604020202020204" pitchFamily="34" charset="0"/>
              </a:defRPr>
            </a:lvl4pPr>
            <a:lvl5pPr marL="2075461" indent="-229708" defTabSz="939862">
              <a:defRPr b="1">
                <a:solidFill>
                  <a:schemeClr val="tx1"/>
                </a:solidFill>
                <a:latin typeface="Arial" panose="020B0604020202020204" pitchFamily="34" charset="0"/>
              </a:defRPr>
            </a:lvl5pPr>
            <a:lvl6pPr marL="2541348" indent="-229708" defTabSz="939862" eaLnBrk="0" fontAlgn="base" hangingPunct="0">
              <a:spcBef>
                <a:spcPct val="0"/>
              </a:spcBef>
              <a:spcAft>
                <a:spcPct val="0"/>
              </a:spcAft>
              <a:defRPr b="1">
                <a:solidFill>
                  <a:schemeClr val="tx1"/>
                </a:solidFill>
                <a:latin typeface="Arial" panose="020B0604020202020204" pitchFamily="34" charset="0"/>
              </a:defRPr>
            </a:lvl6pPr>
            <a:lvl7pPr marL="3007235" indent="-229708" defTabSz="939862" eaLnBrk="0" fontAlgn="base" hangingPunct="0">
              <a:spcBef>
                <a:spcPct val="0"/>
              </a:spcBef>
              <a:spcAft>
                <a:spcPct val="0"/>
              </a:spcAft>
              <a:defRPr b="1">
                <a:solidFill>
                  <a:schemeClr val="tx1"/>
                </a:solidFill>
                <a:latin typeface="Arial" panose="020B0604020202020204" pitchFamily="34" charset="0"/>
              </a:defRPr>
            </a:lvl7pPr>
            <a:lvl8pPr marL="3473122" indent="-229708" defTabSz="939862" eaLnBrk="0" fontAlgn="base" hangingPunct="0">
              <a:spcBef>
                <a:spcPct val="0"/>
              </a:spcBef>
              <a:spcAft>
                <a:spcPct val="0"/>
              </a:spcAft>
              <a:defRPr b="1">
                <a:solidFill>
                  <a:schemeClr val="tx1"/>
                </a:solidFill>
                <a:latin typeface="Arial" panose="020B0604020202020204" pitchFamily="34" charset="0"/>
              </a:defRPr>
            </a:lvl8pPr>
            <a:lvl9pPr marL="3939009" indent="-229708" defTabSz="939862" eaLnBrk="0" fontAlgn="base" hangingPunct="0">
              <a:spcBef>
                <a:spcPct val="0"/>
              </a:spcBef>
              <a:spcAft>
                <a:spcPct val="0"/>
              </a:spcAft>
              <a:defRPr b="1">
                <a:solidFill>
                  <a:schemeClr val="tx1"/>
                </a:solidFill>
                <a:latin typeface="Arial" panose="020B0604020202020204" pitchFamily="34" charset="0"/>
              </a:defRPr>
            </a:lvl9pPr>
          </a:lstStyle>
          <a:p>
            <a:fld id="{54FF2751-5984-4D7A-A57D-DAE218CFD010}" type="slidenum">
              <a:rPr lang="en-US" altLang="en-US" b="0"/>
              <a:pPr/>
              <a:t>21</a:t>
            </a:fld>
            <a:endParaRPr lang="en-US" altLang="en-US" b="0"/>
          </a:p>
        </p:txBody>
      </p:sp>
      <p:sp>
        <p:nvSpPr>
          <p:cNvPr id="93187" name="Rectangle 2">
            <a:extLst>
              <a:ext uri="{FF2B5EF4-FFF2-40B4-BE49-F238E27FC236}">
                <a16:creationId xmlns:a16="http://schemas.microsoft.com/office/drawing/2014/main" id="{6829E42D-7101-3C4D-9057-982EFDF08BAF}"/>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9D40E59A-13B7-9F7B-086A-341FAF62D7CA}"/>
              </a:ext>
            </a:extLst>
          </p:cNvPr>
          <p:cNvSpPr>
            <a:spLocks noGrp="1" noChangeArrowheads="1"/>
          </p:cNvSpPr>
          <p:nvPr>
            <p:ph type="body" idx="1"/>
          </p:nvPr>
        </p:nvSpPr>
        <p:spPr>
          <a:xfrm>
            <a:off x="934720" y="4486804"/>
            <a:ext cx="5140960" cy="4249553"/>
          </a:xfrm>
          <a:noFill/>
        </p:spPr>
        <p:txBody>
          <a:bodyPr/>
          <a:lstStyle/>
          <a:p>
            <a:pPr eaLnBrk="1" hangingPunct="1"/>
            <a:endParaRPr lang="en-US" altLang="en-US"/>
          </a:p>
        </p:txBody>
      </p:sp>
    </p:spTree>
    <p:extLst>
      <p:ext uri="{BB962C8B-B14F-4D97-AF65-F5344CB8AC3E}">
        <p14:creationId xmlns:p14="http://schemas.microsoft.com/office/powerpoint/2010/main" val="56750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EC27F432-D473-0948-8715-EC7821CEED1E}"/>
              </a:ext>
            </a:extLst>
          </p:cNvPr>
          <p:cNvSpPr>
            <a:spLocks noGrp="1" noChangeArrowheads="1"/>
          </p:cNvSpPr>
          <p:nvPr>
            <p:ph type="sldNum" sz="quarter" idx="5"/>
          </p:nvPr>
        </p:nvSpPr>
        <p:spPr>
          <a:noFill/>
        </p:spPr>
        <p:txBody>
          <a:bodyPr/>
          <a:lstStyle>
            <a:lvl1pPr defTabSz="939862">
              <a:defRPr b="1">
                <a:solidFill>
                  <a:schemeClr val="tx1"/>
                </a:solidFill>
                <a:latin typeface="Arial" panose="020B0604020202020204" pitchFamily="34" charset="0"/>
              </a:defRPr>
            </a:lvl1pPr>
            <a:lvl2pPr marL="748978" indent="-287944" defTabSz="939862">
              <a:defRPr b="1">
                <a:solidFill>
                  <a:schemeClr val="tx1"/>
                </a:solidFill>
                <a:latin typeface="Arial" panose="020B0604020202020204" pitchFamily="34" charset="0"/>
              </a:defRPr>
            </a:lvl2pPr>
            <a:lvl3pPr marL="1151776" indent="-229708" defTabSz="939862">
              <a:defRPr b="1">
                <a:solidFill>
                  <a:schemeClr val="tx1"/>
                </a:solidFill>
                <a:latin typeface="Arial" panose="020B0604020202020204" pitchFamily="34" charset="0"/>
              </a:defRPr>
            </a:lvl3pPr>
            <a:lvl4pPr marL="1614427" indent="-229708" defTabSz="939862">
              <a:defRPr b="1">
                <a:solidFill>
                  <a:schemeClr val="tx1"/>
                </a:solidFill>
                <a:latin typeface="Arial" panose="020B0604020202020204" pitchFamily="34" charset="0"/>
              </a:defRPr>
            </a:lvl4pPr>
            <a:lvl5pPr marL="2075461" indent="-229708" defTabSz="939862">
              <a:defRPr b="1">
                <a:solidFill>
                  <a:schemeClr val="tx1"/>
                </a:solidFill>
                <a:latin typeface="Arial" panose="020B0604020202020204" pitchFamily="34" charset="0"/>
              </a:defRPr>
            </a:lvl5pPr>
            <a:lvl6pPr marL="2541348" indent="-229708" defTabSz="939862" eaLnBrk="0" fontAlgn="base" hangingPunct="0">
              <a:spcBef>
                <a:spcPct val="0"/>
              </a:spcBef>
              <a:spcAft>
                <a:spcPct val="0"/>
              </a:spcAft>
              <a:defRPr b="1">
                <a:solidFill>
                  <a:schemeClr val="tx1"/>
                </a:solidFill>
                <a:latin typeface="Arial" panose="020B0604020202020204" pitchFamily="34" charset="0"/>
              </a:defRPr>
            </a:lvl6pPr>
            <a:lvl7pPr marL="3007235" indent="-229708" defTabSz="939862" eaLnBrk="0" fontAlgn="base" hangingPunct="0">
              <a:spcBef>
                <a:spcPct val="0"/>
              </a:spcBef>
              <a:spcAft>
                <a:spcPct val="0"/>
              </a:spcAft>
              <a:defRPr b="1">
                <a:solidFill>
                  <a:schemeClr val="tx1"/>
                </a:solidFill>
                <a:latin typeface="Arial" panose="020B0604020202020204" pitchFamily="34" charset="0"/>
              </a:defRPr>
            </a:lvl7pPr>
            <a:lvl8pPr marL="3473122" indent="-229708" defTabSz="939862" eaLnBrk="0" fontAlgn="base" hangingPunct="0">
              <a:spcBef>
                <a:spcPct val="0"/>
              </a:spcBef>
              <a:spcAft>
                <a:spcPct val="0"/>
              </a:spcAft>
              <a:defRPr b="1">
                <a:solidFill>
                  <a:schemeClr val="tx1"/>
                </a:solidFill>
                <a:latin typeface="Arial" panose="020B0604020202020204" pitchFamily="34" charset="0"/>
              </a:defRPr>
            </a:lvl8pPr>
            <a:lvl9pPr marL="3939009" indent="-229708" defTabSz="939862" eaLnBrk="0" fontAlgn="base" hangingPunct="0">
              <a:spcBef>
                <a:spcPct val="0"/>
              </a:spcBef>
              <a:spcAft>
                <a:spcPct val="0"/>
              </a:spcAft>
              <a:defRPr b="1">
                <a:solidFill>
                  <a:schemeClr val="tx1"/>
                </a:solidFill>
                <a:latin typeface="Arial" panose="020B0604020202020204" pitchFamily="34" charset="0"/>
              </a:defRPr>
            </a:lvl9pPr>
          </a:lstStyle>
          <a:p>
            <a:fld id="{E2E91E3D-6EFD-449C-9BA6-CF1E60BBF2F2}" type="slidenum">
              <a:rPr lang="en-US" altLang="en-US" b="0"/>
              <a:pPr/>
              <a:t>22</a:t>
            </a:fld>
            <a:endParaRPr lang="en-US" altLang="en-US" b="0"/>
          </a:p>
        </p:txBody>
      </p:sp>
      <p:sp>
        <p:nvSpPr>
          <p:cNvPr id="107523" name="Rectangle 2">
            <a:extLst>
              <a:ext uri="{FF2B5EF4-FFF2-40B4-BE49-F238E27FC236}">
                <a16:creationId xmlns:a16="http://schemas.microsoft.com/office/drawing/2014/main" id="{C8F9432B-840D-0D4D-9926-54D34A7DA32E}"/>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69635225-32B9-90F7-6365-C3A1704C55A0}"/>
              </a:ext>
            </a:extLst>
          </p:cNvPr>
          <p:cNvSpPr>
            <a:spLocks noGrp="1" noChangeArrowheads="1"/>
          </p:cNvSpPr>
          <p:nvPr>
            <p:ph type="body" idx="1"/>
          </p:nvPr>
        </p:nvSpPr>
        <p:spPr>
          <a:xfrm>
            <a:off x="934720" y="4486804"/>
            <a:ext cx="5140960" cy="4249553"/>
          </a:xfrm>
          <a:noFill/>
        </p:spPr>
        <p:txBody>
          <a:bodyPr/>
          <a:lstStyle/>
          <a:p>
            <a:pPr eaLnBrk="1" hangingPunct="1"/>
            <a:endParaRPr lang="en-US" altLang="en-US"/>
          </a:p>
        </p:txBody>
      </p:sp>
    </p:spTree>
    <p:extLst>
      <p:ext uri="{BB962C8B-B14F-4D97-AF65-F5344CB8AC3E}">
        <p14:creationId xmlns:p14="http://schemas.microsoft.com/office/powerpoint/2010/main" val="8955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5DEF56E2-2FF6-0633-14B4-2EAA0EA5CABE}"/>
              </a:ext>
            </a:extLst>
          </p:cNvPr>
          <p:cNvSpPr>
            <a:spLocks noGrp="1" noChangeArrowheads="1"/>
          </p:cNvSpPr>
          <p:nvPr>
            <p:ph type="sldNum" sz="quarter" idx="5"/>
          </p:nvPr>
        </p:nvSpPr>
        <p:spPr>
          <a:noFill/>
        </p:spPr>
        <p:txBody>
          <a:bodyPr/>
          <a:lstStyle>
            <a:lvl1pPr defTabSz="939862">
              <a:defRPr b="1">
                <a:solidFill>
                  <a:schemeClr val="tx1"/>
                </a:solidFill>
                <a:latin typeface="Arial" panose="020B0604020202020204" pitchFamily="34" charset="0"/>
              </a:defRPr>
            </a:lvl1pPr>
            <a:lvl2pPr marL="748978" indent="-287944" defTabSz="939862">
              <a:defRPr b="1">
                <a:solidFill>
                  <a:schemeClr val="tx1"/>
                </a:solidFill>
                <a:latin typeface="Arial" panose="020B0604020202020204" pitchFamily="34" charset="0"/>
              </a:defRPr>
            </a:lvl2pPr>
            <a:lvl3pPr marL="1151776" indent="-229708" defTabSz="939862">
              <a:defRPr b="1">
                <a:solidFill>
                  <a:schemeClr val="tx1"/>
                </a:solidFill>
                <a:latin typeface="Arial" panose="020B0604020202020204" pitchFamily="34" charset="0"/>
              </a:defRPr>
            </a:lvl3pPr>
            <a:lvl4pPr marL="1614427" indent="-229708" defTabSz="939862">
              <a:defRPr b="1">
                <a:solidFill>
                  <a:schemeClr val="tx1"/>
                </a:solidFill>
                <a:latin typeface="Arial" panose="020B0604020202020204" pitchFamily="34" charset="0"/>
              </a:defRPr>
            </a:lvl4pPr>
            <a:lvl5pPr marL="2075461" indent="-229708" defTabSz="939862">
              <a:defRPr b="1">
                <a:solidFill>
                  <a:schemeClr val="tx1"/>
                </a:solidFill>
                <a:latin typeface="Arial" panose="020B0604020202020204" pitchFamily="34" charset="0"/>
              </a:defRPr>
            </a:lvl5pPr>
            <a:lvl6pPr marL="2541348" indent="-229708" defTabSz="939862" eaLnBrk="0" fontAlgn="base" hangingPunct="0">
              <a:spcBef>
                <a:spcPct val="0"/>
              </a:spcBef>
              <a:spcAft>
                <a:spcPct val="0"/>
              </a:spcAft>
              <a:defRPr b="1">
                <a:solidFill>
                  <a:schemeClr val="tx1"/>
                </a:solidFill>
                <a:latin typeface="Arial" panose="020B0604020202020204" pitchFamily="34" charset="0"/>
              </a:defRPr>
            </a:lvl6pPr>
            <a:lvl7pPr marL="3007235" indent="-229708" defTabSz="939862" eaLnBrk="0" fontAlgn="base" hangingPunct="0">
              <a:spcBef>
                <a:spcPct val="0"/>
              </a:spcBef>
              <a:spcAft>
                <a:spcPct val="0"/>
              </a:spcAft>
              <a:defRPr b="1">
                <a:solidFill>
                  <a:schemeClr val="tx1"/>
                </a:solidFill>
                <a:latin typeface="Arial" panose="020B0604020202020204" pitchFamily="34" charset="0"/>
              </a:defRPr>
            </a:lvl7pPr>
            <a:lvl8pPr marL="3473122" indent="-229708" defTabSz="939862" eaLnBrk="0" fontAlgn="base" hangingPunct="0">
              <a:spcBef>
                <a:spcPct val="0"/>
              </a:spcBef>
              <a:spcAft>
                <a:spcPct val="0"/>
              </a:spcAft>
              <a:defRPr b="1">
                <a:solidFill>
                  <a:schemeClr val="tx1"/>
                </a:solidFill>
                <a:latin typeface="Arial" panose="020B0604020202020204" pitchFamily="34" charset="0"/>
              </a:defRPr>
            </a:lvl8pPr>
            <a:lvl9pPr marL="3939009" indent="-229708" defTabSz="939862" eaLnBrk="0" fontAlgn="base" hangingPunct="0">
              <a:spcBef>
                <a:spcPct val="0"/>
              </a:spcBef>
              <a:spcAft>
                <a:spcPct val="0"/>
              </a:spcAft>
              <a:defRPr b="1">
                <a:solidFill>
                  <a:schemeClr val="tx1"/>
                </a:solidFill>
                <a:latin typeface="Arial" panose="020B0604020202020204" pitchFamily="34" charset="0"/>
              </a:defRPr>
            </a:lvl9pPr>
          </a:lstStyle>
          <a:p>
            <a:fld id="{90C232FE-32A7-42E0-BB9A-A26B2EDB48B2}" type="slidenum">
              <a:rPr lang="en-US" altLang="en-US" b="0"/>
              <a:pPr/>
              <a:t>23</a:t>
            </a:fld>
            <a:endParaRPr lang="en-US" altLang="en-US" b="0"/>
          </a:p>
        </p:txBody>
      </p:sp>
      <p:sp>
        <p:nvSpPr>
          <p:cNvPr id="87043" name="Rectangle 2">
            <a:extLst>
              <a:ext uri="{FF2B5EF4-FFF2-40B4-BE49-F238E27FC236}">
                <a16:creationId xmlns:a16="http://schemas.microsoft.com/office/drawing/2014/main" id="{D4768F8F-9BC7-B5E0-72DD-A531546C510C}"/>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FAF58976-0FB1-515E-F7EC-1FC80B8731A7}"/>
              </a:ext>
            </a:extLst>
          </p:cNvPr>
          <p:cNvSpPr>
            <a:spLocks noGrp="1" noChangeArrowheads="1"/>
          </p:cNvSpPr>
          <p:nvPr>
            <p:ph type="body" idx="1"/>
          </p:nvPr>
        </p:nvSpPr>
        <p:spPr>
          <a:xfrm>
            <a:off x="934720" y="4486804"/>
            <a:ext cx="5140960" cy="4249553"/>
          </a:xfrm>
          <a:noFill/>
        </p:spPr>
        <p:txBody>
          <a:bodyPr/>
          <a:lstStyle/>
          <a:p>
            <a:pPr eaLnBrk="1" hangingPunct="1"/>
            <a:endParaRPr lang="en-US" altLang="en-US"/>
          </a:p>
        </p:txBody>
      </p:sp>
    </p:spTree>
    <p:extLst>
      <p:ext uri="{BB962C8B-B14F-4D97-AF65-F5344CB8AC3E}">
        <p14:creationId xmlns:p14="http://schemas.microsoft.com/office/powerpoint/2010/main" val="40400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a:p>
        </p:txBody>
      </p:sp>
      <p:sp>
        <p:nvSpPr>
          <p:cNvPr id="48132" name="Slide Number Placeholder 3"/>
          <p:cNvSpPr>
            <a:spLocks noGrp="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312B92D6-6EBB-4C30-A1CF-A9B579054E74}" type="slidenum">
              <a:rPr lang="en-US" altLang="en-US" b="0" smtClean="0"/>
              <a:pPr/>
              <a:t>26</a:t>
            </a:fld>
            <a:endParaRPr lang="en-US" altLang="en-US" b="0"/>
          </a:p>
        </p:txBody>
      </p:sp>
    </p:spTree>
    <p:extLst>
      <p:ext uri="{BB962C8B-B14F-4D97-AF65-F5344CB8AC3E}">
        <p14:creationId xmlns:p14="http://schemas.microsoft.com/office/powerpoint/2010/main" val="2431237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76DBD3F-BFEB-4BE4-1255-995C77D58D1F}"/>
              </a:ext>
            </a:extLst>
          </p:cNvPr>
          <p:cNvSpPr>
            <a:spLocks noGrp="1" noChangeArrowheads="1"/>
          </p:cNvSpPr>
          <p:nvPr>
            <p:ph type="sldNum" sz="quarter" idx="5"/>
          </p:nvPr>
        </p:nvSpPr>
        <p:spPr>
          <a:ln/>
        </p:spPr>
        <p:txBody>
          <a:bodyPr/>
          <a:lstStyle/>
          <a:p>
            <a:fld id="{7E4183E4-D0B8-4C08-9E8B-B2BA327E6406}" type="slidenum">
              <a:rPr lang="en-US" altLang="en-US"/>
              <a:pPr/>
              <a:t>27</a:t>
            </a:fld>
            <a:endParaRPr lang="en-US" altLang="en-US"/>
          </a:p>
        </p:txBody>
      </p:sp>
      <p:sp>
        <p:nvSpPr>
          <p:cNvPr id="177154" name="Rectangle 2">
            <a:extLst>
              <a:ext uri="{FF2B5EF4-FFF2-40B4-BE49-F238E27FC236}">
                <a16:creationId xmlns:a16="http://schemas.microsoft.com/office/drawing/2014/main" id="{70B1A130-6865-6447-E918-F4DCE467BFE3}"/>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297BDDA4-63C8-BF36-92FA-D6D1D7A6C71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51046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154A92EC-6BFF-6063-E460-5253BB7DC21E}"/>
              </a:ext>
            </a:extLst>
          </p:cNvPr>
          <p:cNvSpPr>
            <a:spLocks noGrp="1" noChangeArrowheads="1"/>
          </p:cNvSpPr>
          <p:nvPr>
            <p:ph type="sldNum" sz="quarter" idx="5"/>
          </p:nvPr>
        </p:nvSpPr>
        <p:spPr>
          <a:noFill/>
        </p:spPr>
        <p:txBody>
          <a:bodyPr/>
          <a:lstStyle>
            <a:lvl1pPr defTabSz="939862">
              <a:defRPr b="1">
                <a:solidFill>
                  <a:schemeClr val="tx1"/>
                </a:solidFill>
                <a:latin typeface="Arial" panose="020B0604020202020204" pitchFamily="34" charset="0"/>
              </a:defRPr>
            </a:lvl1pPr>
            <a:lvl2pPr marL="748978" indent="-287944" defTabSz="939862">
              <a:defRPr b="1">
                <a:solidFill>
                  <a:schemeClr val="tx1"/>
                </a:solidFill>
                <a:latin typeface="Arial" panose="020B0604020202020204" pitchFamily="34" charset="0"/>
              </a:defRPr>
            </a:lvl2pPr>
            <a:lvl3pPr marL="1151776" indent="-229708" defTabSz="939862">
              <a:defRPr b="1">
                <a:solidFill>
                  <a:schemeClr val="tx1"/>
                </a:solidFill>
                <a:latin typeface="Arial" panose="020B0604020202020204" pitchFamily="34" charset="0"/>
              </a:defRPr>
            </a:lvl3pPr>
            <a:lvl4pPr marL="1614427" indent="-229708" defTabSz="939862">
              <a:defRPr b="1">
                <a:solidFill>
                  <a:schemeClr val="tx1"/>
                </a:solidFill>
                <a:latin typeface="Arial" panose="020B0604020202020204" pitchFamily="34" charset="0"/>
              </a:defRPr>
            </a:lvl4pPr>
            <a:lvl5pPr marL="2075461" indent="-229708" defTabSz="939862">
              <a:defRPr b="1">
                <a:solidFill>
                  <a:schemeClr val="tx1"/>
                </a:solidFill>
                <a:latin typeface="Arial" panose="020B0604020202020204" pitchFamily="34" charset="0"/>
              </a:defRPr>
            </a:lvl5pPr>
            <a:lvl6pPr marL="2541348" indent="-229708" defTabSz="939862" eaLnBrk="0" fontAlgn="base" hangingPunct="0">
              <a:spcBef>
                <a:spcPct val="0"/>
              </a:spcBef>
              <a:spcAft>
                <a:spcPct val="0"/>
              </a:spcAft>
              <a:defRPr b="1">
                <a:solidFill>
                  <a:schemeClr val="tx1"/>
                </a:solidFill>
                <a:latin typeface="Arial" panose="020B0604020202020204" pitchFamily="34" charset="0"/>
              </a:defRPr>
            </a:lvl6pPr>
            <a:lvl7pPr marL="3007235" indent="-229708" defTabSz="939862" eaLnBrk="0" fontAlgn="base" hangingPunct="0">
              <a:spcBef>
                <a:spcPct val="0"/>
              </a:spcBef>
              <a:spcAft>
                <a:spcPct val="0"/>
              </a:spcAft>
              <a:defRPr b="1">
                <a:solidFill>
                  <a:schemeClr val="tx1"/>
                </a:solidFill>
                <a:latin typeface="Arial" panose="020B0604020202020204" pitchFamily="34" charset="0"/>
              </a:defRPr>
            </a:lvl7pPr>
            <a:lvl8pPr marL="3473122" indent="-229708" defTabSz="939862" eaLnBrk="0" fontAlgn="base" hangingPunct="0">
              <a:spcBef>
                <a:spcPct val="0"/>
              </a:spcBef>
              <a:spcAft>
                <a:spcPct val="0"/>
              </a:spcAft>
              <a:defRPr b="1">
                <a:solidFill>
                  <a:schemeClr val="tx1"/>
                </a:solidFill>
                <a:latin typeface="Arial" panose="020B0604020202020204" pitchFamily="34" charset="0"/>
              </a:defRPr>
            </a:lvl8pPr>
            <a:lvl9pPr marL="3939009" indent="-229708" defTabSz="939862" eaLnBrk="0" fontAlgn="base" hangingPunct="0">
              <a:spcBef>
                <a:spcPct val="0"/>
              </a:spcBef>
              <a:spcAft>
                <a:spcPct val="0"/>
              </a:spcAft>
              <a:defRPr b="1">
                <a:solidFill>
                  <a:schemeClr val="tx1"/>
                </a:solidFill>
                <a:latin typeface="Arial" panose="020B0604020202020204" pitchFamily="34" charset="0"/>
              </a:defRPr>
            </a:lvl9pPr>
          </a:lstStyle>
          <a:p>
            <a:fld id="{E2B33AE2-5FB8-4C95-970E-8F08DAC11877}" type="slidenum">
              <a:rPr lang="en-US" altLang="en-US" b="0"/>
              <a:pPr/>
              <a:t>28</a:t>
            </a:fld>
            <a:endParaRPr lang="en-US" altLang="en-US" b="0"/>
          </a:p>
        </p:txBody>
      </p:sp>
      <p:sp>
        <p:nvSpPr>
          <p:cNvPr id="115715" name="Rectangle 2">
            <a:extLst>
              <a:ext uri="{FF2B5EF4-FFF2-40B4-BE49-F238E27FC236}">
                <a16:creationId xmlns:a16="http://schemas.microsoft.com/office/drawing/2014/main" id="{2AB414EE-2959-C451-28B6-6AB242CD1DEF}"/>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2F33E7BD-0C18-3D6E-EB54-C8840C9A1805}"/>
              </a:ext>
            </a:extLst>
          </p:cNvPr>
          <p:cNvSpPr>
            <a:spLocks noGrp="1" noChangeArrowheads="1"/>
          </p:cNvSpPr>
          <p:nvPr>
            <p:ph type="body" idx="1"/>
          </p:nvPr>
        </p:nvSpPr>
        <p:spPr>
          <a:xfrm>
            <a:off x="934720" y="4486804"/>
            <a:ext cx="5140960" cy="4249553"/>
          </a:xfrm>
          <a:noFill/>
        </p:spPr>
        <p:txBody>
          <a:bodyPr/>
          <a:lstStyle/>
          <a:p>
            <a:pPr eaLnBrk="1" hangingPunct="1"/>
            <a:endParaRPr lang="en-US" altLang="en-US"/>
          </a:p>
        </p:txBody>
      </p:sp>
    </p:spTree>
    <p:extLst>
      <p:ext uri="{BB962C8B-B14F-4D97-AF65-F5344CB8AC3E}">
        <p14:creationId xmlns:p14="http://schemas.microsoft.com/office/powerpoint/2010/main" val="2643303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BD393C29-2A19-9400-F601-76C87D8046B5}"/>
              </a:ext>
            </a:extLst>
          </p:cNvPr>
          <p:cNvSpPr>
            <a:spLocks noGrp="1" noChangeArrowheads="1"/>
          </p:cNvSpPr>
          <p:nvPr>
            <p:ph type="sldNum" sz="quarter" idx="5"/>
          </p:nvPr>
        </p:nvSpPr>
        <p:spPr>
          <a:noFill/>
        </p:spPr>
        <p:txBody>
          <a:bodyPr/>
          <a:lstStyle>
            <a:lvl1pPr defTabSz="939862">
              <a:defRPr b="1">
                <a:solidFill>
                  <a:schemeClr val="tx1"/>
                </a:solidFill>
                <a:latin typeface="Arial" panose="020B0604020202020204" pitchFamily="34" charset="0"/>
              </a:defRPr>
            </a:lvl1pPr>
            <a:lvl2pPr marL="748978" indent="-287944" defTabSz="939862">
              <a:defRPr b="1">
                <a:solidFill>
                  <a:schemeClr val="tx1"/>
                </a:solidFill>
                <a:latin typeface="Arial" panose="020B0604020202020204" pitchFamily="34" charset="0"/>
              </a:defRPr>
            </a:lvl2pPr>
            <a:lvl3pPr marL="1151776" indent="-229708" defTabSz="939862">
              <a:defRPr b="1">
                <a:solidFill>
                  <a:schemeClr val="tx1"/>
                </a:solidFill>
                <a:latin typeface="Arial" panose="020B0604020202020204" pitchFamily="34" charset="0"/>
              </a:defRPr>
            </a:lvl3pPr>
            <a:lvl4pPr marL="1614427" indent="-229708" defTabSz="939862">
              <a:defRPr b="1">
                <a:solidFill>
                  <a:schemeClr val="tx1"/>
                </a:solidFill>
                <a:latin typeface="Arial" panose="020B0604020202020204" pitchFamily="34" charset="0"/>
              </a:defRPr>
            </a:lvl4pPr>
            <a:lvl5pPr marL="2075461" indent="-229708" defTabSz="939862">
              <a:defRPr b="1">
                <a:solidFill>
                  <a:schemeClr val="tx1"/>
                </a:solidFill>
                <a:latin typeface="Arial" panose="020B0604020202020204" pitchFamily="34" charset="0"/>
              </a:defRPr>
            </a:lvl5pPr>
            <a:lvl6pPr marL="2541348" indent="-229708" defTabSz="939862" eaLnBrk="0" fontAlgn="base" hangingPunct="0">
              <a:spcBef>
                <a:spcPct val="0"/>
              </a:spcBef>
              <a:spcAft>
                <a:spcPct val="0"/>
              </a:spcAft>
              <a:defRPr b="1">
                <a:solidFill>
                  <a:schemeClr val="tx1"/>
                </a:solidFill>
                <a:latin typeface="Arial" panose="020B0604020202020204" pitchFamily="34" charset="0"/>
              </a:defRPr>
            </a:lvl6pPr>
            <a:lvl7pPr marL="3007235" indent="-229708" defTabSz="939862" eaLnBrk="0" fontAlgn="base" hangingPunct="0">
              <a:spcBef>
                <a:spcPct val="0"/>
              </a:spcBef>
              <a:spcAft>
                <a:spcPct val="0"/>
              </a:spcAft>
              <a:defRPr b="1">
                <a:solidFill>
                  <a:schemeClr val="tx1"/>
                </a:solidFill>
                <a:latin typeface="Arial" panose="020B0604020202020204" pitchFamily="34" charset="0"/>
              </a:defRPr>
            </a:lvl7pPr>
            <a:lvl8pPr marL="3473122" indent="-229708" defTabSz="939862" eaLnBrk="0" fontAlgn="base" hangingPunct="0">
              <a:spcBef>
                <a:spcPct val="0"/>
              </a:spcBef>
              <a:spcAft>
                <a:spcPct val="0"/>
              </a:spcAft>
              <a:defRPr b="1">
                <a:solidFill>
                  <a:schemeClr val="tx1"/>
                </a:solidFill>
                <a:latin typeface="Arial" panose="020B0604020202020204" pitchFamily="34" charset="0"/>
              </a:defRPr>
            </a:lvl8pPr>
            <a:lvl9pPr marL="3939009" indent="-229708" defTabSz="939862" eaLnBrk="0" fontAlgn="base" hangingPunct="0">
              <a:spcBef>
                <a:spcPct val="0"/>
              </a:spcBef>
              <a:spcAft>
                <a:spcPct val="0"/>
              </a:spcAft>
              <a:defRPr b="1">
                <a:solidFill>
                  <a:schemeClr val="tx1"/>
                </a:solidFill>
                <a:latin typeface="Arial" panose="020B0604020202020204" pitchFamily="34" charset="0"/>
              </a:defRPr>
            </a:lvl9pPr>
          </a:lstStyle>
          <a:p>
            <a:fld id="{01819DBC-0368-408F-9A9C-2AD26FCEBF42}" type="slidenum">
              <a:rPr lang="en-US" altLang="en-US" b="0"/>
              <a:pPr/>
              <a:t>29</a:t>
            </a:fld>
            <a:endParaRPr lang="en-US" altLang="en-US" b="0"/>
          </a:p>
        </p:txBody>
      </p:sp>
      <p:sp>
        <p:nvSpPr>
          <p:cNvPr id="113667" name="Rectangle 2">
            <a:extLst>
              <a:ext uri="{FF2B5EF4-FFF2-40B4-BE49-F238E27FC236}">
                <a16:creationId xmlns:a16="http://schemas.microsoft.com/office/drawing/2014/main" id="{8733A27C-AFCF-4F9C-5C2B-EE6F52983A8E}"/>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D7EE2B4F-4D37-32D8-F3E3-D1AA4003FDF6}"/>
              </a:ext>
            </a:extLst>
          </p:cNvPr>
          <p:cNvSpPr>
            <a:spLocks noGrp="1" noChangeArrowheads="1"/>
          </p:cNvSpPr>
          <p:nvPr>
            <p:ph type="body" idx="1"/>
          </p:nvPr>
        </p:nvSpPr>
        <p:spPr>
          <a:xfrm>
            <a:off x="934720" y="4486804"/>
            <a:ext cx="5140960" cy="4249553"/>
          </a:xfrm>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a:p>
        </p:txBody>
      </p:sp>
      <p:sp>
        <p:nvSpPr>
          <p:cNvPr id="48132" name="Slide Number Placeholder 3"/>
          <p:cNvSpPr>
            <a:spLocks noGrp="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312B92D6-6EBB-4C30-A1CF-A9B579054E74}" type="slidenum">
              <a:rPr lang="en-US" altLang="en-US" b="0" smtClean="0"/>
              <a:pPr/>
              <a:t>31</a:t>
            </a:fld>
            <a:endParaRPr lang="en-US" altLang="en-US" b="0"/>
          </a:p>
        </p:txBody>
      </p:sp>
    </p:spTree>
    <p:extLst>
      <p:ext uri="{BB962C8B-B14F-4D97-AF65-F5344CB8AC3E}">
        <p14:creationId xmlns:p14="http://schemas.microsoft.com/office/powerpoint/2010/main" val="3097482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75633">
              <a:defRPr b="1">
                <a:solidFill>
                  <a:schemeClr val="tx1"/>
                </a:solidFill>
                <a:latin typeface="Arial" panose="020B0604020202020204" pitchFamily="34" charset="0"/>
              </a:defRPr>
            </a:lvl1pPr>
            <a:lvl2pPr marL="777847" indent="-299171" defTabSz="975633">
              <a:defRPr b="1">
                <a:solidFill>
                  <a:schemeClr val="tx1"/>
                </a:solidFill>
                <a:latin typeface="Arial" panose="020B0604020202020204" pitchFamily="34" charset="0"/>
              </a:defRPr>
            </a:lvl2pPr>
            <a:lvl3pPr marL="1196687" indent="-239338" defTabSz="975633">
              <a:defRPr b="1">
                <a:solidFill>
                  <a:schemeClr val="tx1"/>
                </a:solidFill>
                <a:latin typeface="Arial" panose="020B0604020202020204" pitchFamily="34" charset="0"/>
              </a:defRPr>
            </a:lvl3pPr>
            <a:lvl4pPr marL="1675361" indent="-239338" defTabSz="975633">
              <a:defRPr b="1">
                <a:solidFill>
                  <a:schemeClr val="tx1"/>
                </a:solidFill>
                <a:latin typeface="Arial" panose="020B0604020202020204" pitchFamily="34" charset="0"/>
              </a:defRPr>
            </a:lvl4pPr>
            <a:lvl5pPr marL="2154037" indent="-239338" defTabSz="975633">
              <a:defRPr b="1">
                <a:solidFill>
                  <a:schemeClr val="tx1"/>
                </a:solidFill>
                <a:latin typeface="Arial" panose="020B0604020202020204" pitchFamily="34" charset="0"/>
              </a:defRPr>
            </a:lvl5pPr>
            <a:lvl6pPr marL="2632714" indent="-239338" defTabSz="975633" eaLnBrk="0" fontAlgn="base" hangingPunct="0">
              <a:spcBef>
                <a:spcPct val="0"/>
              </a:spcBef>
              <a:spcAft>
                <a:spcPct val="0"/>
              </a:spcAft>
              <a:defRPr b="1">
                <a:solidFill>
                  <a:schemeClr val="tx1"/>
                </a:solidFill>
                <a:latin typeface="Arial" panose="020B0604020202020204" pitchFamily="34" charset="0"/>
              </a:defRPr>
            </a:lvl6pPr>
            <a:lvl7pPr marL="3111387" indent="-239338" defTabSz="975633" eaLnBrk="0" fontAlgn="base" hangingPunct="0">
              <a:spcBef>
                <a:spcPct val="0"/>
              </a:spcBef>
              <a:spcAft>
                <a:spcPct val="0"/>
              </a:spcAft>
              <a:defRPr b="1">
                <a:solidFill>
                  <a:schemeClr val="tx1"/>
                </a:solidFill>
                <a:latin typeface="Arial" panose="020B0604020202020204" pitchFamily="34" charset="0"/>
              </a:defRPr>
            </a:lvl7pPr>
            <a:lvl8pPr marL="3590062" indent="-239338" defTabSz="975633" eaLnBrk="0" fontAlgn="base" hangingPunct="0">
              <a:spcBef>
                <a:spcPct val="0"/>
              </a:spcBef>
              <a:spcAft>
                <a:spcPct val="0"/>
              </a:spcAft>
              <a:defRPr b="1">
                <a:solidFill>
                  <a:schemeClr val="tx1"/>
                </a:solidFill>
                <a:latin typeface="Arial" panose="020B0604020202020204" pitchFamily="34" charset="0"/>
              </a:defRPr>
            </a:lvl8pPr>
            <a:lvl9pPr marL="4068738" indent="-239338" defTabSz="975633" eaLnBrk="0" fontAlgn="base" hangingPunct="0">
              <a:spcBef>
                <a:spcPct val="0"/>
              </a:spcBef>
              <a:spcAft>
                <a:spcPct val="0"/>
              </a:spcAft>
              <a:defRPr b="1">
                <a:solidFill>
                  <a:schemeClr val="tx1"/>
                </a:solidFill>
                <a:latin typeface="Arial" panose="020B0604020202020204" pitchFamily="34" charset="0"/>
              </a:defRPr>
            </a:lvl9pPr>
          </a:lstStyle>
          <a:p>
            <a:fld id="{C5F973EB-CDD1-469B-88D9-9CD31ED0FA56}" type="slidenum">
              <a:rPr lang="en-US" altLang="en-US" b="0" smtClean="0"/>
              <a:pPr/>
              <a:t>7</a:t>
            </a:fld>
            <a:endParaRPr lang="en-US" altLang="en-US" b="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59024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a:p>
        </p:txBody>
      </p:sp>
      <p:sp>
        <p:nvSpPr>
          <p:cNvPr id="50180" name="Slide Number Placeholder 3"/>
          <p:cNvSpPr>
            <a:spLocks noGrp="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F2A7372C-52AA-4381-84DB-0805FAD2933B}" type="slidenum">
              <a:rPr lang="en-US" altLang="en-US" b="0" smtClean="0"/>
              <a:pPr/>
              <a:t>32</a:t>
            </a:fld>
            <a:endParaRPr lang="en-US" altLang="en-US" b="0"/>
          </a:p>
        </p:txBody>
      </p:sp>
    </p:spTree>
    <p:extLst>
      <p:ext uri="{BB962C8B-B14F-4D97-AF65-F5344CB8AC3E}">
        <p14:creationId xmlns:p14="http://schemas.microsoft.com/office/powerpoint/2010/main" val="770246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5DA2122-2F74-4FEA-90F9-3B5175D6D755}" type="slidenum">
              <a:rPr lang="en-US" altLang="en-US"/>
              <a:pPr/>
              <a:t>33</a:t>
            </a:fld>
            <a:endParaRPr lang="en-US" altLang="en-US"/>
          </a:p>
        </p:txBody>
      </p:sp>
      <p:sp>
        <p:nvSpPr>
          <p:cNvPr id="4893698" name="Rectangle 2"/>
          <p:cNvSpPr>
            <a:spLocks noGrp="1" noRot="1" noChangeAspect="1" noChangeArrowheads="1" noTextEdit="1"/>
          </p:cNvSpPr>
          <p:nvPr>
            <p:ph type="sldImg"/>
          </p:nvPr>
        </p:nvSpPr>
        <p:spPr>
          <a:ln/>
        </p:spPr>
      </p:sp>
      <p:sp>
        <p:nvSpPr>
          <p:cNvPr id="4893699" name="Rectangle 3"/>
          <p:cNvSpPr>
            <a:spLocks noGrp="1" noChangeArrowheads="1"/>
          </p:cNvSpPr>
          <p:nvPr>
            <p:ph type="body" idx="1"/>
          </p:nvPr>
        </p:nvSpPr>
        <p:spPr>
          <a:xfrm>
            <a:off x="977057" y="4564866"/>
            <a:ext cx="5371322" cy="4323661"/>
          </a:xfrm>
        </p:spPr>
        <p:txBody>
          <a:bodyPr/>
          <a:lstStyle/>
          <a:p>
            <a:endParaRPr lang="en-US" altLang="en-US"/>
          </a:p>
        </p:txBody>
      </p:sp>
    </p:spTree>
    <p:extLst>
      <p:ext uri="{BB962C8B-B14F-4D97-AF65-F5344CB8AC3E}">
        <p14:creationId xmlns:p14="http://schemas.microsoft.com/office/powerpoint/2010/main" val="3215970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a:p>
        </p:txBody>
      </p:sp>
      <p:sp>
        <p:nvSpPr>
          <p:cNvPr id="48132" name="Slide Number Placeholder 3"/>
          <p:cNvSpPr>
            <a:spLocks noGrp="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312B92D6-6EBB-4C30-A1CF-A9B579054E74}" type="slidenum">
              <a:rPr lang="en-US" altLang="en-US" b="0" smtClean="0"/>
              <a:pPr/>
              <a:t>34</a:t>
            </a:fld>
            <a:endParaRPr lang="en-US" altLang="en-US" b="0"/>
          </a:p>
        </p:txBody>
      </p:sp>
    </p:spTree>
    <p:extLst>
      <p:ext uri="{BB962C8B-B14F-4D97-AF65-F5344CB8AC3E}">
        <p14:creationId xmlns:p14="http://schemas.microsoft.com/office/powerpoint/2010/main" val="3648943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CF887222-3110-410F-A453-E9ECA0A5083D}"/>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E33178EE-D1AA-4560-A708-DADD625F3909}"/>
              </a:ext>
            </a:extLst>
          </p:cNvPr>
          <p:cNvSpPr>
            <a:spLocks noGrp="1"/>
          </p:cNvSpPr>
          <p:nvPr>
            <p:ph type="body" idx="1"/>
          </p:nvPr>
        </p:nvSpPr>
        <p:spPr>
          <a:noFill/>
        </p:spPr>
        <p:txBody>
          <a:bodyPr/>
          <a:lstStyle/>
          <a:p>
            <a:endParaRPr lang="en-US" altLang="en-US"/>
          </a:p>
        </p:txBody>
      </p:sp>
      <p:sp>
        <p:nvSpPr>
          <p:cNvPr id="116740" name="Slide Number Placeholder 3">
            <a:extLst>
              <a:ext uri="{FF2B5EF4-FFF2-40B4-BE49-F238E27FC236}">
                <a16:creationId xmlns:a16="http://schemas.microsoft.com/office/drawing/2014/main" id="{62A273AC-189C-4BD1-99A3-D4A2FDD9243B}"/>
              </a:ext>
            </a:extLst>
          </p:cNvPr>
          <p:cNvSpPr>
            <a:spLocks noGrp="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defRPr/>
            </a:pPr>
            <a:fld id="{448B8299-309B-4265-BB86-F6C7D99D1B13}" type="slidenum">
              <a:rPr lang="en-US" altLang="en-US" b="0">
                <a:solidFill>
                  <a:srgbClr val="000000"/>
                </a:solidFill>
              </a:rPr>
              <a:pPr fontAlgn="base">
                <a:spcBef>
                  <a:spcPct val="0"/>
                </a:spcBef>
                <a:spcAft>
                  <a:spcPct val="0"/>
                </a:spcAft>
                <a:defRPr/>
              </a:pPr>
              <a:t>37</a:t>
            </a:fld>
            <a:endParaRPr lang="en-US" altLang="en-US" b="0">
              <a:solidFill>
                <a:srgbClr val="000000"/>
              </a:solidFill>
            </a:endParaRPr>
          </a:p>
        </p:txBody>
      </p:sp>
    </p:spTree>
    <p:extLst>
      <p:ext uri="{BB962C8B-B14F-4D97-AF65-F5344CB8AC3E}">
        <p14:creationId xmlns:p14="http://schemas.microsoft.com/office/powerpoint/2010/main" val="1812788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9"/>
            <a:ext cx="5732949" cy="3930353"/>
          </a:xfrm>
        </p:spPr>
        <p:txBody>
          <a:bodyPr/>
          <a:lstStyle/>
          <a:p>
            <a:r>
              <a:rPr lang="en-US" dirty="0"/>
              <a:t>There is a dominant single factor with an</a:t>
            </a:r>
            <a:br>
              <a:rPr lang="en-US" dirty="0"/>
            </a:br>
            <a:r>
              <a:rPr lang="en-US" dirty="0"/>
              <a:t>Eigen value of 6.85 accounting for 59% of the variance in the data</a:t>
            </a:r>
            <a:br>
              <a:rPr lang="en-US" dirty="0"/>
            </a:br>
            <a:r>
              <a:rPr lang="en-US" dirty="0"/>
              <a:t>matrix. The second Eigen value is trivial.</a:t>
            </a:r>
            <a:br>
              <a:rPr lang="en-US" dirty="0"/>
            </a:br>
            <a:endParaRPr lang="en-US" dirty="0"/>
          </a:p>
          <a:p>
            <a:r>
              <a:rPr lang="en-US" dirty="0"/>
              <a:t>In psychometrics, a factor loading of 0.4 is the minimum</a:t>
            </a:r>
            <a:br>
              <a:rPr lang="en-US" dirty="0"/>
            </a:br>
            <a:r>
              <a:rPr lang="en-US" dirty="0"/>
              <a:t>for a variable to be considered loading on that factor. </a:t>
            </a:r>
          </a:p>
          <a:p>
            <a:r>
              <a:rPr lang="en-US" dirty="0"/>
              <a:t>A loading of 0.6 is considered a strong loading useful</a:t>
            </a:r>
            <a:br>
              <a:rPr lang="en-US" dirty="0"/>
            </a:br>
            <a:r>
              <a:rPr lang="en-US" dirty="0"/>
              <a:t>in defining the factor.  Note, our 11 items all have loadings &gt;.6.</a:t>
            </a:r>
            <a:br>
              <a:rPr lang="en-US" dirty="0"/>
            </a:br>
            <a:r>
              <a:rPr lang="en-US" dirty="0"/>
              <a:t>Strong evidence of a single factor.</a:t>
            </a:r>
          </a:p>
          <a:p>
            <a:endParaRPr lang="en-US" dirty="0"/>
          </a:p>
          <a:p>
            <a:r>
              <a:rPr lang="en-US" dirty="0"/>
              <a:t>The alpha reliability of .94 for the 11 item scale.</a:t>
            </a:r>
            <a:br>
              <a:rPr lang="en-US" dirty="0"/>
            </a:br>
            <a:br>
              <a:rPr lang="en-US" dirty="0"/>
            </a:br>
            <a:r>
              <a:rPr lang="en-US" dirty="0"/>
              <a:t>The Item-total statistics (Corrected item-total</a:t>
            </a:r>
            <a:br>
              <a:rPr lang="en-US" dirty="0"/>
            </a:br>
            <a:r>
              <a:rPr lang="en-US" dirty="0"/>
              <a:t>correlations). This represents the correlation of each item with the sum of the other items  (i.e., with the item itself removed). One would expect that if each item was measuring a common factor, each item should correlate</a:t>
            </a:r>
            <a:br>
              <a:rPr lang="en-US" dirty="0"/>
            </a:br>
            <a:r>
              <a:rPr lang="en-US" dirty="0"/>
              <a:t>substantially with the sum of the other 10 items. Note these</a:t>
            </a:r>
            <a:br>
              <a:rPr lang="en-US" dirty="0"/>
            </a:br>
            <a:r>
              <a:rPr lang="en-US" dirty="0"/>
              <a:t>correlations are all &gt;0.6, where there is not a single weak item in</a:t>
            </a:r>
            <a:br>
              <a:rPr lang="en-US" dirty="0"/>
            </a:br>
            <a:r>
              <a:rPr lang="en-US" dirty="0"/>
              <a:t>the pool.</a:t>
            </a:r>
          </a:p>
        </p:txBody>
      </p:sp>
      <p:sp>
        <p:nvSpPr>
          <p:cNvPr id="4" name="Slide Number Placeholder 3"/>
          <p:cNvSpPr>
            <a:spLocks noGrp="1"/>
          </p:cNvSpPr>
          <p:nvPr>
            <p:ph type="sldNum" sz="quarter" idx="10"/>
          </p:nvPr>
        </p:nvSpPr>
        <p:spPr/>
        <p:txBody>
          <a:bodyPr/>
          <a:lstStyle/>
          <a:p>
            <a:fld id="{C89C3D4F-A92C-4CAB-BC50-FA7AAF465B5D}" type="slidenum">
              <a:rPr lang="en-US" smtClean="0"/>
              <a:t>38</a:t>
            </a:fld>
            <a:endParaRPr lang="en-US"/>
          </a:p>
        </p:txBody>
      </p:sp>
    </p:spTree>
    <p:extLst>
      <p:ext uri="{BB962C8B-B14F-4D97-AF65-F5344CB8AC3E}">
        <p14:creationId xmlns:p14="http://schemas.microsoft.com/office/powerpoint/2010/main" val="2917803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xfrm>
            <a:off x="404072" y="4698234"/>
            <a:ext cx="6705318" cy="4864470"/>
          </a:xfrm>
          <a:noFill/>
        </p:spPr>
        <p:txBody>
          <a:bodyPr/>
          <a:lstStyle/>
          <a:p>
            <a:r>
              <a:rPr lang="en-US" altLang="en-US" dirty="0"/>
              <a:t> </a:t>
            </a:r>
            <a:r>
              <a:rPr lang="en-US" altLang="en-US" sz="1100" dirty="0"/>
              <a:t>This is the </a:t>
            </a:r>
            <a:r>
              <a:rPr lang="en-US" altLang="en-US" sz="1100" dirty="0" err="1"/>
              <a:t>mesmerising</a:t>
            </a:r>
            <a:r>
              <a:rPr lang="en-US" altLang="en-US" sz="1100" dirty="0"/>
              <a:t> moment a murmuration of starlings took the form of a giant bird while being targeted by a bird of prey.</a:t>
            </a:r>
          </a:p>
          <a:p>
            <a:pPr>
              <a:lnSpc>
                <a:spcPct val="90000"/>
              </a:lnSpc>
              <a:spcBef>
                <a:spcPts val="319"/>
              </a:spcBef>
            </a:pPr>
            <a:r>
              <a:rPr lang="en-US" altLang="en-US" sz="1100" dirty="0"/>
              <a:t>Daniel </a:t>
            </a:r>
            <a:r>
              <a:rPr lang="en-US" altLang="en-US" sz="1100" dirty="0" err="1"/>
              <a:t>Biber</a:t>
            </a:r>
            <a:r>
              <a:rPr lang="en-US" altLang="en-US" sz="1100" dirty="0"/>
              <a:t>, 53, captured the breathtaking snap after observing thousands of birds and scouting locations over a four-day period.</a:t>
            </a:r>
          </a:p>
          <a:p>
            <a:pPr>
              <a:lnSpc>
                <a:spcPct val="90000"/>
              </a:lnSpc>
              <a:spcBef>
                <a:spcPts val="319"/>
              </a:spcBef>
            </a:pPr>
            <a:r>
              <a:rPr lang="en-US" altLang="en-US" sz="1100" dirty="0"/>
              <a:t>Like clouds in the sky, the giant flocks often take on weird and wonderful - and sometimes graphic - moving forms and shapes.</a:t>
            </a:r>
          </a:p>
          <a:p>
            <a:pPr>
              <a:lnSpc>
                <a:spcPct val="90000"/>
              </a:lnSpc>
              <a:spcBef>
                <a:spcPts val="319"/>
              </a:spcBef>
            </a:pPr>
            <a:r>
              <a:rPr lang="en-US" altLang="en-US" sz="1100" dirty="0"/>
              <a:t>And the birds made for a startling spectacle when they assembled over the Costa Brava in northeastern Spain in front of </a:t>
            </a:r>
            <a:r>
              <a:rPr lang="en-US" altLang="en-US" sz="1100" dirty="0" err="1"/>
              <a:t>Mr</a:t>
            </a:r>
            <a:r>
              <a:rPr lang="en-US" altLang="en-US" sz="1100" dirty="0"/>
              <a:t> </a:t>
            </a:r>
            <a:r>
              <a:rPr lang="en-US" altLang="en-US" sz="1100" dirty="0" err="1"/>
              <a:t>Biber's</a:t>
            </a:r>
            <a:r>
              <a:rPr lang="en-US" altLang="en-US" sz="1100" dirty="0"/>
              <a:t> eyes.</a:t>
            </a:r>
          </a:p>
          <a:p>
            <a:pPr>
              <a:lnSpc>
                <a:spcPct val="90000"/>
              </a:lnSpc>
              <a:spcBef>
                <a:spcPts val="319"/>
              </a:spcBef>
            </a:pPr>
            <a:r>
              <a:rPr lang="en-US" altLang="en-US" sz="1100" dirty="0"/>
              <a:t>He managed to take a series of images which show the birds merging into the shape of a giant bird when they were targeted by a predator.</a:t>
            </a:r>
          </a:p>
          <a:p>
            <a:pPr>
              <a:lnSpc>
                <a:spcPct val="90000"/>
              </a:lnSpc>
              <a:spcBef>
                <a:spcPts val="319"/>
              </a:spcBef>
            </a:pPr>
            <a:r>
              <a:rPr lang="en-US" altLang="en-US" sz="1100" dirty="0"/>
              <a:t>And the unique snap has since earned him the top prize in an international photography competition.</a:t>
            </a:r>
          </a:p>
          <a:p>
            <a:pPr>
              <a:lnSpc>
                <a:spcPct val="90000"/>
              </a:lnSpc>
              <a:spcBef>
                <a:spcPts val="319"/>
              </a:spcBef>
            </a:pPr>
            <a:r>
              <a:rPr lang="en-US" altLang="en-US" sz="1100" dirty="0"/>
              <a:t>But </a:t>
            </a:r>
            <a:r>
              <a:rPr lang="en-US" altLang="en-US" sz="1100" dirty="0" err="1"/>
              <a:t>Mr</a:t>
            </a:r>
            <a:r>
              <a:rPr lang="en-US" altLang="en-US" sz="1100" dirty="0"/>
              <a:t> </a:t>
            </a:r>
            <a:r>
              <a:rPr lang="en-US" altLang="en-US" sz="1100" dirty="0" err="1"/>
              <a:t>Biber</a:t>
            </a:r>
            <a:r>
              <a:rPr lang="en-US" altLang="en-US" sz="1100" dirty="0"/>
              <a:t> said he only </a:t>
            </a:r>
            <a:r>
              <a:rPr lang="en-US" altLang="en-US" sz="1100" dirty="0" err="1"/>
              <a:t>realised</a:t>
            </a:r>
            <a:r>
              <a:rPr lang="en-US" altLang="en-US" sz="1100" dirty="0"/>
              <a:t> his luck once he reviewed the photographs on his computer.</a:t>
            </a:r>
          </a:p>
          <a:p>
            <a:pPr>
              <a:lnSpc>
                <a:spcPct val="90000"/>
              </a:lnSpc>
              <a:spcBef>
                <a:spcPts val="319"/>
              </a:spcBef>
            </a:pPr>
            <a:r>
              <a:rPr lang="en-US" altLang="en-US" sz="1100" dirty="0"/>
              <a:t>He said: "I was taking pictures of the </a:t>
            </a:r>
            <a:r>
              <a:rPr lang="en-US" altLang="en-US" sz="1100" dirty="0" err="1"/>
              <a:t>murmurations</a:t>
            </a:r>
            <a:r>
              <a:rPr lang="en-US" altLang="en-US" sz="1100" dirty="0"/>
              <a:t> over several days.</a:t>
            </a:r>
          </a:p>
          <a:p>
            <a:pPr>
              <a:lnSpc>
                <a:spcPct val="90000"/>
              </a:lnSpc>
              <a:spcBef>
                <a:spcPts val="319"/>
              </a:spcBef>
            </a:pPr>
            <a:r>
              <a:rPr lang="en-US" altLang="en-US" sz="1100" dirty="0"/>
              <a:t>"Only when I checked the pictures on the computer later, I </a:t>
            </a:r>
            <a:r>
              <a:rPr lang="en-US" altLang="en-US" sz="1100" dirty="0" err="1"/>
              <a:t>realised</a:t>
            </a:r>
            <a:r>
              <a:rPr lang="en-US" altLang="en-US" sz="1100" dirty="0"/>
              <a:t> what formation the starlings had created.</a:t>
            </a:r>
          </a:p>
          <a:p>
            <a:pPr>
              <a:lnSpc>
                <a:spcPct val="90000"/>
              </a:lnSpc>
              <a:spcBef>
                <a:spcPts val="319"/>
              </a:spcBef>
            </a:pPr>
            <a:r>
              <a:rPr lang="en-US" altLang="en-US" sz="1100" dirty="0"/>
              <a:t> "I was so concentrated on taking pictures at the time that I hadn't </a:t>
            </a:r>
            <a:r>
              <a:rPr lang="en-US" altLang="en-US" sz="1100" dirty="0" err="1"/>
              <a:t>realised</a:t>
            </a:r>
            <a:r>
              <a:rPr lang="en-US" altLang="en-US" sz="1100" dirty="0"/>
              <a:t> that the starlings had created a giant bird in the sky.</a:t>
            </a:r>
          </a:p>
          <a:p>
            <a:pPr>
              <a:lnSpc>
                <a:spcPct val="90000"/>
              </a:lnSpc>
              <a:spcBef>
                <a:spcPts val="319"/>
              </a:spcBef>
            </a:pPr>
            <a:r>
              <a:rPr lang="en-US" altLang="en-US" sz="1100" dirty="0"/>
              <a:t>"It took less than 10 seconds for the birds to create that formation.</a:t>
            </a:r>
          </a:p>
          <a:p>
            <a:pPr>
              <a:lnSpc>
                <a:spcPct val="90000"/>
              </a:lnSpc>
              <a:spcBef>
                <a:spcPts val="319"/>
              </a:spcBef>
            </a:pPr>
            <a:r>
              <a:rPr lang="en-US" altLang="en-US" sz="1100" dirty="0"/>
              <a:t>"I </a:t>
            </a:r>
            <a:r>
              <a:rPr lang="en-US" altLang="en-US" sz="1100" dirty="0" err="1"/>
              <a:t>realised</a:t>
            </a:r>
            <a:r>
              <a:rPr lang="en-US" altLang="en-US" sz="1100" dirty="0"/>
              <a:t> that I had captured a unique snapshot, technically, sharp and in high quality."</a:t>
            </a:r>
          </a:p>
          <a:p>
            <a:pPr>
              <a:lnSpc>
                <a:spcPct val="90000"/>
              </a:lnSpc>
              <a:spcBef>
                <a:spcPts val="319"/>
              </a:spcBef>
            </a:pPr>
            <a:r>
              <a:rPr lang="en-US" altLang="en-US" sz="1100" dirty="0" err="1"/>
              <a:t>Mr</a:t>
            </a:r>
            <a:r>
              <a:rPr lang="en-US" altLang="en-US" sz="1100" dirty="0"/>
              <a:t> </a:t>
            </a:r>
            <a:r>
              <a:rPr lang="en-US" altLang="en-US" sz="1100" dirty="0" err="1"/>
              <a:t>Biber</a:t>
            </a:r>
            <a:r>
              <a:rPr lang="en-US" altLang="en-US" sz="1100" dirty="0"/>
              <a:t> lives in </a:t>
            </a:r>
            <a:r>
              <a:rPr lang="en-US" altLang="en-US" sz="1100" dirty="0" err="1"/>
              <a:t>Hilzingen</a:t>
            </a:r>
            <a:r>
              <a:rPr lang="en-US" altLang="en-US" sz="1100" dirty="0"/>
              <a:t>, Germany, and now runs  a bicycle business following his career as an aerospace engineer.</a:t>
            </a:r>
          </a:p>
          <a:p>
            <a:pPr>
              <a:lnSpc>
                <a:spcPct val="90000"/>
              </a:lnSpc>
              <a:spcBef>
                <a:spcPts val="319"/>
              </a:spcBef>
            </a:pPr>
            <a:r>
              <a:rPr lang="en-US" altLang="en-US" sz="1100" dirty="0"/>
              <a:t>He has been taking pictures since 1981 when he started off with his first reflex camera and has been taking digital snaps since 2008.</a:t>
            </a:r>
          </a:p>
          <a:p>
            <a:pPr>
              <a:lnSpc>
                <a:spcPct val="90000"/>
              </a:lnSpc>
              <a:spcBef>
                <a:spcPts val="319"/>
              </a:spcBef>
            </a:pPr>
            <a:r>
              <a:rPr lang="en-US" altLang="en-US" sz="1100" dirty="0" err="1"/>
              <a:t>Mr</a:t>
            </a:r>
            <a:r>
              <a:rPr lang="en-US" altLang="en-US" sz="1100" dirty="0"/>
              <a:t> </a:t>
            </a:r>
            <a:r>
              <a:rPr lang="en-US" altLang="en-US" sz="1100" dirty="0" err="1"/>
              <a:t>Biber</a:t>
            </a:r>
            <a:r>
              <a:rPr lang="en-US" altLang="en-US" sz="1100" dirty="0"/>
              <a:t> has visited the northeast of Spain for a number of years and knew about the fascinating display that starlings put on.</a:t>
            </a:r>
          </a:p>
          <a:p>
            <a:pPr>
              <a:lnSpc>
                <a:spcPct val="90000"/>
              </a:lnSpc>
              <a:spcBef>
                <a:spcPts val="319"/>
              </a:spcBef>
            </a:pPr>
            <a:r>
              <a:rPr lang="en-US" altLang="en-US" sz="1100" dirty="0"/>
              <a:t>But he said it took him four days to capture the unique moment after he had to scout out locations and get the lighting right.</a:t>
            </a:r>
          </a:p>
          <a:p>
            <a:endParaRPr lang="en-US" altLang="en-US" dirty="0"/>
          </a:p>
        </p:txBody>
      </p:sp>
      <p:sp>
        <p:nvSpPr>
          <p:cNvPr id="77828" name="Slide Number Placeholder 3"/>
          <p:cNvSpPr>
            <a:spLocks noGrp="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defRPr/>
            </a:pPr>
            <a:fld id="{F96E5854-DF08-45C7-B60A-2B4377CB042C}" type="slidenum">
              <a:rPr lang="en-US" altLang="en-US" b="0">
                <a:solidFill>
                  <a:srgbClr val="000000"/>
                </a:solidFill>
              </a:rPr>
              <a:pPr fontAlgn="base">
                <a:spcBef>
                  <a:spcPct val="0"/>
                </a:spcBef>
                <a:spcAft>
                  <a:spcPct val="0"/>
                </a:spcAft>
                <a:defRPr/>
              </a:pPr>
              <a:t>39</a:t>
            </a:fld>
            <a:endParaRPr lang="en-US" altLang="en-US" b="0">
              <a:solidFill>
                <a:srgbClr val="000000"/>
              </a:solidFill>
            </a:endParaRPr>
          </a:p>
        </p:txBody>
      </p:sp>
    </p:spTree>
    <p:extLst>
      <p:ext uri="{BB962C8B-B14F-4D97-AF65-F5344CB8AC3E}">
        <p14:creationId xmlns:p14="http://schemas.microsoft.com/office/powerpoint/2010/main" val="1368722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88E89C2C-5132-24F5-25DB-763D82B2BA45}"/>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E40B2E19-3FE6-4E69-BC78-7A3F75B9DDCD}" type="slidenum">
              <a:rPr lang="en-US" altLang="en-US" b="0"/>
              <a:pPr/>
              <a:t>43</a:t>
            </a:fld>
            <a:endParaRPr lang="en-US" altLang="en-US" b="0"/>
          </a:p>
        </p:txBody>
      </p:sp>
      <p:sp>
        <p:nvSpPr>
          <p:cNvPr id="99331" name="Rectangle 2">
            <a:extLst>
              <a:ext uri="{FF2B5EF4-FFF2-40B4-BE49-F238E27FC236}">
                <a16:creationId xmlns:a16="http://schemas.microsoft.com/office/drawing/2014/main" id="{4A56980E-E812-D4CB-421C-D987CB81C364}"/>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7E25772F-94D3-5B64-0F3A-0CE476E19149}"/>
              </a:ext>
            </a:extLst>
          </p:cNvPr>
          <p:cNvSpPr>
            <a:spLocks noGrp="1" noChangeArrowheads="1"/>
          </p:cNvSpPr>
          <p:nvPr>
            <p:ph type="body" idx="1"/>
          </p:nvPr>
        </p:nvSpPr>
        <p:spPr>
          <a:noFill/>
        </p:spPr>
        <p:txBody>
          <a:bodyPr/>
          <a:lstStyle/>
          <a:p>
            <a:pPr eaLnBrk="1" hangingPunct="1"/>
            <a:r>
              <a:rPr lang="en-US" altLang="en-US"/>
              <a:t>[Picture of ducklings peering over an obstruction.]</a:t>
            </a:r>
          </a:p>
        </p:txBody>
      </p:sp>
    </p:spTree>
    <p:extLst>
      <p:ext uri="{BB962C8B-B14F-4D97-AF65-F5344CB8AC3E}">
        <p14:creationId xmlns:p14="http://schemas.microsoft.com/office/powerpoint/2010/main" val="3898334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B365E21-7D93-325D-F256-4391C09E7735}"/>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19C5ABE5-AED6-4D8C-B858-9CA9EE377BFF}" type="slidenum">
              <a:rPr lang="en-US" altLang="en-US" b="0"/>
              <a:pPr/>
              <a:t>45</a:t>
            </a:fld>
            <a:endParaRPr lang="en-US" altLang="en-US" b="0"/>
          </a:p>
        </p:txBody>
      </p:sp>
      <p:sp>
        <p:nvSpPr>
          <p:cNvPr id="43011" name="Rectangle 2">
            <a:extLst>
              <a:ext uri="{FF2B5EF4-FFF2-40B4-BE49-F238E27FC236}">
                <a16:creationId xmlns:a16="http://schemas.microsoft.com/office/drawing/2014/main" id="{C7D58BC3-48D3-2839-F86E-9F02CF6A30F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34DE9F4C-F7BC-B1F7-F266-96CF4C197E52}"/>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07664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714749AE-8EF6-59B8-A222-52B95025B852}"/>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DE113096-3F5A-4BDB-9398-36EC0E83AC6B}" type="slidenum">
              <a:rPr lang="en-US" altLang="en-US" b="0"/>
              <a:pPr/>
              <a:t>46</a:t>
            </a:fld>
            <a:endParaRPr lang="en-US" altLang="en-US" b="0"/>
          </a:p>
        </p:txBody>
      </p:sp>
      <p:sp>
        <p:nvSpPr>
          <p:cNvPr id="45059" name="Rectangle 2">
            <a:extLst>
              <a:ext uri="{FF2B5EF4-FFF2-40B4-BE49-F238E27FC236}">
                <a16:creationId xmlns:a16="http://schemas.microsoft.com/office/drawing/2014/main" id="{349300BB-81E2-04BB-7DFE-7FF5A3BF88D3}"/>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AD43C81E-BF85-DEB9-8BA2-113621121FA2}"/>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03610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2EA9D06-F373-EC46-8AE9-B6EDDB31A87A}"/>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4FE9FFDE-28F0-4207-9E21-429876D193EF}" type="slidenum">
              <a:rPr lang="en-US" altLang="en-US" b="0"/>
              <a:pPr/>
              <a:t>47</a:t>
            </a:fld>
            <a:endParaRPr lang="en-US" altLang="en-US" b="0"/>
          </a:p>
        </p:txBody>
      </p:sp>
      <p:sp>
        <p:nvSpPr>
          <p:cNvPr id="49155" name="Rectangle 2">
            <a:extLst>
              <a:ext uri="{FF2B5EF4-FFF2-40B4-BE49-F238E27FC236}">
                <a16:creationId xmlns:a16="http://schemas.microsoft.com/office/drawing/2014/main" id="{18AC5F20-09FB-0B2D-7153-4B98EFCB0FE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3D60B79-5376-268D-0EF3-29A91EE5DB5B}"/>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extLst>
      <p:ext uri="{BB962C8B-B14F-4D97-AF65-F5344CB8AC3E}">
        <p14:creationId xmlns:p14="http://schemas.microsoft.com/office/powerpoint/2010/main" val="1342875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8FCC93B-C344-979D-8AE3-23B58580D725}"/>
              </a:ext>
            </a:extLst>
          </p:cNvPr>
          <p:cNvSpPr>
            <a:spLocks noGrp="1" noChangeArrowheads="1"/>
          </p:cNvSpPr>
          <p:nvPr>
            <p:ph type="sldNum" sz="quarter" idx="5"/>
          </p:nvPr>
        </p:nvSpPr>
        <p:spPr>
          <a:noFill/>
        </p:spPr>
        <p:txBody>
          <a:bodyPr/>
          <a:lstStyle>
            <a:lvl1pPr defTabSz="939862">
              <a:defRPr b="1">
                <a:solidFill>
                  <a:schemeClr val="tx1"/>
                </a:solidFill>
                <a:latin typeface="Arial" panose="020B0604020202020204" pitchFamily="34" charset="0"/>
              </a:defRPr>
            </a:lvl1pPr>
            <a:lvl2pPr marL="748978" indent="-287944" defTabSz="939862">
              <a:defRPr b="1">
                <a:solidFill>
                  <a:schemeClr val="tx1"/>
                </a:solidFill>
                <a:latin typeface="Arial" panose="020B0604020202020204" pitchFamily="34" charset="0"/>
              </a:defRPr>
            </a:lvl2pPr>
            <a:lvl3pPr marL="1151776" indent="-229708" defTabSz="939862">
              <a:defRPr b="1">
                <a:solidFill>
                  <a:schemeClr val="tx1"/>
                </a:solidFill>
                <a:latin typeface="Arial" panose="020B0604020202020204" pitchFamily="34" charset="0"/>
              </a:defRPr>
            </a:lvl3pPr>
            <a:lvl4pPr marL="1614427" indent="-229708" defTabSz="939862">
              <a:defRPr b="1">
                <a:solidFill>
                  <a:schemeClr val="tx1"/>
                </a:solidFill>
                <a:latin typeface="Arial" panose="020B0604020202020204" pitchFamily="34" charset="0"/>
              </a:defRPr>
            </a:lvl4pPr>
            <a:lvl5pPr marL="2075461" indent="-229708" defTabSz="939862">
              <a:defRPr b="1">
                <a:solidFill>
                  <a:schemeClr val="tx1"/>
                </a:solidFill>
                <a:latin typeface="Arial" panose="020B0604020202020204" pitchFamily="34" charset="0"/>
              </a:defRPr>
            </a:lvl5pPr>
            <a:lvl6pPr marL="2541348" indent="-229708" defTabSz="939862" eaLnBrk="0" fontAlgn="base" hangingPunct="0">
              <a:spcBef>
                <a:spcPct val="0"/>
              </a:spcBef>
              <a:spcAft>
                <a:spcPct val="0"/>
              </a:spcAft>
              <a:defRPr b="1">
                <a:solidFill>
                  <a:schemeClr val="tx1"/>
                </a:solidFill>
                <a:latin typeface="Arial" panose="020B0604020202020204" pitchFamily="34" charset="0"/>
              </a:defRPr>
            </a:lvl6pPr>
            <a:lvl7pPr marL="3007235" indent="-229708" defTabSz="939862" eaLnBrk="0" fontAlgn="base" hangingPunct="0">
              <a:spcBef>
                <a:spcPct val="0"/>
              </a:spcBef>
              <a:spcAft>
                <a:spcPct val="0"/>
              </a:spcAft>
              <a:defRPr b="1">
                <a:solidFill>
                  <a:schemeClr val="tx1"/>
                </a:solidFill>
                <a:latin typeface="Arial" panose="020B0604020202020204" pitchFamily="34" charset="0"/>
              </a:defRPr>
            </a:lvl7pPr>
            <a:lvl8pPr marL="3473122" indent="-229708" defTabSz="939862" eaLnBrk="0" fontAlgn="base" hangingPunct="0">
              <a:spcBef>
                <a:spcPct val="0"/>
              </a:spcBef>
              <a:spcAft>
                <a:spcPct val="0"/>
              </a:spcAft>
              <a:defRPr b="1">
                <a:solidFill>
                  <a:schemeClr val="tx1"/>
                </a:solidFill>
                <a:latin typeface="Arial" panose="020B0604020202020204" pitchFamily="34" charset="0"/>
              </a:defRPr>
            </a:lvl8pPr>
            <a:lvl9pPr marL="3939009" indent="-229708" defTabSz="939862" eaLnBrk="0" fontAlgn="base" hangingPunct="0">
              <a:spcBef>
                <a:spcPct val="0"/>
              </a:spcBef>
              <a:spcAft>
                <a:spcPct val="0"/>
              </a:spcAft>
              <a:defRPr b="1">
                <a:solidFill>
                  <a:schemeClr val="tx1"/>
                </a:solidFill>
                <a:latin typeface="Arial" panose="020B0604020202020204" pitchFamily="34" charset="0"/>
              </a:defRPr>
            </a:lvl9pPr>
          </a:lstStyle>
          <a:p>
            <a:fld id="{9EEBA1D8-28A5-4EAA-B9F4-54412836AD54}" type="slidenum">
              <a:rPr lang="en-US" altLang="en-US" b="0"/>
              <a:pPr/>
              <a:t>10</a:t>
            </a:fld>
            <a:endParaRPr lang="en-US" altLang="en-US" b="0"/>
          </a:p>
        </p:txBody>
      </p:sp>
      <p:sp>
        <p:nvSpPr>
          <p:cNvPr id="67587" name="Rectangle 2">
            <a:extLst>
              <a:ext uri="{FF2B5EF4-FFF2-40B4-BE49-F238E27FC236}">
                <a16:creationId xmlns:a16="http://schemas.microsoft.com/office/drawing/2014/main" id="{6AC44CF8-ACAA-9D3D-EE1F-859D50ED5F23}"/>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5D2A815D-087D-EC85-6751-B5074EB92888}"/>
              </a:ext>
            </a:extLst>
          </p:cNvPr>
          <p:cNvSpPr>
            <a:spLocks noGrp="1" noChangeArrowheads="1"/>
          </p:cNvSpPr>
          <p:nvPr>
            <p:ph type="body" idx="1"/>
          </p:nvPr>
        </p:nvSpPr>
        <p:spPr>
          <a:xfrm>
            <a:off x="934720" y="4486804"/>
            <a:ext cx="5140960" cy="4249553"/>
          </a:xfrm>
          <a:noFill/>
        </p:spPr>
        <p:txBody>
          <a:bodyPr/>
          <a:lstStyle/>
          <a:p>
            <a:pPr eaLnBrk="1" hangingPunct="1"/>
            <a:endParaRPr lang="en-US" altLang="en-US"/>
          </a:p>
        </p:txBody>
      </p:sp>
    </p:spTree>
    <p:extLst>
      <p:ext uri="{BB962C8B-B14F-4D97-AF65-F5344CB8AC3E}">
        <p14:creationId xmlns:p14="http://schemas.microsoft.com/office/powerpoint/2010/main" val="473112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73A80CF-B1DE-7E9C-D753-30E818C6A3A8}"/>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61E9D88D-0ACA-4181-A3CE-7FFCDCA95F92}" type="slidenum">
              <a:rPr lang="en-US" altLang="en-US" b="0"/>
              <a:pPr/>
              <a:t>48</a:t>
            </a:fld>
            <a:endParaRPr lang="en-US" altLang="en-US" b="0"/>
          </a:p>
        </p:txBody>
      </p:sp>
      <p:sp>
        <p:nvSpPr>
          <p:cNvPr id="51203" name="Rectangle 2">
            <a:extLst>
              <a:ext uri="{FF2B5EF4-FFF2-40B4-BE49-F238E27FC236}">
                <a16:creationId xmlns:a16="http://schemas.microsoft.com/office/drawing/2014/main" id="{3B603268-D672-5018-9580-7C4EC865531D}"/>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65B888F0-FBFB-748D-BECB-911F615E8AD0}"/>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extLst>
      <p:ext uri="{BB962C8B-B14F-4D97-AF65-F5344CB8AC3E}">
        <p14:creationId xmlns:p14="http://schemas.microsoft.com/office/powerpoint/2010/main" val="3727663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6097C760-F367-0A15-7C93-2FD7B595C639}"/>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3BDC7B5B-8089-4888-9A95-E3C3E01C06D7}" type="slidenum">
              <a:rPr lang="en-US" altLang="en-US" b="0"/>
              <a:pPr/>
              <a:t>53</a:t>
            </a:fld>
            <a:endParaRPr lang="en-US" altLang="en-US" b="0"/>
          </a:p>
        </p:txBody>
      </p:sp>
      <p:sp>
        <p:nvSpPr>
          <p:cNvPr id="37891" name="Rectangle 2">
            <a:extLst>
              <a:ext uri="{FF2B5EF4-FFF2-40B4-BE49-F238E27FC236}">
                <a16:creationId xmlns:a16="http://schemas.microsoft.com/office/drawing/2014/main" id="{D39B35BD-8CFC-B45B-BFBC-F7A27F14694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243B8DFD-EED6-5EF7-0D7B-E06A7E56BC2E}"/>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F834E95-45DD-3A80-8594-6563AB0510E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70007" indent="-296033">
              <a:defRPr>
                <a:solidFill>
                  <a:schemeClr val="tx1"/>
                </a:solidFill>
                <a:latin typeface="Arial" panose="020B0604020202020204" pitchFamily="34" charset="0"/>
              </a:defRPr>
            </a:lvl2pPr>
            <a:lvl3pPr marL="1185747" indent="-236179">
              <a:defRPr>
                <a:solidFill>
                  <a:schemeClr val="tx1"/>
                </a:solidFill>
                <a:latin typeface="Arial" panose="020B0604020202020204" pitchFamily="34" charset="0"/>
              </a:defRPr>
            </a:lvl3pPr>
            <a:lvl4pPr marL="1661340" indent="-236179">
              <a:defRPr>
                <a:solidFill>
                  <a:schemeClr val="tx1"/>
                </a:solidFill>
                <a:latin typeface="Arial" panose="020B0604020202020204" pitchFamily="34" charset="0"/>
              </a:defRPr>
            </a:lvl4pPr>
            <a:lvl5pPr marL="2135315" indent="-236179">
              <a:defRPr>
                <a:solidFill>
                  <a:schemeClr val="tx1"/>
                </a:solidFill>
                <a:latin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defRPr>
            </a:lvl9pPr>
          </a:lstStyle>
          <a:p>
            <a:pPr defTabSz="931774">
              <a:defRPr/>
            </a:pPr>
            <a:fld id="{2C3A1637-B4BE-40A0-A12C-C09553BA3757}" type="slidenum">
              <a:rPr lang="en-US" altLang="en-US">
                <a:solidFill>
                  <a:prstClr val="black"/>
                </a:solidFill>
              </a:rPr>
              <a:pPr defTabSz="931774">
                <a:defRPr/>
              </a:pPr>
              <a:t>54</a:t>
            </a:fld>
            <a:endParaRPr lang="en-US" altLang="en-US">
              <a:solidFill>
                <a:prstClr val="black"/>
              </a:solidFill>
            </a:endParaRPr>
          </a:p>
        </p:txBody>
      </p:sp>
      <p:sp>
        <p:nvSpPr>
          <p:cNvPr id="48131" name="Rectangle 2">
            <a:extLst>
              <a:ext uri="{FF2B5EF4-FFF2-40B4-BE49-F238E27FC236}">
                <a16:creationId xmlns:a16="http://schemas.microsoft.com/office/drawing/2014/main" id="{699A346E-E4A8-0D6D-EE4A-070CEB38502B}"/>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804EC6F5-50FC-41B7-5641-D582E738A47D}"/>
              </a:ext>
            </a:extLst>
          </p:cNvPr>
          <p:cNvSpPr>
            <a:spLocks noGrp="1" noChangeArrowheads="1"/>
          </p:cNvSpPr>
          <p:nvPr>
            <p:ph type="body" idx="1"/>
          </p:nvPr>
        </p:nvSpPr>
        <p:spPr>
          <a:xfrm>
            <a:off x="955817" y="4490032"/>
            <a:ext cx="5254554" cy="4252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2" tIns="47472" rIns="94942" bIns="47472"/>
          <a:lstStyle/>
          <a:p>
            <a:pPr eaLnBrk="1" hangingPunct="1"/>
            <a:endParaRPr lang="en-US" altLang="en-US"/>
          </a:p>
        </p:txBody>
      </p:sp>
    </p:spTree>
    <p:extLst>
      <p:ext uri="{BB962C8B-B14F-4D97-AF65-F5344CB8AC3E}">
        <p14:creationId xmlns:p14="http://schemas.microsoft.com/office/powerpoint/2010/main" val="2613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a:p>
        </p:txBody>
      </p:sp>
      <p:sp>
        <p:nvSpPr>
          <p:cNvPr id="48132" name="Slide Number Placeholder 3"/>
          <p:cNvSpPr>
            <a:spLocks noGrp="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312B92D6-6EBB-4C30-A1CF-A9B579054E74}" type="slidenum">
              <a:rPr lang="en-US" altLang="en-US" b="0" smtClean="0"/>
              <a:pPr/>
              <a:t>57</a:t>
            </a:fld>
            <a:endParaRPr lang="en-US" altLang="en-US" b="0"/>
          </a:p>
        </p:txBody>
      </p:sp>
    </p:spTree>
    <p:extLst>
      <p:ext uri="{BB962C8B-B14F-4D97-AF65-F5344CB8AC3E}">
        <p14:creationId xmlns:p14="http://schemas.microsoft.com/office/powerpoint/2010/main" val="31018958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D99DFB4B-288E-457F-A6F1-D37EDE357AE5}"/>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A146886C-3028-4BFC-8021-D5C0B3B6E5A0}" type="slidenum">
              <a:rPr lang="en-US" altLang="en-US" b="0"/>
              <a:pPr/>
              <a:t>58</a:t>
            </a:fld>
            <a:endParaRPr lang="en-US" altLang="en-US" b="0"/>
          </a:p>
        </p:txBody>
      </p:sp>
      <p:sp>
        <p:nvSpPr>
          <p:cNvPr id="93187" name="Rectangle 2">
            <a:extLst>
              <a:ext uri="{FF2B5EF4-FFF2-40B4-BE49-F238E27FC236}">
                <a16:creationId xmlns:a16="http://schemas.microsoft.com/office/drawing/2014/main" id="{50B226A7-A69D-42C5-8136-A39DC47A1762}"/>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6CD22574-DD49-4521-9451-A9ECA7420B0C}"/>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93214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3EE5316F-2832-4067-A3EB-3DCEAF7D1EE6}"/>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4061135E-C62A-4478-B540-11052B051CD4}" type="slidenum">
              <a:rPr lang="en-US" altLang="en-US" b="0"/>
              <a:pPr/>
              <a:t>59</a:t>
            </a:fld>
            <a:endParaRPr lang="en-US" altLang="en-US" b="0"/>
          </a:p>
        </p:txBody>
      </p:sp>
      <p:sp>
        <p:nvSpPr>
          <p:cNvPr id="95235" name="Rectangle 2">
            <a:extLst>
              <a:ext uri="{FF2B5EF4-FFF2-40B4-BE49-F238E27FC236}">
                <a16:creationId xmlns:a16="http://schemas.microsoft.com/office/drawing/2014/main" id="{AC0B2623-0716-423B-B3D6-17689DC9CFCF}"/>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5BEBEE20-E3BA-43B4-844C-85AAC12668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70836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2CE480A5-B6C3-9E0A-46ED-5E15A8BF7E4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Helvetica" panose="020B0604020202020204" pitchFamily="34" charset="0"/>
              </a:defRPr>
            </a:lvl1pPr>
            <a:lvl2pPr marL="763537" indent="-292797">
              <a:defRPr sz="2400">
                <a:solidFill>
                  <a:schemeClr val="tx1"/>
                </a:solidFill>
                <a:latin typeface="Helvetica" panose="020B0604020202020204" pitchFamily="34" charset="0"/>
              </a:defRPr>
            </a:lvl2pPr>
            <a:lvl3pPr marL="1176041" indent="-234562">
              <a:defRPr sz="2400">
                <a:solidFill>
                  <a:schemeClr val="tx1"/>
                </a:solidFill>
                <a:latin typeface="Helvetica" panose="020B0604020202020204" pitchFamily="34" charset="0"/>
              </a:defRPr>
            </a:lvl3pPr>
            <a:lvl4pPr marL="1645163" indent="-234562">
              <a:defRPr sz="2400">
                <a:solidFill>
                  <a:schemeClr val="tx1"/>
                </a:solidFill>
                <a:latin typeface="Helvetica" panose="020B0604020202020204" pitchFamily="34" charset="0"/>
              </a:defRPr>
            </a:lvl4pPr>
            <a:lvl5pPr marL="2115903" indent="-234562">
              <a:defRPr sz="2400">
                <a:solidFill>
                  <a:schemeClr val="tx1"/>
                </a:solidFill>
                <a:latin typeface="Helvetica" panose="020B0604020202020204" pitchFamily="34" charset="0"/>
              </a:defRPr>
            </a:lvl5pPr>
            <a:lvl6pPr marL="2581789" indent="-234562" eaLnBrk="0" fontAlgn="base" hangingPunct="0">
              <a:spcBef>
                <a:spcPct val="0"/>
              </a:spcBef>
              <a:spcAft>
                <a:spcPct val="0"/>
              </a:spcAft>
              <a:defRPr sz="2400">
                <a:solidFill>
                  <a:schemeClr val="tx1"/>
                </a:solidFill>
                <a:latin typeface="Helvetica" panose="020B0604020202020204" pitchFamily="34" charset="0"/>
              </a:defRPr>
            </a:lvl6pPr>
            <a:lvl7pPr marL="3047676" indent="-234562" eaLnBrk="0" fontAlgn="base" hangingPunct="0">
              <a:spcBef>
                <a:spcPct val="0"/>
              </a:spcBef>
              <a:spcAft>
                <a:spcPct val="0"/>
              </a:spcAft>
              <a:defRPr sz="2400">
                <a:solidFill>
                  <a:schemeClr val="tx1"/>
                </a:solidFill>
                <a:latin typeface="Helvetica" panose="020B0604020202020204" pitchFamily="34" charset="0"/>
              </a:defRPr>
            </a:lvl7pPr>
            <a:lvl8pPr marL="3513563" indent="-234562" eaLnBrk="0" fontAlgn="base" hangingPunct="0">
              <a:spcBef>
                <a:spcPct val="0"/>
              </a:spcBef>
              <a:spcAft>
                <a:spcPct val="0"/>
              </a:spcAft>
              <a:defRPr sz="2400">
                <a:solidFill>
                  <a:schemeClr val="tx1"/>
                </a:solidFill>
                <a:latin typeface="Helvetica" panose="020B0604020202020204" pitchFamily="34" charset="0"/>
              </a:defRPr>
            </a:lvl8pPr>
            <a:lvl9pPr marL="3979450" indent="-234562" eaLnBrk="0" fontAlgn="base" hangingPunct="0">
              <a:spcBef>
                <a:spcPct val="0"/>
              </a:spcBef>
              <a:spcAft>
                <a:spcPct val="0"/>
              </a:spcAft>
              <a:defRPr sz="2400">
                <a:solidFill>
                  <a:schemeClr val="tx1"/>
                </a:solidFill>
                <a:latin typeface="Helvetica" panose="020B0604020202020204" pitchFamily="34" charset="0"/>
              </a:defRPr>
            </a:lvl9pPr>
          </a:lstStyle>
          <a:p>
            <a:fld id="{35B7040E-365A-4D6A-BAC3-8B59C644A9AB}" type="slidenum">
              <a:rPr lang="en-US" altLang="en-US" sz="1200"/>
              <a:pPr/>
              <a:t>62</a:t>
            </a:fld>
            <a:endParaRPr lang="en-US" altLang="en-US" sz="1200"/>
          </a:p>
        </p:txBody>
      </p:sp>
      <p:sp>
        <p:nvSpPr>
          <p:cNvPr id="55299" name="Rectangle 2">
            <a:extLst>
              <a:ext uri="{FF2B5EF4-FFF2-40B4-BE49-F238E27FC236}">
                <a16:creationId xmlns:a16="http://schemas.microsoft.com/office/drawing/2014/main" id="{8091BECE-E5E8-0508-DA83-2975993D5676}"/>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7E2B7BBC-8DA8-4BD8-A817-5E485F247D8B}"/>
              </a:ext>
            </a:extLst>
          </p:cNvPr>
          <p:cNvSpPr>
            <a:spLocks noGrp="1" noChangeArrowheads="1"/>
          </p:cNvSpPr>
          <p:nvPr>
            <p:ph type="body" idx="1"/>
          </p:nvPr>
        </p:nvSpPr>
        <p:spPr>
          <a:xfrm>
            <a:off x="717268" y="4490032"/>
            <a:ext cx="5731651" cy="425278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938" tIns="47469" rIns="94938" bIns="47469"/>
          <a:lstStyle/>
          <a:p>
            <a:r>
              <a:rPr lang="en-US" altLang="en-US"/>
              <a:t>[Picture of ducklings peering over an obstruction.]</a:t>
            </a:r>
          </a:p>
        </p:txBody>
      </p:sp>
    </p:spTree>
    <p:extLst>
      <p:ext uri="{BB962C8B-B14F-4D97-AF65-F5344CB8AC3E}">
        <p14:creationId xmlns:p14="http://schemas.microsoft.com/office/powerpoint/2010/main" val="384990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3100">
                <a:solidFill>
                  <a:schemeClr val="tx1"/>
                </a:solidFill>
                <a:latin typeface="Helvetica" panose="020B0604020202020204" pitchFamily="34" charset="0"/>
              </a:defRPr>
            </a:lvl1pPr>
            <a:lvl2pPr marL="757066" indent="-291179">
              <a:defRPr sz="3100">
                <a:solidFill>
                  <a:schemeClr val="tx1"/>
                </a:solidFill>
                <a:latin typeface="Helvetica" panose="020B0604020202020204" pitchFamily="34" charset="0"/>
              </a:defRPr>
            </a:lvl2pPr>
            <a:lvl3pPr marL="1164717" indent="-232943">
              <a:defRPr sz="3100">
                <a:solidFill>
                  <a:schemeClr val="tx1"/>
                </a:solidFill>
                <a:latin typeface="Helvetica" panose="020B0604020202020204" pitchFamily="34" charset="0"/>
              </a:defRPr>
            </a:lvl3pPr>
            <a:lvl4pPr marL="1630604" indent="-232943">
              <a:defRPr sz="3100">
                <a:solidFill>
                  <a:schemeClr val="tx1"/>
                </a:solidFill>
                <a:latin typeface="Helvetica" panose="020B0604020202020204" pitchFamily="34" charset="0"/>
              </a:defRPr>
            </a:lvl4pPr>
            <a:lvl5pPr marL="2096491" indent="-232943">
              <a:defRPr sz="3100">
                <a:solidFill>
                  <a:schemeClr val="tx1"/>
                </a:solidFill>
                <a:latin typeface="Helvetica" panose="020B0604020202020204" pitchFamily="34" charset="0"/>
              </a:defRPr>
            </a:lvl5pPr>
            <a:lvl6pPr marL="2562377" indent="-232943" eaLnBrk="0" fontAlgn="base" hangingPunct="0">
              <a:spcBef>
                <a:spcPct val="0"/>
              </a:spcBef>
              <a:spcAft>
                <a:spcPct val="0"/>
              </a:spcAft>
              <a:defRPr sz="3100">
                <a:solidFill>
                  <a:schemeClr val="tx1"/>
                </a:solidFill>
                <a:latin typeface="Helvetica" panose="020B0604020202020204" pitchFamily="34" charset="0"/>
              </a:defRPr>
            </a:lvl6pPr>
            <a:lvl7pPr marL="3028264" indent="-232943" eaLnBrk="0" fontAlgn="base" hangingPunct="0">
              <a:spcBef>
                <a:spcPct val="0"/>
              </a:spcBef>
              <a:spcAft>
                <a:spcPct val="0"/>
              </a:spcAft>
              <a:defRPr sz="3100">
                <a:solidFill>
                  <a:schemeClr val="tx1"/>
                </a:solidFill>
                <a:latin typeface="Helvetica" panose="020B0604020202020204" pitchFamily="34" charset="0"/>
              </a:defRPr>
            </a:lvl7pPr>
            <a:lvl8pPr marL="3494151" indent="-232943" eaLnBrk="0" fontAlgn="base" hangingPunct="0">
              <a:spcBef>
                <a:spcPct val="0"/>
              </a:spcBef>
              <a:spcAft>
                <a:spcPct val="0"/>
              </a:spcAft>
              <a:defRPr sz="3100">
                <a:solidFill>
                  <a:schemeClr val="tx1"/>
                </a:solidFill>
                <a:latin typeface="Helvetica" panose="020B0604020202020204" pitchFamily="34" charset="0"/>
              </a:defRPr>
            </a:lvl8pPr>
            <a:lvl9pPr marL="3960038" indent="-232943" eaLnBrk="0" fontAlgn="base" hangingPunct="0">
              <a:spcBef>
                <a:spcPct val="0"/>
              </a:spcBef>
              <a:spcAft>
                <a:spcPct val="0"/>
              </a:spcAft>
              <a:defRPr sz="3100">
                <a:solidFill>
                  <a:schemeClr val="tx1"/>
                </a:solidFill>
                <a:latin typeface="Helvetica" panose="020B0604020202020204" pitchFamily="34" charset="0"/>
              </a:defRPr>
            </a:lvl9pPr>
          </a:lstStyle>
          <a:p>
            <a:fld id="{EC10EE95-A810-460B-87BB-EFA0C98F5C9E}" type="slidenum">
              <a:rPr lang="en-US" altLang="en-US" sz="1200">
                <a:solidFill>
                  <a:srgbClr val="000000"/>
                </a:solidFill>
              </a:rPr>
              <a:pPr/>
              <a:t>71</a:t>
            </a:fld>
            <a:endParaRPr lang="en-US" altLang="en-US" sz="120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5186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FB610B1-51CE-4D17-ABC4-873F9FCDBD0A}"/>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defRPr/>
            </a:pPr>
            <a:fld id="{20C72F4F-93C4-4D00-BCA8-AE52B9077016}" type="slidenum">
              <a:rPr lang="en-US" altLang="en-US" b="0">
                <a:solidFill>
                  <a:srgbClr val="000000"/>
                </a:solidFill>
              </a:rPr>
              <a:pPr fontAlgn="base">
                <a:spcBef>
                  <a:spcPct val="0"/>
                </a:spcBef>
                <a:spcAft>
                  <a:spcPct val="0"/>
                </a:spcAft>
                <a:defRPr/>
              </a:pPr>
              <a:t>77</a:t>
            </a:fld>
            <a:endParaRPr lang="en-US" altLang="en-US" b="0">
              <a:solidFill>
                <a:srgbClr val="000000"/>
              </a:solidFill>
            </a:endParaRPr>
          </a:p>
        </p:txBody>
      </p:sp>
      <p:sp>
        <p:nvSpPr>
          <p:cNvPr id="28675" name="Rectangle 2">
            <a:extLst>
              <a:ext uri="{FF2B5EF4-FFF2-40B4-BE49-F238E27FC236}">
                <a16:creationId xmlns:a16="http://schemas.microsoft.com/office/drawing/2014/main" id="{066BCF79-7FC1-4569-867F-E2D06000B165}"/>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1AF3BF90-5533-4FE7-81D3-91AE14F5F3C5}"/>
              </a:ext>
            </a:extLst>
          </p:cNvPr>
          <p:cNvSpPr>
            <a:spLocks noGrp="1" noChangeArrowheads="1"/>
          </p:cNvSpPr>
          <p:nvPr>
            <p:ph type="body" idx="1"/>
          </p:nvPr>
        </p:nvSpPr>
        <p:spPr>
          <a:xfrm>
            <a:off x="934720" y="4486804"/>
            <a:ext cx="5140960" cy="4249553"/>
          </a:xfrm>
          <a:noFill/>
        </p:spPr>
        <p:txBody>
          <a:bodyPr/>
          <a:lstStyle/>
          <a:p>
            <a:r>
              <a:rPr lang="en-US" altLang="en-US"/>
              <a:t>The slide shows the  ecology of health care.  </a:t>
            </a:r>
          </a:p>
          <a:p>
            <a:r>
              <a:rPr lang="en-US" altLang="en-US"/>
              <a:t>Within it, it contains the rationale for PBRNs.</a:t>
            </a:r>
          </a:p>
          <a:p>
            <a:r>
              <a:rPr lang="en-US" altLang="en-US"/>
              <a:t>Out of 1000 people living in community, in a given month:</a:t>
            </a:r>
          </a:p>
          <a:p>
            <a:r>
              <a:rPr lang="en-US" altLang="en-US"/>
              <a:t>800 report symptoms.</a:t>
            </a:r>
          </a:p>
          <a:p>
            <a:r>
              <a:rPr lang="en-US" altLang="en-US"/>
              <a:t>327 consider seeking medical care</a:t>
            </a:r>
          </a:p>
          <a:p>
            <a:r>
              <a:rPr lang="en-US" altLang="en-US"/>
              <a:t>217 visit a medical office – half of these are primary care</a:t>
            </a:r>
          </a:p>
          <a:p>
            <a:r>
              <a:rPr lang="en-US" altLang="en-US"/>
              <a:t>And so on..</a:t>
            </a:r>
          </a:p>
          <a:p>
            <a:r>
              <a:rPr lang="en-US" altLang="en-US"/>
              <a:t>Only 1 is hospitalized in an academic medical center.  And yet, that is where we do almost all research.</a:t>
            </a:r>
          </a:p>
          <a:p>
            <a:r>
              <a:rPr lang="en-US" altLang="en-US"/>
              <a:t>If we want research to be relevant to practice and to where ‘most people get most of their care most of the time’ we need to frame and conduct the research in the box of 217.</a:t>
            </a:r>
          </a:p>
        </p:txBody>
      </p:sp>
    </p:spTree>
    <p:extLst>
      <p:ext uri="{BB962C8B-B14F-4D97-AF65-F5344CB8AC3E}">
        <p14:creationId xmlns:p14="http://schemas.microsoft.com/office/powerpoint/2010/main" val="6036232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57640">
              <a:defRPr b="1">
                <a:solidFill>
                  <a:schemeClr val="tx1"/>
                </a:solidFill>
                <a:latin typeface="Arial" panose="020B0604020202020204" pitchFamily="34" charset="0"/>
              </a:defRPr>
            </a:lvl1pPr>
            <a:lvl2pPr marL="776552" indent="-298549" defTabSz="957640">
              <a:defRPr b="1">
                <a:solidFill>
                  <a:schemeClr val="tx1"/>
                </a:solidFill>
                <a:latin typeface="Arial" panose="020B0604020202020204" pitchFamily="34" charset="0"/>
              </a:defRPr>
            </a:lvl2pPr>
            <a:lvl3pPr marL="1195826" indent="-238186" defTabSz="957640">
              <a:defRPr b="1">
                <a:solidFill>
                  <a:schemeClr val="tx1"/>
                </a:solidFill>
                <a:latin typeface="Arial" panose="020B0604020202020204" pitchFamily="34" charset="0"/>
              </a:defRPr>
            </a:lvl3pPr>
            <a:lvl4pPr marL="1675461" indent="-238186" defTabSz="957640">
              <a:defRPr b="1">
                <a:solidFill>
                  <a:schemeClr val="tx1"/>
                </a:solidFill>
                <a:latin typeface="Arial" panose="020B0604020202020204" pitchFamily="34" charset="0"/>
              </a:defRPr>
            </a:lvl4pPr>
            <a:lvl5pPr marL="2153465" indent="-238186" defTabSz="957640">
              <a:defRPr b="1">
                <a:solidFill>
                  <a:schemeClr val="tx1"/>
                </a:solidFill>
                <a:latin typeface="Arial" panose="020B0604020202020204" pitchFamily="34" charset="0"/>
              </a:defRPr>
            </a:lvl5pPr>
            <a:lvl6pPr marL="2623312" indent="-238186" defTabSz="957640" eaLnBrk="0" fontAlgn="base" hangingPunct="0">
              <a:spcBef>
                <a:spcPct val="0"/>
              </a:spcBef>
              <a:spcAft>
                <a:spcPct val="0"/>
              </a:spcAft>
              <a:defRPr b="1">
                <a:solidFill>
                  <a:schemeClr val="tx1"/>
                </a:solidFill>
                <a:latin typeface="Arial" panose="020B0604020202020204" pitchFamily="34" charset="0"/>
              </a:defRPr>
            </a:lvl6pPr>
            <a:lvl7pPr marL="3093158" indent="-238186" defTabSz="957640" eaLnBrk="0" fontAlgn="base" hangingPunct="0">
              <a:spcBef>
                <a:spcPct val="0"/>
              </a:spcBef>
              <a:spcAft>
                <a:spcPct val="0"/>
              </a:spcAft>
              <a:defRPr b="1">
                <a:solidFill>
                  <a:schemeClr val="tx1"/>
                </a:solidFill>
                <a:latin typeface="Arial" panose="020B0604020202020204" pitchFamily="34" charset="0"/>
              </a:defRPr>
            </a:lvl7pPr>
            <a:lvl8pPr marL="3563005" indent="-238186" defTabSz="957640" eaLnBrk="0" fontAlgn="base" hangingPunct="0">
              <a:spcBef>
                <a:spcPct val="0"/>
              </a:spcBef>
              <a:spcAft>
                <a:spcPct val="0"/>
              </a:spcAft>
              <a:defRPr b="1">
                <a:solidFill>
                  <a:schemeClr val="tx1"/>
                </a:solidFill>
                <a:latin typeface="Arial" panose="020B0604020202020204" pitchFamily="34" charset="0"/>
              </a:defRPr>
            </a:lvl8pPr>
            <a:lvl9pPr marL="4032852" indent="-238186" defTabSz="957640" eaLnBrk="0" fontAlgn="base" hangingPunct="0">
              <a:spcBef>
                <a:spcPct val="0"/>
              </a:spcBef>
              <a:spcAft>
                <a:spcPct val="0"/>
              </a:spcAft>
              <a:defRPr b="1">
                <a:solidFill>
                  <a:schemeClr val="tx1"/>
                </a:solidFill>
                <a:latin typeface="Arial" panose="020B0604020202020204" pitchFamily="34" charset="0"/>
              </a:defRPr>
            </a:lvl9pPr>
          </a:lstStyle>
          <a:p>
            <a:fld id="{4280D7DD-3947-4138-BF15-F19C99142253}" type="slidenum">
              <a:rPr lang="en-US" altLang="en-US" b="0" smtClean="0"/>
              <a:pPr/>
              <a:t>80</a:t>
            </a:fld>
            <a:endParaRPr lang="en-US" altLang="en-US"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64908" y="4525302"/>
            <a:ext cx="5304530" cy="4286187"/>
          </a:xfrm>
          <a:noFill/>
        </p:spPr>
        <p:txBody>
          <a:bodyPr/>
          <a:lstStyle/>
          <a:p>
            <a:pPr eaLnBrk="1" hangingPunct="1"/>
            <a:endParaRPr lang="en-US" altLang="en-US"/>
          </a:p>
        </p:txBody>
      </p:sp>
    </p:spTree>
    <p:extLst>
      <p:ext uri="{BB962C8B-B14F-4D97-AF65-F5344CB8AC3E}">
        <p14:creationId xmlns:p14="http://schemas.microsoft.com/office/powerpoint/2010/main" val="52593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2E0AA11F-49EB-0661-20AF-23919BAB8693}"/>
              </a:ext>
            </a:extLst>
          </p:cNvPr>
          <p:cNvSpPr>
            <a:spLocks noGrp="1" noChangeArrowheads="1"/>
          </p:cNvSpPr>
          <p:nvPr>
            <p:ph type="sldNum" sz="quarter" idx="5"/>
          </p:nvPr>
        </p:nvSpPr>
        <p:spPr>
          <a:noFill/>
        </p:spPr>
        <p:txBody>
          <a:bodyPr/>
          <a:lstStyle>
            <a:lvl1pPr defTabSz="939862">
              <a:defRPr b="1">
                <a:solidFill>
                  <a:schemeClr val="tx1"/>
                </a:solidFill>
                <a:latin typeface="Arial" panose="020B0604020202020204" pitchFamily="34" charset="0"/>
              </a:defRPr>
            </a:lvl1pPr>
            <a:lvl2pPr marL="748978" indent="-287944" defTabSz="939862">
              <a:defRPr b="1">
                <a:solidFill>
                  <a:schemeClr val="tx1"/>
                </a:solidFill>
                <a:latin typeface="Arial" panose="020B0604020202020204" pitchFamily="34" charset="0"/>
              </a:defRPr>
            </a:lvl2pPr>
            <a:lvl3pPr marL="1151776" indent="-229708" defTabSz="939862">
              <a:defRPr b="1">
                <a:solidFill>
                  <a:schemeClr val="tx1"/>
                </a:solidFill>
                <a:latin typeface="Arial" panose="020B0604020202020204" pitchFamily="34" charset="0"/>
              </a:defRPr>
            </a:lvl3pPr>
            <a:lvl4pPr marL="1614427" indent="-229708" defTabSz="939862">
              <a:defRPr b="1">
                <a:solidFill>
                  <a:schemeClr val="tx1"/>
                </a:solidFill>
                <a:latin typeface="Arial" panose="020B0604020202020204" pitchFamily="34" charset="0"/>
              </a:defRPr>
            </a:lvl4pPr>
            <a:lvl5pPr marL="2075461" indent="-229708" defTabSz="939862">
              <a:defRPr b="1">
                <a:solidFill>
                  <a:schemeClr val="tx1"/>
                </a:solidFill>
                <a:latin typeface="Arial" panose="020B0604020202020204" pitchFamily="34" charset="0"/>
              </a:defRPr>
            </a:lvl5pPr>
            <a:lvl6pPr marL="2541348" indent="-229708" defTabSz="939862" eaLnBrk="0" fontAlgn="base" hangingPunct="0">
              <a:spcBef>
                <a:spcPct val="0"/>
              </a:spcBef>
              <a:spcAft>
                <a:spcPct val="0"/>
              </a:spcAft>
              <a:defRPr b="1">
                <a:solidFill>
                  <a:schemeClr val="tx1"/>
                </a:solidFill>
                <a:latin typeface="Arial" panose="020B0604020202020204" pitchFamily="34" charset="0"/>
              </a:defRPr>
            </a:lvl6pPr>
            <a:lvl7pPr marL="3007235" indent="-229708" defTabSz="939862" eaLnBrk="0" fontAlgn="base" hangingPunct="0">
              <a:spcBef>
                <a:spcPct val="0"/>
              </a:spcBef>
              <a:spcAft>
                <a:spcPct val="0"/>
              </a:spcAft>
              <a:defRPr b="1">
                <a:solidFill>
                  <a:schemeClr val="tx1"/>
                </a:solidFill>
                <a:latin typeface="Arial" panose="020B0604020202020204" pitchFamily="34" charset="0"/>
              </a:defRPr>
            </a:lvl7pPr>
            <a:lvl8pPr marL="3473122" indent="-229708" defTabSz="939862" eaLnBrk="0" fontAlgn="base" hangingPunct="0">
              <a:spcBef>
                <a:spcPct val="0"/>
              </a:spcBef>
              <a:spcAft>
                <a:spcPct val="0"/>
              </a:spcAft>
              <a:defRPr b="1">
                <a:solidFill>
                  <a:schemeClr val="tx1"/>
                </a:solidFill>
                <a:latin typeface="Arial" panose="020B0604020202020204" pitchFamily="34" charset="0"/>
              </a:defRPr>
            </a:lvl8pPr>
            <a:lvl9pPr marL="3939009" indent="-229708" defTabSz="939862" eaLnBrk="0" fontAlgn="base" hangingPunct="0">
              <a:spcBef>
                <a:spcPct val="0"/>
              </a:spcBef>
              <a:spcAft>
                <a:spcPct val="0"/>
              </a:spcAft>
              <a:defRPr b="1">
                <a:solidFill>
                  <a:schemeClr val="tx1"/>
                </a:solidFill>
                <a:latin typeface="Arial" panose="020B0604020202020204" pitchFamily="34" charset="0"/>
              </a:defRPr>
            </a:lvl9pPr>
          </a:lstStyle>
          <a:p>
            <a:fld id="{00567D77-4FF8-4FDF-B6DD-02D2CEC6EC45}" type="slidenum">
              <a:rPr lang="en-US" altLang="en-US" b="0"/>
              <a:pPr/>
              <a:t>11</a:t>
            </a:fld>
            <a:endParaRPr lang="en-US" altLang="en-US" b="0"/>
          </a:p>
        </p:txBody>
      </p:sp>
      <p:sp>
        <p:nvSpPr>
          <p:cNvPr id="76803" name="Rectangle 2">
            <a:extLst>
              <a:ext uri="{FF2B5EF4-FFF2-40B4-BE49-F238E27FC236}">
                <a16:creationId xmlns:a16="http://schemas.microsoft.com/office/drawing/2014/main" id="{4C6A2340-B093-BED6-AE8A-966887FA9294}"/>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014C0507-8003-D88E-2E72-16E2A018BA15}"/>
              </a:ext>
            </a:extLst>
          </p:cNvPr>
          <p:cNvSpPr>
            <a:spLocks noGrp="1" noChangeArrowheads="1"/>
          </p:cNvSpPr>
          <p:nvPr>
            <p:ph type="body" idx="1"/>
          </p:nvPr>
        </p:nvSpPr>
        <p:spPr>
          <a:xfrm>
            <a:off x="934720" y="4486804"/>
            <a:ext cx="5140960" cy="4249553"/>
          </a:xfrm>
          <a:noFill/>
        </p:spPr>
        <p:txBody>
          <a:bodyPr/>
          <a:lstStyle/>
          <a:p>
            <a:pPr eaLnBrk="1" hangingPunct="1"/>
            <a:endParaRPr lang="en-US" altLang="en-US"/>
          </a:p>
        </p:txBody>
      </p:sp>
    </p:spTree>
    <p:extLst>
      <p:ext uri="{BB962C8B-B14F-4D97-AF65-F5344CB8AC3E}">
        <p14:creationId xmlns:p14="http://schemas.microsoft.com/office/powerpoint/2010/main" val="31450386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57640">
              <a:defRPr b="1">
                <a:solidFill>
                  <a:schemeClr val="tx1"/>
                </a:solidFill>
                <a:latin typeface="Arial" panose="020B0604020202020204" pitchFamily="34" charset="0"/>
              </a:defRPr>
            </a:lvl1pPr>
            <a:lvl2pPr marL="776552" indent="-298549" defTabSz="957640">
              <a:defRPr b="1">
                <a:solidFill>
                  <a:schemeClr val="tx1"/>
                </a:solidFill>
                <a:latin typeface="Arial" panose="020B0604020202020204" pitchFamily="34" charset="0"/>
              </a:defRPr>
            </a:lvl2pPr>
            <a:lvl3pPr marL="1195826" indent="-238186" defTabSz="957640">
              <a:defRPr b="1">
                <a:solidFill>
                  <a:schemeClr val="tx1"/>
                </a:solidFill>
                <a:latin typeface="Arial" panose="020B0604020202020204" pitchFamily="34" charset="0"/>
              </a:defRPr>
            </a:lvl3pPr>
            <a:lvl4pPr marL="1675461" indent="-238186" defTabSz="957640">
              <a:defRPr b="1">
                <a:solidFill>
                  <a:schemeClr val="tx1"/>
                </a:solidFill>
                <a:latin typeface="Arial" panose="020B0604020202020204" pitchFamily="34" charset="0"/>
              </a:defRPr>
            </a:lvl4pPr>
            <a:lvl5pPr marL="2153465" indent="-238186" defTabSz="957640">
              <a:defRPr b="1">
                <a:solidFill>
                  <a:schemeClr val="tx1"/>
                </a:solidFill>
                <a:latin typeface="Arial" panose="020B0604020202020204" pitchFamily="34" charset="0"/>
              </a:defRPr>
            </a:lvl5pPr>
            <a:lvl6pPr marL="2623312" indent="-238186" defTabSz="957640" eaLnBrk="0" fontAlgn="base" hangingPunct="0">
              <a:spcBef>
                <a:spcPct val="0"/>
              </a:spcBef>
              <a:spcAft>
                <a:spcPct val="0"/>
              </a:spcAft>
              <a:defRPr b="1">
                <a:solidFill>
                  <a:schemeClr val="tx1"/>
                </a:solidFill>
                <a:latin typeface="Arial" panose="020B0604020202020204" pitchFamily="34" charset="0"/>
              </a:defRPr>
            </a:lvl6pPr>
            <a:lvl7pPr marL="3093158" indent="-238186" defTabSz="957640" eaLnBrk="0" fontAlgn="base" hangingPunct="0">
              <a:spcBef>
                <a:spcPct val="0"/>
              </a:spcBef>
              <a:spcAft>
                <a:spcPct val="0"/>
              </a:spcAft>
              <a:defRPr b="1">
                <a:solidFill>
                  <a:schemeClr val="tx1"/>
                </a:solidFill>
                <a:latin typeface="Arial" panose="020B0604020202020204" pitchFamily="34" charset="0"/>
              </a:defRPr>
            </a:lvl7pPr>
            <a:lvl8pPr marL="3563005" indent="-238186" defTabSz="957640" eaLnBrk="0" fontAlgn="base" hangingPunct="0">
              <a:spcBef>
                <a:spcPct val="0"/>
              </a:spcBef>
              <a:spcAft>
                <a:spcPct val="0"/>
              </a:spcAft>
              <a:defRPr b="1">
                <a:solidFill>
                  <a:schemeClr val="tx1"/>
                </a:solidFill>
                <a:latin typeface="Arial" panose="020B0604020202020204" pitchFamily="34" charset="0"/>
              </a:defRPr>
            </a:lvl8pPr>
            <a:lvl9pPr marL="4032852" indent="-238186" defTabSz="957640" eaLnBrk="0" fontAlgn="base" hangingPunct="0">
              <a:spcBef>
                <a:spcPct val="0"/>
              </a:spcBef>
              <a:spcAft>
                <a:spcPct val="0"/>
              </a:spcAft>
              <a:defRPr b="1">
                <a:solidFill>
                  <a:schemeClr val="tx1"/>
                </a:solidFill>
                <a:latin typeface="Arial" panose="020B0604020202020204" pitchFamily="34" charset="0"/>
              </a:defRPr>
            </a:lvl9pPr>
          </a:lstStyle>
          <a:p>
            <a:fld id="{4280D7DD-3947-4138-BF15-F19C99142253}" type="slidenum">
              <a:rPr lang="en-US" altLang="en-US" b="0" smtClean="0"/>
              <a:pPr/>
              <a:t>81</a:t>
            </a:fld>
            <a:endParaRPr lang="en-US" altLang="en-US"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64908" y="4525302"/>
            <a:ext cx="5304530" cy="4286187"/>
          </a:xfrm>
          <a:noFill/>
        </p:spPr>
        <p:txBody>
          <a:bodyPr/>
          <a:lstStyle/>
          <a:p>
            <a:pPr eaLnBrk="1" hangingPunct="1"/>
            <a:endParaRPr lang="en-US" altLang="en-US"/>
          </a:p>
        </p:txBody>
      </p:sp>
    </p:spTree>
    <p:extLst>
      <p:ext uri="{BB962C8B-B14F-4D97-AF65-F5344CB8AC3E}">
        <p14:creationId xmlns:p14="http://schemas.microsoft.com/office/powerpoint/2010/main" val="15450756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item means are shown where low means represent hard to endorse items and high means represent easy to endorse items</a:t>
            </a:r>
          </a:p>
        </p:txBody>
      </p:sp>
      <p:sp>
        <p:nvSpPr>
          <p:cNvPr id="4" name="Slide Number Placeholder 3"/>
          <p:cNvSpPr>
            <a:spLocks noGrp="1"/>
          </p:cNvSpPr>
          <p:nvPr>
            <p:ph type="sldNum" sz="quarter" idx="10"/>
          </p:nvPr>
        </p:nvSpPr>
        <p:spPr/>
        <p:txBody>
          <a:bodyPr/>
          <a:lstStyle/>
          <a:p>
            <a:fld id="{C89C3D4F-A92C-4CAB-BC50-FA7AAF465B5D}" type="slidenum">
              <a:rPr lang="en-US" smtClean="0"/>
              <a:t>93</a:t>
            </a:fld>
            <a:endParaRPr lang="en-US"/>
          </a:p>
        </p:txBody>
      </p:sp>
    </p:spTree>
    <p:extLst>
      <p:ext uri="{BB962C8B-B14F-4D97-AF65-F5344CB8AC3E}">
        <p14:creationId xmlns:p14="http://schemas.microsoft.com/office/powerpoint/2010/main" val="3287402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distribution of the 11 item total scores (sum of the 11 items).  Note that it is reasonably normally distributed with a mean of 32. More importantly it shows that the scale spreads the scores across the entire range from 11 to 44.</a:t>
            </a:r>
          </a:p>
        </p:txBody>
      </p:sp>
      <p:sp>
        <p:nvSpPr>
          <p:cNvPr id="4" name="Slide Number Placeholder 3"/>
          <p:cNvSpPr>
            <a:spLocks noGrp="1"/>
          </p:cNvSpPr>
          <p:nvPr>
            <p:ph type="sldNum" sz="quarter" idx="10"/>
          </p:nvPr>
        </p:nvSpPr>
        <p:spPr/>
        <p:txBody>
          <a:bodyPr/>
          <a:lstStyle/>
          <a:p>
            <a:fld id="{C89C3D4F-A92C-4CAB-BC50-FA7AAF465B5D}" type="slidenum">
              <a:rPr lang="en-US" smtClean="0"/>
              <a:t>94</a:t>
            </a:fld>
            <a:endParaRPr lang="en-US"/>
          </a:p>
        </p:txBody>
      </p:sp>
    </p:spTree>
    <p:extLst>
      <p:ext uri="{BB962C8B-B14F-4D97-AF65-F5344CB8AC3E}">
        <p14:creationId xmlns:p14="http://schemas.microsoft.com/office/powerpoint/2010/main" val="42399467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342900"/>
            <a:ext cx="2905125" cy="2178050"/>
          </a:xfrm>
        </p:spPr>
      </p:sp>
      <p:sp>
        <p:nvSpPr>
          <p:cNvPr id="3" name="Notes Placeholder 2"/>
          <p:cNvSpPr>
            <a:spLocks noGrp="1"/>
          </p:cNvSpPr>
          <p:nvPr>
            <p:ph type="body" idx="1"/>
          </p:nvPr>
        </p:nvSpPr>
        <p:spPr>
          <a:xfrm>
            <a:off x="318497" y="2862798"/>
            <a:ext cx="6522268" cy="6246104"/>
          </a:xfrm>
        </p:spPr>
        <p:txBody>
          <a:bodyPr/>
          <a:lstStyle/>
          <a:p>
            <a:pPr>
              <a:lnSpc>
                <a:spcPct val="85000"/>
              </a:lnSpc>
              <a:spcBef>
                <a:spcPts val="623"/>
              </a:spcBef>
            </a:pPr>
            <a:r>
              <a:rPr lang="en-US" dirty="0"/>
              <a:t>In the </a:t>
            </a:r>
            <a:r>
              <a:rPr lang="en-US" dirty="0" err="1"/>
              <a:t>Rasch</a:t>
            </a:r>
            <a:r>
              <a:rPr lang="en-US" dirty="0"/>
              <a:t> person-item map., on the left are the scores for the 1140 persons responding.</a:t>
            </a:r>
            <a:br>
              <a:rPr lang="en-US" dirty="0"/>
            </a:br>
            <a:r>
              <a:rPr lang="en-US" dirty="0"/>
              <a:t>High scores are to the top and low scores to the bottom of the graph</a:t>
            </a:r>
          </a:p>
          <a:p>
            <a:pPr>
              <a:lnSpc>
                <a:spcPct val="85000"/>
              </a:lnSpc>
              <a:spcBef>
                <a:spcPts val="623"/>
              </a:spcBef>
            </a:pPr>
            <a:r>
              <a:rPr lang="en-US" dirty="0"/>
              <a:t>On the right are the </a:t>
            </a:r>
            <a:r>
              <a:rPr lang="en-US" dirty="0" err="1"/>
              <a:t>Rasch</a:t>
            </a:r>
            <a:r>
              <a:rPr lang="en-US" dirty="0"/>
              <a:t> standardized scores for the 11 items. Items on each row are  statistically different from items on the other rows.                             </a:t>
            </a:r>
          </a:p>
          <a:p>
            <a:pPr>
              <a:lnSpc>
                <a:spcPct val="85000"/>
              </a:lnSpc>
              <a:spcBef>
                <a:spcPts val="623"/>
              </a:spcBef>
            </a:pPr>
            <a:r>
              <a:rPr lang="en-US" dirty="0"/>
              <a:t>Hard to endorse items are to the top and easy items are to the bottom of the</a:t>
            </a:r>
            <a:br>
              <a:rPr lang="en-US" dirty="0"/>
            </a:br>
            <a:r>
              <a:rPr lang="en-US" dirty="0"/>
              <a:t>graph. The item numbers listed are the actual recoded items on the survey. So the two  most difficult items to endorse are items 11 and item 14 (My doctor and I have been through a lot together; The care I get in this practice uses knowledge of community. The penciled in item numbers renumbered the items from 1-11 rather than from 6-16, mostly for my benefit.</a:t>
            </a:r>
          </a:p>
          <a:p>
            <a:pPr>
              <a:lnSpc>
                <a:spcPct val="85000"/>
              </a:lnSpc>
              <a:spcBef>
                <a:spcPts val="623"/>
              </a:spcBef>
            </a:pPr>
            <a:r>
              <a:rPr lang="en-US" dirty="0"/>
              <a:t>Yes, the now horizontal axis is to be read as follows. For items, from "left to right" represents, on the left, easy to answer items (negative scored items are the easiest to answer) and on the right,</a:t>
            </a:r>
            <a:br>
              <a:rPr lang="en-US" dirty="0"/>
            </a:br>
            <a:r>
              <a:rPr lang="en-US" dirty="0"/>
              <a:t>high positive items are the hardest to endorse. For the patient scores it's the same. Scores on the left, especially negative scores, are low scores and scores on the right, positive ones, are high scores.  The # represent 6 subjects and the . represents from 1-5 subjects. Note on the extreme left of the slide the legend indicates what the marks mean.</a:t>
            </a:r>
            <a:br>
              <a:rPr lang="en-US" dirty="0"/>
            </a:br>
            <a:br>
              <a:rPr lang="en-US" dirty="0"/>
            </a:br>
            <a:r>
              <a:rPr lang="en-US" dirty="0"/>
              <a:t>Note also there are three capital letters on the graph (M,S, T). These stand for the Mean; S =1 SD and T = 2 SD. Note both patient scores and item scores are on the same standardized  scale.  The mean of the items is always set to zero. So you can see how many items and patient scores are above and below their respective means. Since the mean of the patient scores is higher than the mean of the items it means that, on average, the patients had a more positive response than the item difficulty level, in other words, the items were easier to endorse than the average item difficulty level. </a:t>
            </a:r>
            <a:r>
              <a:rPr lang="en-US" dirty="0" err="1"/>
              <a:t>Rasch</a:t>
            </a:r>
            <a:r>
              <a:rPr lang="en-US" dirty="0"/>
              <a:t> item developers often strive to have the mean person and mean item levels close together.  Finally, note the person scores distribution looks reasonably normal which corresponds to the actual bar chart you will show. It's harder to see this distribution when # represents 6 patients but the </a:t>
            </a:r>
            <a:r>
              <a:rPr lang="en-US" dirty="0" err="1"/>
              <a:t>Rasch</a:t>
            </a:r>
            <a:r>
              <a:rPr lang="en-US" dirty="0"/>
              <a:t> people use this # to save space in showing the person-item maps.</a:t>
            </a:r>
          </a:p>
        </p:txBody>
      </p:sp>
      <p:sp>
        <p:nvSpPr>
          <p:cNvPr id="4" name="Slide Number Placeholder 3"/>
          <p:cNvSpPr>
            <a:spLocks noGrp="1"/>
          </p:cNvSpPr>
          <p:nvPr>
            <p:ph type="sldNum" sz="quarter" idx="10"/>
          </p:nvPr>
        </p:nvSpPr>
        <p:spPr/>
        <p:txBody>
          <a:bodyPr/>
          <a:lstStyle/>
          <a:p>
            <a:fld id="{C89C3D4F-A92C-4CAB-BC50-FA7AAF465B5D}" type="slidenum">
              <a:rPr lang="en-US" smtClean="0"/>
              <a:t>95</a:t>
            </a:fld>
            <a:endParaRPr lang="en-US"/>
          </a:p>
        </p:txBody>
      </p:sp>
      <p:pic>
        <p:nvPicPr>
          <p:cNvPr id="5" name="Picture 4"/>
          <p:cNvPicPr/>
          <p:nvPr/>
        </p:nvPicPr>
        <p:blipFill rotWithShape="1">
          <a:blip r:embed="rId3">
            <a:extLst>
              <a:ext uri="{28A0092B-C50C-407E-A947-70E740481C1C}">
                <a14:useLocalDpi xmlns:a14="http://schemas.microsoft.com/office/drawing/2010/main" val="0"/>
              </a:ext>
            </a:extLst>
          </a:blip>
          <a:srcRect l="6975" r="7225"/>
          <a:stretch/>
        </p:blipFill>
        <p:spPr bwMode="auto">
          <a:xfrm rot="5400000">
            <a:off x="2757902" y="5868096"/>
            <a:ext cx="1588066" cy="52205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41670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the evidence from three independent analyses of the data</a:t>
            </a:r>
            <a:br>
              <a:rPr lang="en-US" dirty="0"/>
            </a:br>
            <a:r>
              <a:rPr lang="en-US" dirty="0"/>
              <a:t>(factor analysis, reliability analysis and </a:t>
            </a:r>
            <a:r>
              <a:rPr lang="en-US" dirty="0" err="1"/>
              <a:t>Rasch</a:t>
            </a:r>
            <a:r>
              <a:rPr lang="en-US" dirty="0"/>
              <a:t> analysis) show that a</a:t>
            </a:r>
            <a:br>
              <a:rPr lang="en-US" dirty="0"/>
            </a:br>
            <a:r>
              <a:rPr lang="en-US" dirty="0"/>
              <a:t>single factor explains the associations among the 11 items and that as</a:t>
            </a:r>
            <a:br>
              <a:rPr lang="en-US" dirty="0"/>
            </a:br>
            <a:r>
              <a:rPr lang="en-US" dirty="0"/>
              <a:t>a composite score it is reliable (0.94) and shows evidence of</a:t>
            </a:r>
            <a:br>
              <a:rPr lang="en-US" dirty="0"/>
            </a:br>
            <a:r>
              <a:rPr lang="en-US" dirty="0"/>
              <a:t>concurrent validity with important patient health related items.</a:t>
            </a:r>
          </a:p>
        </p:txBody>
      </p:sp>
      <p:sp>
        <p:nvSpPr>
          <p:cNvPr id="4" name="Slide Number Placeholder 3"/>
          <p:cNvSpPr>
            <a:spLocks noGrp="1"/>
          </p:cNvSpPr>
          <p:nvPr>
            <p:ph type="sldNum" sz="quarter" idx="10"/>
          </p:nvPr>
        </p:nvSpPr>
        <p:spPr/>
        <p:txBody>
          <a:bodyPr/>
          <a:lstStyle/>
          <a:p>
            <a:fld id="{C89C3D4F-A92C-4CAB-BC50-FA7AAF465B5D}" type="slidenum">
              <a:rPr lang="en-US" smtClean="0"/>
              <a:t>96</a:t>
            </a:fld>
            <a:endParaRPr lang="en-US"/>
          </a:p>
        </p:txBody>
      </p:sp>
    </p:spTree>
    <p:extLst>
      <p:ext uri="{BB962C8B-B14F-4D97-AF65-F5344CB8AC3E}">
        <p14:creationId xmlns:p14="http://schemas.microsoft.com/office/powerpoint/2010/main" val="18045203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C3D4F-A92C-4CAB-BC50-FA7AAF465B5D}" type="slidenum">
              <a:rPr lang="en-US" smtClean="0"/>
              <a:t>97</a:t>
            </a:fld>
            <a:endParaRPr lang="en-US"/>
          </a:p>
        </p:txBody>
      </p:sp>
    </p:spTree>
    <p:extLst>
      <p:ext uri="{BB962C8B-B14F-4D97-AF65-F5344CB8AC3E}">
        <p14:creationId xmlns:p14="http://schemas.microsoft.com/office/powerpoint/2010/main" val="12148324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58ADD01-85ED-5FAE-7501-064853329B4C}"/>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3FC1282C-752C-468E-8499-5D0F60968610}" type="slidenum">
              <a:rPr lang="en-US" altLang="en-US" b="0"/>
              <a:pPr/>
              <a:t>100</a:t>
            </a:fld>
            <a:endParaRPr lang="en-US" altLang="en-US" b="0"/>
          </a:p>
        </p:txBody>
      </p:sp>
      <p:sp>
        <p:nvSpPr>
          <p:cNvPr id="24579" name="Rectangle 2">
            <a:extLst>
              <a:ext uri="{FF2B5EF4-FFF2-40B4-BE49-F238E27FC236}">
                <a16:creationId xmlns:a16="http://schemas.microsoft.com/office/drawing/2014/main" id="{3AA7CBD7-9FC3-D114-BDAE-BE1BE515348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D675914D-682F-221A-E6EA-CECA0B3EE92F}"/>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DB5F085-2C73-987D-5788-98C5F3DD3241}"/>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3E0222C5-CD89-4E94-8CE2-BAED3F47F367}" type="slidenum">
              <a:rPr lang="en-US" altLang="en-US" b="0"/>
              <a:pPr/>
              <a:t>101</a:t>
            </a:fld>
            <a:endParaRPr lang="en-US" altLang="en-US" b="0"/>
          </a:p>
        </p:txBody>
      </p:sp>
      <p:sp>
        <p:nvSpPr>
          <p:cNvPr id="26627" name="Rectangle 2">
            <a:extLst>
              <a:ext uri="{FF2B5EF4-FFF2-40B4-BE49-F238E27FC236}">
                <a16:creationId xmlns:a16="http://schemas.microsoft.com/office/drawing/2014/main" id="{A8E85A69-3C56-105F-EC5E-DAB81384609F}"/>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3D921A8F-8E60-C511-4A2F-6FF7A419801E}"/>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B6348AC-97FE-9A50-D4B1-F335B58E8471}"/>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25D6C0B4-6DA2-4B57-9992-AA0466341C5C}" type="slidenum">
              <a:rPr lang="en-US" altLang="en-US" b="0"/>
              <a:pPr/>
              <a:t>102</a:t>
            </a:fld>
            <a:endParaRPr lang="en-US" altLang="en-US" b="0"/>
          </a:p>
        </p:txBody>
      </p:sp>
      <p:sp>
        <p:nvSpPr>
          <p:cNvPr id="28675" name="Rectangle 2">
            <a:extLst>
              <a:ext uri="{FF2B5EF4-FFF2-40B4-BE49-F238E27FC236}">
                <a16:creationId xmlns:a16="http://schemas.microsoft.com/office/drawing/2014/main" id="{76F3BFE7-4E77-2A9F-4A1C-85408E1073B8}"/>
              </a:ext>
            </a:extLst>
          </p:cNvPr>
          <p:cNvSpPr>
            <a:spLocks noGrp="1" noRot="1" noChangeAspect="1" noChangeArrowheads="1" noTextEdit="1"/>
          </p:cNvSpPr>
          <p:nvPr>
            <p:ph type="sldImg"/>
          </p:nvPr>
        </p:nvSpPr>
        <p:spPr>
          <a:xfrm>
            <a:off x="1222375" y="708025"/>
            <a:ext cx="4725988" cy="3544888"/>
          </a:xfrm>
          <a:ln/>
        </p:spPr>
      </p:sp>
      <p:sp>
        <p:nvSpPr>
          <p:cNvPr id="28676" name="Rectangle 3">
            <a:extLst>
              <a:ext uri="{FF2B5EF4-FFF2-40B4-BE49-F238E27FC236}">
                <a16:creationId xmlns:a16="http://schemas.microsoft.com/office/drawing/2014/main" id="{18ED7ACE-DC9C-8154-341A-2810F4D20C1C}"/>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704BBAF-EA21-337A-EFF6-FA30CEFAE874}"/>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639120F7-985F-4834-B74D-7EA8B37EDD84}" type="slidenum">
              <a:rPr lang="en-US" altLang="en-US" b="0"/>
              <a:pPr/>
              <a:t>103</a:t>
            </a:fld>
            <a:endParaRPr lang="en-US" altLang="en-US" b="0"/>
          </a:p>
        </p:txBody>
      </p:sp>
      <p:sp>
        <p:nvSpPr>
          <p:cNvPr id="30723" name="Rectangle 2">
            <a:extLst>
              <a:ext uri="{FF2B5EF4-FFF2-40B4-BE49-F238E27FC236}">
                <a16:creationId xmlns:a16="http://schemas.microsoft.com/office/drawing/2014/main" id="{36CD165F-A6FE-1040-58D5-78F6F49CE0C7}"/>
              </a:ext>
            </a:extLst>
          </p:cNvPr>
          <p:cNvSpPr>
            <a:spLocks noGrp="1" noRot="1" noChangeAspect="1" noChangeArrowheads="1" noTextEdit="1"/>
          </p:cNvSpPr>
          <p:nvPr>
            <p:ph type="sldImg"/>
          </p:nvPr>
        </p:nvSpPr>
        <p:spPr>
          <a:xfrm>
            <a:off x="1222375" y="708025"/>
            <a:ext cx="4725988" cy="3544888"/>
          </a:xfrm>
          <a:ln/>
        </p:spPr>
      </p:sp>
      <p:sp>
        <p:nvSpPr>
          <p:cNvPr id="30724" name="Rectangle 3">
            <a:extLst>
              <a:ext uri="{FF2B5EF4-FFF2-40B4-BE49-F238E27FC236}">
                <a16:creationId xmlns:a16="http://schemas.microsoft.com/office/drawing/2014/main" id="{6A48FAE5-B0E6-7DE0-4F43-D1EB7659035F}"/>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FFEE041D-810B-C765-3730-678278019DFF}"/>
              </a:ext>
            </a:extLst>
          </p:cNvPr>
          <p:cNvSpPr>
            <a:spLocks noGrp="1" noChangeArrowheads="1"/>
          </p:cNvSpPr>
          <p:nvPr>
            <p:ph type="sldNum" sz="quarter" idx="5"/>
          </p:nvPr>
        </p:nvSpPr>
        <p:spPr>
          <a:noFill/>
        </p:spPr>
        <p:txBody>
          <a:bodyPr/>
          <a:lstStyle>
            <a:lvl1pPr defTabSz="939862">
              <a:defRPr b="1">
                <a:solidFill>
                  <a:schemeClr val="tx1"/>
                </a:solidFill>
                <a:latin typeface="Arial" panose="020B0604020202020204" pitchFamily="34" charset="0"/>
              </a:defRPr>
            </a:lvl1pPr>
            <a:lvl2pPr marL="748978" indent="-287944" defTabSz="939862">
              <a:defRPr b="1">
                <a:solidFill>
                  <a:schemeClr val="tx1"/>
                </a:solidFill>
                <a:latin typeface="Arial" panose="020B0604020202020204" pitchFamily="34" charset="0"/>
              </a:defRPr>
            </a:lvl2pPr>
            <a:lvl3pPr marL="1151776" indent="-229708" defTabSz="939862">
              <a:defRPr b="1">
                <a:solidFill>
                  <a:schemeClr val="tx1"/>
                </a:solidFill>
                <a:latin typeface="Arial" panose="020B0604020202020204" pitchFamily="34" charset="0"/>
              </a:defRPr>
            </a:lvl3pPr>
            <a:lvl4pPr marL="1614427" indent="-229708" defTabSz="939862">
              <a:defRPr b="1">
                <a:solidFill>
                  <a:schemeClr val="tx1"/>
                </a:solidFill>
                <a:latin typeface="Arial" panose="020B0604020202020204" pitchFamily="34" charset="0"/>
              </a:defRPr>
            </a:lvl4pPr>
            <a:lvl5pPr marL="2075461" indent="-229708" defTabSz="939862">
              <a:defRPr b="1">
                <a:solidFill>
                  <a:schemeClr val="tx1"/>
                </a:solidFill>
                <a:latin typeface="Arial" panose="020B0604020202020204" pitchFamily="34" charset="0"/>
              </a:defRPr>
            </a:lvl5pPr>
            <a:lvl6pPr marL="2541348" indent="-229708" defTabSz="939862" eaLnBrk="0" fontAlgn="base" hangingPunct="0">
              <a:spcBef>
                <a:spcPct val="0"/>
              </a:spcBef>
              <a:spcAft>
                <a:spcPct val="0"/>
              </a:spcAft>
              <a:defRPr b="1">
                <a:solidFill>
                  <a:schemeClr val="tx1"/>
                </a:solidFill>
                <a:latin typeface="Arial" panose="020B0604020202020204" pitchFamily="34" charset="0"/>
              </a:defRPr>
            </a:lvl6pPr>
            <a:lvl7pPr marL="3007235" indent="-229708" defTabSz="939862" eaLnBrk="0" fontAlgn="base" hangingPunct="0">
              <a:spcBef>
                <a:spcPct val="0"/>
              </a:spcBef>
              <a:spcAft>
                <a:spcPct val="0"/>
              </a:spcAft>
              <a:defRPr b="1">
                <a:solidFill>
                  <a:schemeClr val="tx1"/>
                </a:solidFill>
                <a:latin typeface="Arial" panose="020B0604020202020204" pitchFamily="34" charset="0"/>
              </a:defRPr>
            </a:lvl7pPr>
            <a:lvl8pPr marL="3473122" indent="-229708" defTabSz="939862" eaLnBrk="0" fontAlgn="base" hangingPunct="0">
              <a:spcBef>
                <a:spcPct val="0"/>
              </a:spcBef>
              <a:spcAft>
                <a:spcPct val="0"/>
              </a:spcAft>
              <a:defRPr b="1">
                <a:solidFill>
                  <a:schemeClr val="tx1"/>
                </a:solidFill>
                <a:latin typeface="Arial" panose="020B0604020202020204" pitchFamily="34" charset="0"/>
              </a:defRPr>
            </a:lvl8pPr>
            <a:lvl9pPr marL="3939009" indent="-229708" defTabSz="939862" eaLnBrk="0" fontAlgn="base" hangingPunct="0">
              <a:spcBef>
                <a:spcPct val="0"/>
              </a:spcBef>
              <a:spcAft>
                <a:spcPct val="0"/>
              </a:spcAft>
              <a:defRPr b="1">
                <a:solidFill>
                  <a:schemeClr val="tx1"/>
                </a:solidFill>
                <a:latin typeface="Arial" panose="020B0604020202020204" pitchFamily="34" charset="0"/>
              </a:defRPr>
            </a:lvl9pPr>
          </a:lstStyle>
          <a:p>
            <a:fld id="{63E9D2E1-C033-42F1-AF3D-B3EF786F3D31}" type="slidenum">
              <a:rPr lang="en-US" altLang="en-US" b="0"/>
              <a:pPr/>
              <a:t>12</a:t>
            </a:fld>
            <a:endParaRPr lang="en-US" altLang="en-US" b="0"/>
          </a:p>
        </p:txBody>
      </p:sp>
      <p:sp>
        <p:nvSpPr>
          <p:cNvPr id="78851" name="Rectangle 2">
            <a:extLst>
              <a:ext uri="{FF2B5EF4-FFF2-40B4-BE49-F238E27FC236}">
                <a16:creationId xmlns:a16="http://schemas.microsoft.com/office/drawing/2014/main" id="{ACD674D1-B1AE-034B-D3E0-0565C480C9A6}"/>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85119451-C5BE-7329-94B2-FD9859C76908}"/>
              </a:ext>
            </a:extLst>
          </p:cNvPr>
          <p:cNvSpPr>
            <a:spLocks noGrp="1" noChangeArrowheads="1"/>
          </p:cNvSpPr>
          <p:nvPr>
            <p:ph type="body" idx="1"/>
          </p:nvPr>
        </p:nvSpPr>
        <p:spPr>
          <a:xfrm>
            <a:off x="934720" y="4486804"/>
            <a:ext cx="5140960" cy="4249553"/>
          </a:xfrm>
          <a:noFill/>
        </p:spPr>
        <p:txBody>
          <a:bodyPr/>
          <a:lstStyle/>
          <a:p>
            <a:pPr eaLnBrk="1" hangingPunct="1"/>
            <a:endParaRPr lang="en-US" altLang="en-US"/>
          </a:p>
        </p:txBody>
      </p:sp>
    </p:spTree>
    <p:extLst>
      <p:ext uri="{BB962C8B-B14F-4D97-AF65-F5344CB8AC3E}">
        <p14:creationId xmlns:p14="http://schemas.microsoft.com/office/powerpoint/2010/main" val="24067789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09F9D29-2067-8E5D-77BC-438449346BF3}"/>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C32B7578-134A-402C-AD56-11CD9221241C}" type="slidenum">
              <a:rPr lang="en-US" altLang="en-US" b="0"/>
              <a:pPr/>
              <a:t>104</a:t>
            </a:fld>
            <a:endParaRPr lang="en-US" altLang="en-US" b="0"/>
          </a:p>
        </p:txBody>
      </p:sp>
      <p:sp>
        <p:nvSpPr>
          <p:cNvPr id="32771" name="Rectangle 2">
            <a:extLst>
              <a:ext uri="{FF2B5EF4-FFF2-40B4-BE49-F238E27FC236}">
                <a16:creationId xmlns:a16="http://schemas.microsoft.com/office/drawing/2014/main" id="{0038C36B-F0E8-C9C6-DC43-A875CE6C573D}"/>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777EE815-6E9E-A74E-DC02-C6AC7DAAC54E}"/>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402CE540-C1A9-8EDC-A133-51E5C9052443}"/>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AD3EB7E2-3224-4206-8D83-8BA22BCF9F03}" type="slidenum">
              <a:rPr lang="en-US" altLang="en-US" b="0"/>
              <a:pPr/>
              <a:t>105</a:t>
            </a:fld>
            <a:endParaRPr lang="en-US" altLang="en-US" b="0"/>
          </a:p>
        </p:txBody>
      </p:sp>
      <p:sp>
        <p:nvSpPr>
          <p:cNvPr id="34819" name="Rectangle 2">
            <a:extLst>
              <a:ext uri="{FF2B5EF4-FFF2-40B4-BE49-F238E27FC236}">
                <a16:creationId xmlns:a16="http://schemas.microsoft.com/office/drawing/2014/main" id="{733FA95A-F748-6C1C-21B1-41E8BC28A8EF}"/>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6A98B204-3C97-C232-E2C8-E710D0C35541}"/>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6303E70-417B-25D9-197A-1A911F90CFE7}"/>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FA0989C0-5E98-4217-BDE1-0776FDF39175}" type="slidenum">
              <a:rPr lang="en-US" altLang="en-US" b="0"/>
              <a:pPr/>
              <a:t>106</a:t>
            </a:fld>
            <a:endParaRPr lang="en-US" altLang="en-US" b="0"/>
          </a:p>
        </p:txBody>
      </p:sp>
      <p:sp>
        <p:nvSpPr>
          <p:cNvPr id="36867" name="Rectangle 2">
            <a:extLst>
              <a:ext uri="{FF2B5EF4-FFF2-40B4-BE49-F238E27FC236}">
                <a16:creationId xmlns:a16="http://schemas.microsoft.com/office/drawing/2014/main" id="{3F3D6D9D-7FB6-33E7-61B9-C6FA581C268F}"/>
              </a:ext>
            </a:extLst>
          </p:cNvPr>
          <p:cNvSpPr>
            <a:spLocks noGrp="1" noRot="1" noChangeAspect="1" noChangeArrowheads="1" noTextEdit="1"/>
          </p:cNvSpPr>
          <p:nvPr>
            <p:ph type="sldImg"/>
          </p:nvPr>
        </p:nvSpPr>
        <p:spPr>
          <a:xfrm>
            <a:off x="1222375" y="708025"/>
            <a:ext cx="4725988" cy="3544888"/>
          </a:xfrm>
          <a:ln/>
        </p:spPr>
      </p:sp>
      <p:sp>
        <p:nvSpPr>
          <p:cNvPr id="36868" name="Rectangle 3">
            <a:extLst>
              <a:ext uri="{FF2B5EF4-FFF2-40B4-BE49-F238E27FC236}">
                <a16:creationId xmlns:a16="http://schemas.microsoft.com/office/drawing/2014/main" id="{4E02758E-3408-D390-0EDF-F4DEA93D0B60}"/>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359451A7-F98B-D05F-C4CC-09ADDB3B19EA}"/>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4532C25C-DD62-49A1-8F63-643F4FCC9C11}" type="slidenum">
              <a:rPr lang="en-US" altLang="en-US" b="0"/>
              <a:pPr/>
              <a:t>107</a:t>
            </a:fld>
            <a:endParaRPr lang="en-US" altLang="en-US" b="0"/>
          </a:p>
        </p:txBody>
      </p:sp>
      <p:sp>
        <p:nvSpPr>
          <p:cNvPr id="38915" name="Rectangle 2">
            <a:extLst>
              <a:ext uri="{FF2B5EF4-FFF2-40B4-BE49-F238E27FC236}">
                <a16:creationId xmlns:a16="http://schemas.microsoft.com/office/drawing/2014/main" id="{BA5BC044-7B8B-C92A-A2AC-A4C0BD4701BB}"/>
              </a:ext>
            </a:extLst>
          </p:cNvPr>
          <p:cNvSpPr>
            <a:spLocks noGrp="1" noRot="1" noChangeAspect="1" noChangeArrowheads="1" noTextEdit="1"/>
          </p:cNvSpPr>
          <p:nvPr>
            <p:ph type="sldImg"/>
          </p:nvPr>
        </p:nvSpPr>
        <p:spPr>
          <a:xfrm>
            <a:off x="1222375" y="708025"/>
            <a:ext cx="4725988" cy="3544888"/>
          </a:xfrm>
          <a:ln/>
        </p:spPr>
      </p:sp>
      <p:sp>
        <p:nvSpPr>
          <p:cNvPr id="38916" name="Rectangle 3">
            <a:extLst>
              <a:ext uri="{FF2B5EF4-FFF2-40B4-BE49-F238E27FC236}">
                <a16:creationId xmlns:a16="http://schemas.microsoft.com/office/drawing/2014/main" id="{FADD103C-5A5D-9AA7-E0C0-8074C175622A}"/>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DCC983E3-9EDA-73F9-6C38-58209EF94B4A}"/>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58141121-6935-4C69-8338-72160AE16C30}" type="slidenum">
              <a:rPr lang="en-US" altLang="en-US" b="0"/>
              <a:pPr/>
              <a:t>108</a:t>
            </a:fld>
            <a:endParaRPr lang="en-US" altLang="en-US" b="0"/>
          </a:p>
        </p:txBody>
      </p:sp>
      <p:sp>
        <p:nvSpPr>
          <p:cNvPr id="40963" name="Rectangle 2">
            <a:extLst>
              <a:ext uri="{FF2B5EF4-FFF2-40B4-BE49-F238E27FC236}">
                <a16:creationId xmlns:a16="http://schemas.microsoft.com/office/drawing/2014/main" id="{E287A043-3000-261C-9DC9-BDE378A2F73A}"/>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15B9AC28-7F80-2391-63B9-D332F150F08C}"/>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3568D942-FC7C-4274-ED8C-1536C3EC8CB0}"/>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D27DB37F-E2E9-4C6D-AB3E-A8D1F1B1C6D8}" type="slidenum">
              <a:rPr lang="en-US" altLang="en-US" b="0"/>
              <a:pPr/>
              <a:t>113</a:t>
            </a:fld>
            <a:endParaRPr lang="en-US" altLang="en-US" b="0"/>
          </a:p>
        </p:txBody>
      </p:sp>
      <p:sp>
        <p:nvSpPr>
          <p:cNvPr id="90115" name="Rectangle 2">
            <a:extLst>
              <a:ext uri="{FF2B5EF4-FFF2-40B4-BE49-F238E27FC236}">
                <a16:creationId xmlns:a16="http://schemas.microsoft.com/office/drawing/2014/main" id="{37BD2E9F-B755-920B-7A20-01E0B89AC547}"/>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1F2EB87F-E3FF-9387-3D20-EDA8AB6807A8}"/>
              </a:ext>
            </a:extLst>
          </p:cNvPr>
          <p:cNvSpPr>
            <a:spLocks noGrp="1" noChangeArrowheads="1"/>
          </p:cNvSpPr>
          <p:nvPr>
            <p:ph type="body" idx="1"/>
          </p:nvPr>
        </p:nvSpPr>
        <p:spPr>
          <a:xfrm>
            <a:off x="701040" y="4486804"/>
            <a:ext cx="5608320" cy="4564274"/>
          </a:xfrm>
          <a:noFill/>
        </p:spPr>
        <p:txBody>
          <a:bodyPr/>
          <a:lstStyle/>
          <a:p>
            <a:r>
              <a:rPr lang="en-US" altLang="en-US" sz="1600"/>
              <a:t>A Panarchy</a:t>
            </a:r>
            <a:r>
              <a:rPr lang="en-US" altLang="en-US" sz="1500"/>
              <a:t> framework shows how ecological / social / economic systems change in non-linear ways over time.</a:t>
            </a:r>
          </a:p>
          <a:p>
            <a:r>
              <a:rPr lang="en-US" altLang="en-US" sz="1500"/>
              <a:t>2 dimensions:</a:t>
            </a:r>
          </a:p>
          <a:p>
            <a:pPr>
              <a:spcBef>
                <a:spcPct val="5000"/>
              </a:spcBef>
            </a:pPr>
            <a:r>
              <a:rPr lang="en-US" altLang="en-US" sz="1500"/>
              <a:t>POTENTIAL, CONNECTEDNESS</a:t>
            </a:r>
          </a:p>
          <a:p>
            <a:pPr>
              <a:spcBef>
                <a:spcPct val="35000"/>
              </a:spcBef>
            </a:pPr>
            <a:r>
              <a:rPr lang="en-US" altLang="en-US" sz="1500"/>
              <a:t>The cycle goes between an EXPLOITATION phase of rapid growth into a newly disturbed and fertile environment, (an entrepreneurial market where the first to the prize wins) and a </a:t>
            </a:r>
          </a:p>
          <a:p>
            <a:pPr>
              <a:spcBef>
                <a:spcPct val="35000"/>
              </a:spcBef>
            </a:pPr>
            <a:r>
              <a:rPr lang="en-US" altLang="en-US" sz="1500"/>
              <a:t>CONSERVATION phase of slower growth and specialization (a bureaucratic hierarchy)</a:t>
            </a:r>
          </a:p>
          <a:p>
            <a:pPr>
              <a:spcBef>
                <a:spcPct val="35000"/>
              </a:spcBef>
            </a:pPr>
            <a:r>
              <a:rPr lang="en-US" altLang="en-US" sz="1500"/>
              <a:t>RELEASE phase of CREATIVE DESTRUCTION in which the accumulation of tightly bound resources becomes increasingly fragile and potential energy is released by sudden events.</a:t>
            </a:r>
          </a:p>
          <a:p>
            <a:pPr>
              <a:spcBef>
                <a:spcPct val="35000"/>
              </a:spcBef>
            </a:pPr>
            <a:r>
              <a:rPr lang="en-US" altLang="en-US" sz="1500"/>
              <a:t>A final phase of REORGANIZATION in which depleted resources become available for the next phase of exploitation.  Part of this reorganization involves the transient appearance or expansion of pioneer organisms that begin to capture opportunity. (innovation and restructuring)</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E1C824F7-01A5-F041-C931-700D9CA696D3}"/>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16637C15-AAA0-45F7-91F6-629D10026F9D}" type="slidenum">
              <a:rPr lang="en-US" altLang="en-US" b="0"/>
              <a:pPr/>
              <a:t>114</a:t>
            </a:fld>
            <a:endParaRPr lang="en-US" altLang="en-US" b="0"/>
          </a:p>
        </p:txBody>
      </p:sp>
      <p:sp>
        <p:nvSpPr>
          <p:cNvPr id="92163" name="Rectangle 2">
            <a:extLst>
              <a:ext uri="{FF2B5EF4-FFF2-40B4-BE49-F238E27FC236}">
                <a16:creationId xmlns:a16="http://schemas.microsoft.com/office/drawing/2014/main" id="{484F6106-A6A3-A3A1-1087-CAC6C1390EE1}"/>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AF2AF6B8-3841-0F54-CC85-8D3A58E72936}"/>
              </a:ext>
            </a:extLst>
          </p:cNvPr>
          <p:cNvSpPr>
            <a:spLocks noGrp="1" noChangeArrowheads="1"/>
          </p:cNvSpPr>
          <p:nvPr>
            <p:ph type="body" idx="1"/>
          </p:nvPr>
        </p:nvSpPr>
        <p:spPr>
          <a:noFill/>
        </p:spPr>
        <p:txBody>
          <a:bodyPr/>
          <a:lstStyle/>
          <a:p>
            <a:r>
              <a:rPr lang="en-US" altLang="en-US" sz="1800"/>
              <a:t>The 3rd dimension, RESILIENCE varies through the cycle.</a:t>
            </a:r>
          </a:p>
          <a:p>
            <a:r>
              <a:rPr lang="en-US" altLang="en-US" sz="1800"/>
              <a:t>Resilience shrinks as the cycle moves toward the conservation phase (K), where the system becomes more brittle.</a:t>
            </a:r>
          </a:p>
          <a:p>
            <a:r>
              <a:rPr lang="en-US" altLang="en-US" sz="1800"/>
              <a:t>Resilience expands as the cycle shifts rapidly into a “back loop” to reorganize accumulated resources for a new initiation of the cycle.</a:t>
            </a:r>
          </a:p>
          <a:p>
            <a:endParaRPr lang="en-US" altLang="en-US" sz="1800"/>
          </a:p>
          <a:p>
            <a:endParaRPr lang="en-US" altLang="en-US" sz="18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D4FF6E5-50FF-2806-42E8-E3A94043FF3D}"/>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67375A18-1A76-41C5-9BFE-1AAF279C2498}" type="slidenum">
              <a:rPr lang="en-US" altLang="en-US" b="0"/>
              <a:pPr/>
              <a:t>115</a:t>
            </a:fld>
            <a:endParaRPr lang="en-US" altLang="en-US" b="0"/>
          </a:p>
        </p:txBody>
      </p:sp>
      <p:sp>
        <p:nvSpPr>
          <p:cNvPr id="94211" name="Rectangle 2">
            <a:extLst>
              <a:ext uri="{FF2B5EF4-FFF2-40B4-BE49-F238E27FC236}">
                <a16:creationId xmlns:a16="http://schemas.microsoft.com/office/drawing/2014/main" id="{AFB93128-E214-76E3-102B-371834FE6810}"/>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8BC2FCA2-07B2-A791-1F57-D3889A7CA050}"/>
              </a:ext>
            </a:extLst>
          </p:cNvPr>
          <p:cNvSpPr>
            <a:spLocks noGrp="1" noChangeArrowheads="1"/>
          </p:cNvSpPr>
          <p:nvPr>
            <p:ph type="body" idx="1"/>
          </p:nvPr>
        </p:nvSpPr>
        <p:spPr>
          <a:noFill/>
        </p:spPr>
        <p:txBody>
          <a:bodyPr/>
          <a:lstStyle/>
          <a:p>
            <a:r>
              <a:rPr lang="en-US" altLang="en-US" sz="1800"/>
              <a:t>Multiple pararchies operate at different rates and are connected:</a:t>
            </a:r>
          </a:p>
          <a:p>
            <a:r>
              <a:rPr lang="en-US" altLang="en-US" sz="1800"/>
              <a:t>Two important types of connections are:</a:t>
            </a:r>
          </a:p>
          <a:p>
            <a:r>
              <a:rPr lang="en-US" altLang="en-US" sz="1800"/>
              <a:t>REVOLT connections in which a critical change in one cycle cascades up to a vulnerable stage in a larger and slower one.</a:t>
            </a:r>
          </a:p>
          <a:p>
            <a:r>
              <a:rPr lang="en-US" altLang="en-US" sz="1800"/>
              <a:t>A REMEMBER connection which facilitates renewal by drawing on the potential that has been accumulated in a larger, slower cycle.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DF0AA449-A2F9-DA76-A68C-9F65E6F83457}"/>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05F939AA-A7FC-47A5-AA0C-F21F376ECBE6}" type="slidenum">
              <a:rPr lang="en-US" altLang="en-US" b="0"/>
              <a:pPr/>
              <a:t>116</a:t>
            </a:fld>
            <a:endParaRPr lang="en-US" altLang="en-US" b="0"/>
          </a:p>
        </p:txBody>
      </p:sp>
      <p:sp>
        <p:nvSpPr>
          <p:cNvPr id="96259" name="Rectangle 2">
            <a:extLst>
              <a:ext uri="{FF2B5EF4-FFF2-40B4-BE49-F238E27FC236}">
                <a16:creationId xmlns:a16="http://schemas.microsoft.com/office/drawing/2014/main" id="{B3257AD5-E3C5-2CFB-B2C1-E884B57B665C}"/>
              </a:ext>
            </a:extLst>
          </p:cNvPr>
          <p:cNvSpPr>
            <a:spLocks noGrp="1" noRot="1" noChangeAspect="1" noChangeArrowheads="1" noTextEdit="1"/>
          </p:cNvSpPr>
          <p:nvPr>
            <p:ph type="sldImg"/>
          </p:nvPr>
        </p:nvSpPr>
        <p:spPr>
          <a:xfrm>
            <a:off x="1196975" y="0"/>
            <a:ext cx="4618038" cy="3463925"/>
          </a:xfrm>
          <a:ln/>
        </p:spPr>
      </p:sp>
      <p:sp>
        <p:nvSpPr>
          <p:cNvPr id="96260" name="Rectangle 3">
            <a:extLst>
              <a:ext uri="{FF2B5EF4-FFF2-40B4-BE49-F238E27FC236}">
                <a16:creationId xmlns:a16="http://schemas.microsoft.com/office/drawing/2014/main" id="{A95D31EF-47D0-F9CE-DE1E-1FA4DC0B26FE}"/>
              </a:ext>
            </a:extLst>
          </p:cNvPr>
          <p:cNvSpPr>
            <a:spLocks noGrp="1" noChangeArrowheads="1"/>
          </p:cNvSpPr>
          <p:nvPr>
            <p:ph type="body" idx="1"/>
          </p:nvPr>
        </p:nvSpPr>
        <p:spPr>
          <a:xfrm>
            <a:off x="701040" y="3463555"/>
            <a:ext cx="5608320" cy="5981330"/>
          </a:xfrm>
          <a:noFill/>
        </p:spPr>
        <p:txBody>
          <a:bodyPr/>
          <a:lstStyle/>
          <a:p>
            <a:r>
              <a:rPr lang="en-US" altLang="en-US" sz="1800"/>
              <a:t>2 dimensions:</a:t>
            </a:r>
          </a:p>
          <a:p>
            <a:pPr>
              <a:spcBef>
                <a:spcPct val="5000"/>
              </a:spcBef>
            </a:pPr>
            <a:r>
              <a:rPr lang="en-US" altLang="en-US" sz="1800"/>
              <a:t>POTENTIAL, CONNECTEDNESS</a:t>
            </a:r>
          </a:p>
          <a:p>
            <a:pPr>
              <a:spcBef>
                <a:spcPct val="35000"/>
              </a:spcBef>
            </a:pPr>
            <a:r>
              <a:rPr lang="en-US" altLang="en-US" sz="1800"/>
              <a:t>The cycle goes between an EXPLOITATION phase of rapid growth into a newly disturbed and fertile environment, (an entrepreneurial market where the first to the prize wins) and a </a:t>
            </a:r>
          </a:p>
          <a:p>
            <a:pPr>
              <a:spcBef>
                <a:spcPct val="35000"/>
              </a:spcBef>
            </a:pPr>
            <a:r>
              <a:rPr lang="en-US" altLang="en-US" sz="1800"/>
              <a:t>CONSERVATION phase of slower growth and specialization (a bureaucratic hierarchy)</a:t>
            </a:r>
          </a:p>
          <a:p>
            <a:pPr>
              <a:spcBef>
                <a:spcPct val="35000"/>
              </a:spcBef>
            </a:pPr>
            <a:r>
              <a:rPr lang="en-US" altLang="en-US" sz="1800"/>
              <a:t>RELEASE phase of CREATIVE DESTRUCTION in which the accumulation of tightly bound resources becomes increasingly fragile and potential energy is released by sudden events.</a:t>
            </a:r>
          </a:p>
          <a:p>
            <a:pPr>
              <a:spcBef>
                <a:spcPct val="35000"/>
              </a:spcBef>
            </a:pPr>
            <a:r>
              <a:rPr lang="en-US" altLang="en-US" sz="1800"/>
              <a:t>A final phase of REORGANIZATION in which depleted resources become available for the next phase of exploitation.  Part of this reorganization involves the transient appearance or expansion of pioneer organisms that begin to capture opportunity. (innovation and restructuring)</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733FA0BA-B88A-233E-16F1-8DFA5E083254}"/>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99959D80-750B-4199-AE81-C4FEAA0EFEA4}" type="slidenum">
              <a:rPr lang="en-US" altLang="en-US" b="0"/>
              <a:pPr/>
              <a:t>117</a:t>
            </a:fld>
            <a:endParaRPr lang="en-US" altLang="en-US" b="0"/>
          </a:p>
        </p:txBody>
      </p:sp>
      <p:sp>
        <p:nvSpPr>
          <p:cNvPr id="98307" name="Rectangle 2">
            <a:extLst>
              <a:ext uri="{FF2B5EF4-FFF2-40B4-BE49-F238E27FC236}">
                <a16:creationId xmlns:a16="http://schemas.microsoft.com/office/drawing/2014/main" id="{A1DF8C67-45E9-23C6-F711-BA5D57E6D9AF}"/>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B782F431-6446-D0F1-0C01-2AFA77480B87}"/>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2C6CC149-5586-92A2-F162-53F0BF00288F}"/>
              </a:ext>
            </a:extLst>
          </p:cNvPr>
          <p:cNvSpPr>
            <a:spLocks noGrp="1" noChangeArrowheads="1"/>
          </p:cNvSpPr>
          <p:nvPr>
            <p:ph type="sldNum" sz="quarter" idx="5"/>
          </p:nvPr>
        </p:nvSpPr>
        <p:spPr>
          <a:noFill/>
        </p:spPr>
        <p:txBody>
          <a:bodyPr/>
          <a:lstStyle>
            <a:lvl1pPr defTabSz="939862">
              <a:defRPr b="1">
                <a:solidFill>
                  <a:schemeClr val="tx1"/>
                </a:solidFill>
                <a:latin typeface="Arial" panose="020B0604020202020204" pitchFamily="34" charset="0"/>
              </a:defRPr>
            </a:lvl1pPr>
            <a:lvl2pPr marL="748978" indent="-287944" defTabSz="939862">
              <a:defRPr b="1">
                <a:solidFill>
                  <a:schemeClr val="tx1"/>
                </a:solidFill>
                <a:latin typeface="Arial" panose="020B0604020202020204" pitchFamily="34" charset="0"/>
              </a:defRPr>
            </a:lvl2pPr>
            <a:lvl3pPr marL="1151776" indent="-229708" defTabSz="939862">
              <a:defRPr b="1">
                <a:solidFill>
                  <a:schemeClr val="tx1"/>
                </a:solidFill>
                <a:latin typeface="Arial" panose="020B0604020202020204" pitchFamily="34" charset="0"/>
              </a:defRPr>
            </a:lvl3pPr>
            <a:lvl4pPr marL="1614427" indent="-229708" defTabSz="939862">
              <a:defRPr b="1">
                <a:solidFill>
                  <a:schemeClr val="tx1"/>
                </a:solidFill>
                <a:latin typeface="Arial" panose="020B0604020202020204" pitchFamily="34" charset="0"/>
              </a:defRPr>
            </a:lvl4pPr>
            <a:lvl5pPr marL="2075461" indent="-229708" defTabSz="939862">
              <a:defRPr b="1">
                <a:solidFill>
                  <a:schemeClr val="tx1"/>
                </a:solidFill>
                <a:latin typeface="Arial" panose="020B0604020202020204" pitchFamily="34" charset="0"/>
              </a:defRPr>
            </a:lvl5pPr>
            <a:lvl6pPr marL="2541348" indent="-229708" defTabSz="939862" eaLnBrk="0" fontAlgn="base" hangingPunct="0">
              <a:spcBef>
                <a:spcPct val="0"/>
              </a:spcBef>
              <a:spcAft>
                <a:spcPct val="0"/>
              </a:spcAft>
              <a:defRPr b="1">
                <a:solidFill>
                  <a:schemeClr val="tx1"/>
                </a:solidFill>
                <a:latin typeface="Arial" panose="020B0604020202020204" pitchFamily="34" charset="0"/>
              </a:defRPr>
            </a:lvl6pPr>
            <a:lvl7pPr marL="3007235" indent="-229708" defTabSz="939862" eaLnBrk="0" fontAlgn="base" hangingPunct="0">
              <a:spcBef>
                <a:spcPct val="0"/>
              </a:spcBef>
              <a:spcAft>
                <a:spcPct val="0"/>
              </a:spcAft>
              <a:defRPr b="1">
                <a:solidFill>
                  <a:schemeClr val="tx1"/>
                </a:solidFill>
                <a:latin typeface="Arial" panose="020B0604020202020204" pitchFamily="34" charset="0"/>
              </a:defRPr>
            </a:lvl7pPr>
            <a:lvl8pPr marL="3473122" indent="-229708" defTabSz="939862" eaLnBrk="0" fontAlgn="base" hangingPunct="0">
              <a:spcBef>
                <a:spcPct val="0"/>
              </a:spcBef>
              <a:spcAft>
                <a:spcPct val="0"/>
              </a:spcAft>
              <a:defRPr b="1">
                <a:solidFill>
                  <a:schemeClr val="tx1"/>
                </a:solidFill>
                <a:latin typeface="Arial" panose="020B0604020202020204" pitchFamily="34" charset="0"/>
              </a:defRPr>
            </a:lvl8pPr>
            <a:lvl9pPr marL="3939009" indent="-229708" defTabSz="939862" eaLnBrk="0" fontAlgn="base" hangingPunct="0">
              <a:spcBef>
                <a:spcPct val="0"/>
              </a:spcBef>
              <a:spcAft>
                <a:spcPct val="0"/>
              </a:spcAft>
              <a:defRPr b="1">
                <a:solidFill>
                  <a:schemeClr val="tx1"/>
                </a:solidFill>
                <a:latin typeface="Arial" panose="020B0604020202020204" pitchFamily="34" charset="0"/>
              </a:defRPr>
            </a:lvl9pPr>
          </a:lstStyle>
          <a:p>
            <a:fld id="{B17FB6FE-244B-44EF-9DD8-3DB8095136CE}" type="slidenum">
              <a:rPr lang="en-US" altLang="en-US" b="0"/>
              <a:pPr/>
              <a:t>13</a:t>
            </a:fld>
            <a:endParaRPr lang="en-US" altLang="en-US" b="0"/>
          </a:p>
        </p:txBody>
      </p:sp>
      <p:sp>
        <p:nvSpPr>
          <p:cNvPr id="117763" name="Rectangle 2">
            <a:extLst>
              <a:ext uri="{FF2B5EF4-FFF2-40B4-BE49-F238E27FC236}">
                <a16:creationId xmlns:a16="http://schemas.microsoft.com/office/drawing/2014/main" id="{1E5FC478-43D9-31B9-C044-A07A37FBAEDC}"/>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3496102D-A255-2E38-45AB-AC78BD06F783}"/>
              </a:ext>
            </a:extLst>
          </p:cNvPr>
          <p:cNvSpPr>
            <a:spLocks noGrp="1" noChangeArrowheads="1"/>
          </p:cNvSpPr>
          <p:nvPr>
            <p:ph type="body" idx="1"/>
          </p:nvPr>
        </p:nvSpPr>
        <p:spPr>
          <a:xfrm>
            <a:off x="934720" y="4486804"/>
            <a:ext cx="5140960" cy="4249553"/>
          </a:xfrm>
          <a:noFill/>
        </p:spPr>
        <p:txBody>
          <a:bodyPr/>
          <a:lstStyle/>
          <a:p>
            <a:pPr eaLnBrk="1" hangingPunct="1"/>
            <a:endParaRPr lang="en-US" altLang="en-US"/>
          </a:p>
        </p:txBody>
      </p:sp>
    </p:spTree>
    <p:extLst>
      <p:ext uri="{BB962C8B-B14F-4D97-AF65-F5344CB8AC3E}">
        <p14:creationId xmlns:p14="http://schemas.microsoft.com/office/powerpoint/2010/main" val="34245484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0F335FD-EDC9-AFA6-2ED2-BCB04288C008}"/>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15A597E8-C4BD-4091-A513-A79F7C2D9FC9}" type="slidenum">
              <a:rPr lang="en-US" altLang="en-US" b="0"/>
              <a:pPr/>
              <a:t>118</a:t>
            </a:fld>
            <a:endParaRPr lang="en-US" altLang="en-US" b="0"/>
          </a:p>
        </p:txBody>
      </p:sp>
      <p:sp>
        <p:nvSpPr>
          <p:cNvPr id="37891" name="Rectangle 2">
            <a:extLst>
              <a:ext uri="{FF2B5EF4-FFF2-40B4-BE49-F238E27FC236}">
                <a16:creationId xmlns:a16="http://schemas.microsoft.com/office/drawing/2014/main" id="{0458080E-EE04-9451-B32C-E122A21B814A}"/>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1B11FA6C-8D64-3293-AF0D-402BC8DB384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27ED8DD0-314D-8B7A-2F8B-462DD710D77B}"/>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5EBE329A-8ED7-4D3C-AAB3-03D77FB83B09}" type="slidenum">
              <a:rPr lang="en-US" altLang="en-US" b="0"/>
              <a:pPr/>
              <a:t>119</a:t>
            </a:fld>
            <a:endParaRPr lang="en-US" altLang="en-US" b="0"/>
          </a:p>
        </p:txBody>
      </p:sp>
      <p:sp>
        <p:nvSpPr>
          <p:cNvPr id="39939" name="Rectangle 2">
            <a:extLst>
              <a:ext uri="{FF2B5EF4-FFF2-40B4-BE49-F238E27FC236}">
                <a16:creationId xmlns:a16="http://schemas.microsoft.com/office/drawing/2014/main" id="{83693300-91A9-4732-D253-1CD69521E86B}"/>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80CB4C5A-8051-D1C4-0F93-DB71628E906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545BFD5-24FD-D857-888E-EA26F452CB7E}"/>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288D88EE-773E-44E0-A291-258A101182AF}" type="slidenum">
              <a:rPr lang="en-US" altLang="en-US" b="0"/>
              <a:pPr/>
              <a:t>120</a:t>
            </a:fld>
            <a:endParaRPr lang="en-US" altLang="en-US" b="0"/>
          </a:p>
        </p:txBody>
      </p:sp>
      <p:sp>
        <p:nvSpPr>
          <p:cNvPr id="41987" name="Rectangle 2">
            <a:extLst>
              <a:ext uri="{FF2B5EF4-FFF2-40B4-BE49-F238E27FC236}">
                <a16:creationId xmlns:a16="http://schemas.microsoft.com/office/drawing/2014/main" id="{4F604562-466A-96A5-58DC-1BEBE7912FE9}"/>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0C3CA7E-56A8-7DD5-3D49-9A79D1CCC0D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00B5DE4F-152B-E0E1-B703-79614B5B3526}"/>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B693B9A8-33C5-408D-B23C-5094C1ABB581}" type="slidenum">
              <a:rPr lang="en-US" altLang="en-US" b="0"/>
              <a:pPr/>
              <a:t>121</a:t>
            </a:fld>
            <a:endParaRPr lang="en-US" altLang="en-US" b="0"/>
          </a:p>
        </p:txBody>
      </p:sp>
      <p:sp>
        <p:nvSpPr>
          <p:cNvPr id="44035" name="Rectangle 2">
            <a:extLst>
              <a:ext uri="{FF2B5EF4-FFF2-40B4-BE49-F238E27FC236}">
                <a16:creationId xmlns:a16="http://schemas.microsoft.com/office/drawing/2014/main" id="{7B741E87-2840-E2C2-792E-3C0C40D00EFD}"/>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A92314C2-040A-1F8B-FD61-83535837E5B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8AA7A04-258F-A48A-47D5-845F4F0D37F6}"/>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C83F8D2D-D35F-4E2F-86AF-FC8EEFEF0359}" type="slidenum">
              <a:rPr lang="en-US" altLang="en-US" b="0"/>
              <a:pPr/>
              <a:t>123</a:t>
            </a:fld>
            <a:endParaRPr lang="en-US" altLang="en-US" b="0"/>
          </a:p>
        </p:txBody>
      </p:sp>
      <p:sp>
        <p:nvSpPr>
          <p:cNvPr id="47107" name="Rectangle 2">
            <a:extLst>
              <a:ext uri="{FF2B5EF4-FFF2-40B4-BE49-F238E27FC236}">
                <a16:creationId xmlns:a16="http://schemas.microsoft.com/office/drawing/2014/main" id="{D5401C4B-B591-52A9-C4F3-52AFD9BB09E0}"/>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C15A6D77-F902-C336-2200-007208E26801}"/>
              </a:ext>
            </a:extLst>
          </p:cNvPr>
          <p:cNvSpPr>
            <a:spLocks noGrp="1" noChangeArrowheads="1"/>
          </p:cNvSpPr>
          <p:nvPr>
            <p:ph type="body" idx="1"/>
          </p:nvPr>
        </p:nvSpPr>
        <p:spPr>
          <a:noFill/>
        </p:spPr>
        <p:txBody>
          <a:bodyPr/>
          <a:lstStyle/>
          <a:p>
            <a:pPr eaLnBrk="1" hangingPunct="1"/>
            <a:r>
              <a:rPr lang="en-US" altLang="en-US"/>
              <a:t>Application of the physical and biological sciences has made today arguably the best of times: we live longer and healthier lives, food production has doubled in the past 35 years and energy subsidies have substituted for human labour, washing away hierarchies of servitude. But the unintended consequences of these well-intentioned actions - climate change, biodiversity loss, inadequate water supplies, and much else - could well make tomorrow the worst of times.</a:t>
            </a:r>
          </a:p>
          <a:p>
            <a:pPr eaLnBrk="1" hangingPunct="1"/>
            <a:r>
              <a:rPr lang="en-US" altLang="en-US"/>
              <a:t>The significant breakthrough we really need is better understanding of human institutions, particularly of the impediments to collective, cooperative activity in which all individuals pay small costs to reap large group benefits. Darwin recognised the evolution of cooperative behaviour as one of the most important unsolved problems of his day. We have made relatively little progress since then. Perhaps the social scientists of 2056 will have succeeded in combining the rigour of the "hard" (that is, easy) sciences with the thoughtful introspection of the humanities to solve this problem. I certainly hope so.</a:t>
            </a:r>
          </a:p>
          <a:p>
            <a:pPr eaLnBrk="1" hangingPunct="1"/>
            <a:endParaRPr lang="en-US" altLang="en-US"/>
          </a:p>
          <a:p>
            <a:pPr eaLnBrk="1" hangingPunct="1"/>
            <a:r>
              <a:rPr lang="en-US" altLang="en-US"/>
              <a:t>Robert May, President of the Royal Society, 18 November 2006 </a:t>
            </a:r>
          </a:p>
          <a:p>
            <a:pPr eaLnBrk="1" hangingPunct="1"/>
            <a:r>
              <a:rPr lang="en-US" altLang="en-US"/>
              <a:t>NewScientist.com news service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B688CF83-F636-E427-2689-9317E242A0CD}"/>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B8C299EA-9EF7-4631-A078-2D47168DBDF7}" type="slidenum">
              <a:rPr lang="en-US" altLang="en-US" b="0"/>
              <a:pPr/>
              <a:t>124</a:t>
            </a:fld>
            <a:endParaRPr lang="en-US" altLang="en-US" b="0"/>
          </a:p>
        </p:txBody>
      </p:sp>
      <p:sp>
        <p:nvSpPr>
          <p:cNvPr id="47107" name="Rectangle 2">
            <a:extLst>
              <a:ext uri="{FF2B5EF4-FFF2-40B4-BE49-F238E27FC236}">
                <a16:creationId xmlns:a16="http://schemas.microsoft.com/office/drawing/2014/main" id="{53CC9E97-F759-1818-5B11-F865BC0E9444}"/>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310C5FED-6A6C-9AA7-D1C0-740CAC6DCBD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CDC9F7B4-1276-4047-0891-0E8E019BC7F9}"/>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0564BF60-B492-4836-BF8F-B236349F65FF}" type="slidenum">
              <a:rPr lang="en-US" altLang="en-US" b="0"/>
              <a:pPr/>
              <a:t>125</a:t>
            </a:fld>
            <a:endParaRPr lang="en-US" altLang="en-US" b="0"/>
          </a:p>
        </p:txBody>
      </p:sp>
      <p:sp>
        <p:nvSpPr>
          <p:cNvPr id="101379" name="Rectangle 2">
            <a:extLst>
              <a:ext uri="{FF2B5EF4-FFF2-40B4-BE49-F238E27FC236}">
                <a16:creationId xmlns:a16="http://schemas.microsoft.com/office/drawing/2014/main" id="{D25B4F6F-F41D-9515-70CB-F86B872F0B9C}"/>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118CFFFD-1888-0658-378F-D9797804B9F0}"/>
              </a:ext>
            </a:extLst>
          </p:cNvPr>
          <p:cNvSpPr>
            <a:spLocks noGrp="1" noChangeArrowheads="1"/>
          </p:cNvSpPr>
          <p:nvPr>
            <p:ph type="body" idx="1"/>
          </p:nvPr>
        </p:nvSpPr>
        <p:spPr>
          <a:noFill/>
        </p:spPr>
        <p:txBody>
          <a:bodyPr/>
          <a:lstStyle/>
          <a:p>
            <a:pPr eaLnBrk="1" hangingPunct="1"/>
            <a:r>
              <a:rPr lang="en-US" altLang="en-US"/>
              <a:t>The problem of fragmentation that underlies the more obvious health care crises</a:t>
            </a:r>
          </a:p>
          <a:p>
            <a:pPr eaLnBrk="1" hangingPunct="1"/>
            <a:r>
              <a:rPr lang="en-US" altLang="en-US"/>
              <a:t>A generalist solution – to reducing fragmentation and fostering integration</a:t>
            </a:r>
          </a:p>
          <a:p>
            <a:pPr eaLnBrk="1" hangingPunct="1"/>
            <a:r>
              <a:rPr lang="en-US" altLang="en-US"/>
              <a:t>A science of connectedness – an image of complex ongoing co-adaptation</a:t>
            </a:r>
          </a:p>
          <a:p>
            <a:pPr eaLnBrk="1" hangingPunct="1"/>
            <a:r>
              <a:rPr lang="en-US" altLang="en-US"/>
              <a:t>Learning organizations – how to embed ongoing learning and change in health care organizations</a:t>
            </a:r>
          </a:p>
          <a:p>
            <a:pPr eaLnBrk="1" hangingPunct="1"/>
            <a:r>
              <a:rPr lang="en-US" altLang="en-US"/>
              <a:t>Different approaches to inquiry – a set of practical inquiries that can facilitate ongoing service improvements in learning organizations</a:t>
            </a:r>
          </a:p>
          <a:p>
            <a:pPr eaLnBrk="1" hangingPunct="1"/>
            <a:r>
              <a:rPr lang="en-US" altLang="en-US"/>
              <a:t>Cycles of Renewal &amp; Adaption – that identify useful strategies for the current unstable position in the health care cycle.</a:t>
            </a:r>
          </a:p>
          <a:p>
            <a:pPr eaLnBrk="1" hangingPunct="1"/>
            <a:r>
              <a:rPr lang="en-US" altLang="en-US"/>
              <a:t>Regaining our moral authority – I am considering adding a challenging 7th and final piece that calls for action based on understanding the iron triangle created by moral authority (as sacrifice), power (as defined by Howard Brody) and a righteous cause (in our case, improving health, as defined by the WHO).</a:t>
            </a:r>
          </a:p>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8732C1E-4145-A184-5286-341C60D7AC36}"/>
              </a:ext>
            </a:extLst>
          </p:cNvPr>
          <p:cNvSpPr txBox="1">
            <a:spLocks noGrp="1" noChangeArrowheads="1"/>
          </p:cNvSpPr>
          <p:nvPr/>
        </p:nvSpPr>
        <p:spPr bwMode="auto">
          <a:xfrm>
            <a:off x="4058568" y="8976836"/>
            <a:ext cx="3105997" cy="47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7" tIns="47474" rIns="94947" bIns="4747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F11A288-C199-4426-8ECE-17570241A682}" type="slidenum">
              <a:rPr lang="en-US" altLang="en-US">
                <a:ea typeface="MS PGothic" panose="020B0600070205080204" pitchFamily="34" charset="-128"/>
              </a:rPr>
              <a:pPr algn="r" eaLnBrk="1" hangingPunct="1">
                <a:spcBef>
                  <a:spcPct val="0"/>
                </a:spcBef>
              </a:pPr>
              <a:t>130</a:t>
            </a:fld>
            <a:endParaRPr lang="en-US" altLang="en-US">
              <a:ea typeface="MS PGothic" panose="020B0600070205080204" pitchFamily="34" charset="-128"/>
            </a:endParaRPr>
          </a:p>
        </p:txBody>
      </p:sp>
      <p:sp>
        <p:nvSpPr>
          <p:cNvPr id="16387" name="Rectangle 2">
            <a:extLst>
              <a:ext uri="{FF2B5EF4-FFF2-40B4-BE49-F238E27FC236}">
                <a16:creationId xmlns:a16="http://schemas.microsoft.com/office/drawing/2014/main" id="{59720EB9-4B2A-9002-FA4F-DDB9F672A0DA}"/>
              </a:ext>
            </a:extLst>
          </p:cNvPr>
          <p:cNvSpPr>
            <a:spLocks noGrp="1" noRot="1" noChangeAspect="1" noChangeArrowheads="1" noTextEdit="1"/>
          </p:cNvSpPr>
          <p:nvPr>
            <p:ph type="sldImg"/>
          </p:nvPr>
        </p:nvSpPr>
        <p:spPr>
          <a:xfrm>
            <a:off x="1222375" y="709613"/>
            <a:ext cx="4725988" cy="3544887"/>
          </a:xfrm>
          <a:ln/>
        </p:spPr>
      </p:sp>
      <p:sp>
        <p:nvSpPr>
          <p:cNvPr id="16388" name="Rectangle 3">
            <a:extLst>
              <a:ext uri="{FF2B5EF4-FFF2-40B4-BE49-F238E27FC236}">
                <a16:creationId xmlns:a16="http://schemas.microsoft.com/office/drawing/2014/main" id="{832A6982-06DF-08FA-EF35-9FFC69A433ED}"/>
              </a:ext>
            </a:extLst>
          </p:cNvPr>
          <p:cNvSpPr>
            <a:spLocks noGrp="1" noChangeArrowheads="1"/>
          </p:cNvSpPr>
          <p:nvPr>
            <p:ph type="body" idx="1"/>
          </p:nvPr>
        </p:nvSpPr>
        <p:spPr>
          <a:xfrm>
            <a:off x="717268" y="4490033"/>
            <a:ext cx="5731651" cy="4251166"/>
          </a:xfrm>
          <a:noFill/>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DF5E62E-F5BF-9B99-09E1-13F1CDA0488C}"/>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1C6B2E35-64AA-4029-B8F2-2EE41FE23DF2}" type="slidenum">
              <a:rPr lang="en-US" altLang="en-US" b="0"/>
              <a:pPr/>
              <a:t>137</a:t>
            </a:fld>
            <a:endParaRPr lang="en-US" altLang="en-US" b="0"/>
          </a:p>
        </p:txBody>
      </p:sp>
      <p:sp>
        <p:nvSpPr>
          <p:cNvPr id="25603" name="Rectangle 2">
            <a:extLst>
              <a:ext uri="{FF2B5EF4-FFF2-40B4-BE49-F238E27FC236}">
                <a16:creationId xmlns:a16="http://schemas.microsoft.com/office/drawing/2014/main" id="{19C8C82E-9351-41C1-4391-549ACDF0AE8D}"/>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C9CEA56C-7D99-DF6D-4B48-7B7D09568CA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A5555DC1-544A-EAFC-DE43-554497029C46}"/>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F57F5081-BAF7-439D-BDFD-61F44A6DBC11}" type="slidenum">
              <a:rPr lang="en-US" altLang="en-US" b="0"/>
              <a:pPr/>
              <a:t>142</a:t>
            </a:fld>
            <a:endParaRPr lang="en-US" altLang="en-US" b="0"/>
          </a:p>
        </p:txBody>
      </p:sp>
      <p:sp>
        <p:nvSpPr>
          <p:cNvPr id="31747" name="Rectangle 2">
            <a:extLst>
              <a:ext uri="{FF2B5EF4-FFF2-40B4-BE49-F238E27FC236}">
                <a16:creationId xmlns:a16="http://schemas.microsoft.com/office/drawing/2014/main" id="{A64E6718-C96F-46CF-0195-BA6294A2DF7B}"/>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9A9DCAA8-8401-F0A8-6D91-C50A9053D68C}"/>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43CB3FDF-EB37-05C1-989A-E3EA35445EF7}"/>
              </a:ext>
            </a:extLst>
          </p:cNvPr>
          <p:cNvSpPr>
            <a:spLocks noGrp="1" noChangeArrowheads="1"/>
          </p:cNvSpPr>
          <p:nvPr>
            <p:ph type="sldNum" sz="quarter" idx="5"/>
          </p:nvPr>
        </p:nvSpPr>
        <p:spPr>
          <a:noFill/>
        </p:spPr>
        <p:txBody>
          <a:bodyPr/>
          <a:lstStyle>
            <a:lvl1pPr defTabSz="939862">
              <a:defRPr b="1">
                <a:solidFill>
                  <a:schemeClr val="tx1"/>
                </a:solidFill>
                <a:latin typeface="Arial" panose="020B0604020202020204" pitchFamily="34" charset="0"/>
              </a:defRPr>
            </a:lvl1pPr>
            <a:lvl2pPr marL="748978" indent="-287944" defTabSz="939862">
              <a:defRPr b="1">
                <a:solidFill>
                  <a:schemeClr val="tx1"/>
                </a:solidFill>
                <a:latin typeface="Arial" panose="020B0604020202020204" pitchFamily="34" charset="0"/>
              </a:defRPr>
            </a:lvl2pPr>
            <a:lvl3pPr marL="1151776" indent="-229708" defTabSz="939862">
              <a:defRPr b="1">
                <a:solidFill>
                  <a:schemeClr val="tx1"/>
                </a:solidFill>
                <a:latin typeface="Arial" panose="020B0604020202020204" pitchFamily="34" charset="0"/>
              </a:defRPr>
            </a:lvl3pPr>
            <a:lvl4pPr marL="1614427" indent="-229708" defTabSz="939862">
              <a:defRPr b="1">
                <a:solidFill>
                  <a:schemeClr val="tx1"/>
                </a:solidFill>
                <a:latin typeface="Arial" panose="020B0604020202020204" pitchFamily="34" charset="0"/>
              </a:defRPr>
            </a:lvl4pPr>
            <a:lvl5pPr marL="2075461" indent="-229708" defTabSz="939862">
              <a:defRPr b="1">
                <a:solidFill>
                  <a:schemeClr val="tx1"/>
                </a:solidFill>
                <a:latin typeface="Arial" panose="020B0604020202020204" pitchFamily="34" charset="0"/>
              </a:defRPr>
            </a:lvl5pPr>
            <a:lvl6pPr marL="2541348" indent="-229708" defTabSz="939862" eaLnBrk="0" fontAlgn="base" hangingPunct="0">
              <a:spcBef>
                <a:spcPct val="0"/>
              </a:spcBef>
              <a:spcAft>
                <a:spcPct val="0"/>
              </a:spcAft>
              <a:defRPr b="1">
                <a:solidFill>
                  <a:schemeClr val="tx1"/>
                </a:solidFill>
                <a:latin typeface="Arial" panose="020B0604020202020204" pitchFamily="34" charset="0"/>
              </a:defRPr>
            </a:lvl6pPr>
            <a:lvl7pPr marL="3007235" indent="-229708" defTabSz="939862" eaLnBrk="0" fontAlgn="base" hangingPunct="0">
              <a:spcBef>
                <a:spcPct val="0"/>
              </a:spcBef>
              <a:spcAft>
                <a:spcPct val="0"/>
              </a:spcAft>
              <a:defRPr b="1">
                <a:solidFill>
                  <a:schemeClr val="tx1"/>
                </a:solidFill>
                <a:latin typeface="Arial" panose="020B0604020202020204" pitchFamily="34" charset="0"/>
              </a:defRPr>
            </a:lvl7pPr>
            <a:lvl8pPr marL="3473122" indent="-229708" defTabSz="939862" eaLnBrk="0" fontAlgn="base" hangingPunct="0">
              <a:spcBef>
                <a:spcPct val="0"/>
              </a:spcBef>
              <a:spcAft>
                <a:spcPct val="0"/>
              </a:spcAft>
              <a:defRPr b="1">
                <a:solidFill>
                  <a:schemeClr val="tx1"/>
                </a:solidFill>
                <a:latin typeface="Arial" panose="020B0604020202020204" pitchFamily="34" charset="0"/>
              </a:defRPr>
            </a:lvl8pPr>
            <a:lvl9pPr marL="3939009" indent="-229708" defTabSz="939862" eaLnBrk="0" fontAlgn="base" hangingPunct="0">
              <a:spcBef>
                <a:spcPct val="0"/>
              </a:spcBef>
              <a:spcAft>
                <a:spcPct val="0"/>
              </a:spcAft>
              <a:defRPr b="1">
                <a:solidFill>
                  <a:schemeClr val="tx1"/>
                </a:solidFill>
                <a:latin typeface="Arial" panose="020B0604020202020204" pitchFamily="34" charset="0"/>
              </a:defRPr>
            </a:lvl9pPr>
          </a:lstStyle>
          <a:p>
            <a:fld id="{633317B4-13F5-4D85-B8D0-ACF7790E3971}" type="slidenum">
              <a:rPr lang="en-US" altLang="en-US" b="0"/>
              <a:pPr/>
              <a:t>14</a:t>
            </a:fld>
            <a:endParaRPr lang="en-US" altLang="en-US" b="0"/>
          </a:p>
        </p:txBody>
      </p:sp>
      <p:sp>
        <p:nvSpPr>
          <p:cNvPr id="119811" name="Rectangle 2">
            <a:extLst>
              <a:ext uri="{FF2B5EF4-FFF2-40B4-BE49-F238E27FC236}">
                <a16:creationId xmlns:a16="http://schemas.microsoft.com/office/drawing/2014/main" id="{1126778C-A0C4-22D9-0180-62339A561191}"/>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665FFA5D-1AC6-8D82-CCC6-974E4701C7AF}"/>
              </a:ext>
            </a:extLst>
          </p:cNvPr>
          <p:cNvSpPr>
            <a:spLocks noGrp="1" noChangeArrowheads="1"/>
          </p:cNvSpPr>
          <p:nvPr>
            <p:ph type="body" idx="1"/>
          </p:nvPr>
        </p:nvSpPr>
        <p:spPr>
          <a:xfrm>
            <a:off x="934720" y="4486804"/>
            <a:ext cx="5140960" cy="4249553"/>
          </a:xfrm>
          <a:noFill/>
        </p:spPr>
        <p:txBody>
          <a:bodyPr/>
          <a:lstStyle/>
          <a:p>
            <a:pPr eaLnBrk="1" hangingPunct="1"/>
            <a:endParaRPr lang="en-US" altLang="en-US"/>
          </a:p>
        </p:txBody>
      </p:sp>
    </p:spTree>
    <p:extLst>
      <p:ext uri="{BB962C8B-B14F-4D97-AF65-F5344CB8AC3E}">
        <p14:creationId xmlns:p14="http://schemas.microsoft.com/office/powerpoint/2010/main" val="7103383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094D7B59-1F94-F46E-176F-519389B59EEA}"/>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A0D6BAE2-40CB-4DC2-9055-76C0D85BDC9E}" type="slidenum">
              <a:rPr lang="en-US" altLang="en-US" b="0"/>
              <a:pPr/>
              <a:t>143</a:t>
            </a:fld>
            <a:endParaRPr lang="en-US" altLang="en-US" b="0"/>
          </a:p>
        </p:txBody>
      </p:sp>
      <p:sp>
        <p:nvSpPr>
          <p:cNvPr id="33795" name="Rectangle 2">
            <a:extLst>
              <a:ext uri="{FF2B5EF4-FFF2-40B4-BE49-F238E27FC236}">
                <a16:creationId xmlns:a16="http://schemas.microsoft.com/office/drawing/2014/main" id="{71842B8E-7AAE-1624-6F81-A3F309E72184}"/>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542CD85E-B554-D72B-1D0A-B07F072CE044}"/>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AAC09EC7-1A73-72B3-CD72-C41522C06CF3}"/>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F16C9892-1FFF-4A54-8E01-8940587C3DB0}" type="slidenum">
              <a:rPr lang="en-US" altLang="en-US" b="0"/>
              <a:pPr/>
              <a:t>144</a:t>
            </a:fld>
            <a:endParaRPr lang="en-US" altLang="en-US" b="0"/>
          </a:p>
        </p:txBody>
      </p:sp>
      <p:sp>
        <p:nvSpPr>
          <p:cNvPr id="35843" name="Rectangle 2">
            <a:extLst>
              <a:ext uri="{FF2B5EF4-FFF2-40B4-BE49-F238E27FC236}">
                <a16:creationId xmlns:a16="http://schemas.microsoft.com/office/drawing/2014/main" id="{D141893E-245F-7D1F-CA8F-8A9C18377DBE}"/>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95BF752E-169C-0CEB-03A2-440A92C0C286}"/>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6097C760-F367-0A15-7C93-2FD7B595C639}"/>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3BDC7B5B-8089-4888-9A95-E3C3E01C06D7}" type="slidenum">
              <a:rPr lang="en-US" altLang="en-US" b="0"/>
              <a:pPr/>
              <a:t>145</a:t>
            </a:fld>
            <a:endParaRPr lang="en-US" altLang="en-US" b="0"/>
          </a:p>
        </p:txBody>
      </p:sp>
      <p:sp>
        <p:nvSpPr>
          <p:cNvPr id="37891" name="Rectangle 2">
            <a:extLst>
              <a:ext uri="{FF2B5EF4-FFF2-40B4-BE49-F238E27FC236}">
                <a16:creationId xmlns:a16="http://schemas.microsoft.com/office/drawing/2014/main" id="{D39B35BD-8CFC-B45B-BFBC-F7A27F14694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243B8DFD-EED6-5EF7-0D7B-E06A7E56BC2E}"/>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26A3BDC0-4EB0-62B6-8FDB-B93C0A158DC0}"/>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93DFDD4A-B98D-4983-A0BA-974A92CC73E1}" type="slidenum">
              <a:rPr lang="en-US" altLang="en-US" b="0"/>
              <a:pPr/>
              <a:t>146</a:t>
            </a:fld>
            <a:endParaRPr lang="en-US" altLang="en-US" b="0"/>
          </a:p>
        </p:txBody>
      </p:sp>
      <p:sp>
        <p:nvSpPr>
          <p:cNvPr id="39939" name="Rectangle 2">
            <a:extLst>
              <a:ext uri="{FF2B5EF4-FFF2-40B4-BE49-F238E27FC236}">
                <a16:creationId xmlns:a16="http://schemas.microsoft.com/office/drawing/2014/main" id="{D7746C68-3438-3F01-736E-AB54ECBC41D0}"/>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1A0A9388-D0DD-473A-C99D-0DFE2E568EAB}"/>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1EE47A91-12BB-4C1E-1A7F-C43389AC162F}"/>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C05023D5-B6E5-4E4D-8251-DFDB7116A897}" type="slidenum">
              <a:rPr lang="en-US" altLang="en-US" b="0"/>
              <a:pPr/>
              <a:t>147</a:t>
            </a:fld>
            <a:endParaRPr lang="en-US" altLang="en-US" b="0"/>
          </a:p>
        </p:txBody>
      </p:sp>
      <p:sp>
        <p:nvSpPr>
          <p:cNvPr id="41987" name="Rectangle 2">
            <a:extLst>
              <a:ext uri="{FF2B5EF4-FFF2-40B4-BE49-F238E27FC236}">
                <a16:creationId xmlns:a16="http://schemas.microsoft.com/office/drawing/2014/main" id="{7901C19F-A95E-F993-2BFC-5510894C492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83F286AD-7CCD-94C0-CA11-006D418D05E6}"/>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22C9C7C-C962-3426-C6E5-2B35FC886EFA}"/>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D3413392-FCED-479B-83D2-50027F7F6ABA}" type="slidenum">
              <a:rPr lang="en-US" altLang="en-US" b="0"/>
              <a:pPr/>
              <a:t>148</a:t>
            </a:fld>
            <a:endParaRPr lang="en-US" altLang="en-US" b="0"/>
          </a:p>
        </p:txBody>
      </p:sp>
      <p:sp>
        <p:nvSpPr>
          <p:cNvPr id="44035" name="Rectangle 2">
            <a:extLst>
              <a:ext uri="{FF2B5EF4-FFF2-40B4-BE49-F238E27FC236}">
                <a16:creationId xmlns:a16="http://schemas.microsoft.com/office/drawing/2014/main" id="{159BA347-DD96-2F48-7FA2-3C6B30E1BEF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8E7D27AC-5FD9-777A-7622-AEF66329C062}"/>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70A41369-6D6F-C2B7-3416-795D63D701FF}"/>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26BD666C-5F33-4996-B4D5-5B42BF6B68A3}" type="slidenum">
              <a:rPr lang="en-US" altLang="en-US" b="0"/>
              <a:pPr/>
              <a:t>149</a:t>
            </a:fld>
            <a:endParaRPr lang="en-US" altLang="en-US" b="0"/>
          </a:p>
        </p:txBody>
      </p:sp>
      <p:sp>
        <p:nvSpPr>
          <p:cNvPr id="46083" name="Rectangle 2">
            <a:extLst>
              <a:ext uri="{FF2B5EF4-FFF2-40B4-BE49-F238E27FC236}">
                <a16:creationId xmlns:a16="http://schemas.microsoft.com/office/drawing/2014/main" id="{381F9308-03DC-1D9C-74E9-CB4E0CF65A0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8300CEF5-F6E3-99EC-3669-9F7C5F27B6F8}"/>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B141CF8-2972-FAB8-8523-7783CCFA1562}"/>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1F5C8201-E1B6-44B3-A895-757AFD1653EF}" type="slidenum">
              <a:rPr lang="en-US" altLang="en-US" b="0"/>
              <a:pPr/>
              <a:t>150</a:t>
            </a:fld>
            <a:endParaRPr lang="en-US" altLang="en-US" b="0"/>
          </a:p>
        </p:txBody>
      </p:sp>
      <p:sp>
        <p:nvSpPr>
          <p:cNvPr id="48131" name="Rectangle 2">
            <a:extLst>
              <a:ext uri="{FF2B5EF4-FFF2-40B4-BE49-F238E27FC236}">
                <a16:creationId xmlns:a16="http://schemas.microsoft.com/office/drawing/2014/main" id="{78BB7BAD-F8BA-A996-DDA7-3B69B6C34608}"/>
              </a:ext>
            </a:extLst>
          </p:cNvPr>
          <p:cNvSpPr>
            <a:spLocks noGrp="1" noRot="1" noChangeAspect="1" noChangeArrowheads="1" noTextEdit="1"/>
          </p:cNvSpPr>
          <p:nvPr>
            <p:ph type="sldImg"/>
          </p:nvPr>
        </p:nvSpPr>
        <p:spPr>
          <a:xfrm>
            <a:off x="1222375" y="708025"/>
            <a:ext cx="4725988" cy="3544888"/>
          </a:xfrm>
          <a:ln/>
        </p:spPr>
      </p:sp>
      <p:sp>
        <p:nvSpPr>
          <p:cNvPr id="48132" name="Rectangle 3">
            <a:extLst>
              <a:ext uri="{FF2B5EF4-FFF2-40B4-BE49-F238E27FC236}">
                <a16:creationId xmlns:a16="http://schemas.microsoft.com/office/drawing/2014/main" id="{1CA5B5EF-ECBA-AA1D-7743-D9D8CD1163D3}"/>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649706B-F733-321D-DB57-B345FC669E06}"/>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BD60092A-3FC9-41EA-9F19-FFF40E75D367}" type="slidenum">
              <a:rPr lang="en-US" altLang="en-US" b="0"/>
              <a:pPr/>
              <a:t>151</a:t>
            </a:fld>
            <a:endParaRPr lang="en-US" altLang="en-US" b="0"/>
          </a:p>
        </p:txBody>
      </p:sp>
      <p:sp>
        <p:nvSpPr>
          <p:cNvPr id="50179" name="Rectangle 2">
            <a:extLst>
              <a:ext uri="{FF2B5EF4-FFF2-40B4-BE49-F238E27FC236}">
                <a16:creationId xmlns:a16="http://schemas.microsoft.com/office/drawing/2014/main" id="{09BA4393-9ECB-2809-85D4-F63096024E9D}"/>
              </a:ext>
            </a:extLst>
          </p:cNvPr>
          <p:cNvSpPr>
            <a:spLocks noGrp="1" noRot="1" noChangeAspect="1" noChangeArrowheads="1" noTextEdit="1"/>
          </p:cNvSpPr>
          <p:nvPr>
            <p:ph type="sldImg"/>
          </p:nvPr>
        </p:nvSpPr>
        <p:spPr>
          <a:xfrm>
            <a:off x="1222375" y="708025"/>
            <a:ext cx="4725988" cy="3544888"/>
          </a:xfrm>
          <a:ln/>
        </p:spPr>
      </p:sp>
      <p:sp>
        <p:nvSpPr>
          <p:cNvPr id="50180" name="Rectangle 3">
            <a:extLst>
              <a:ext uri="{FF2B5EF4-FFF2-40B4-BE49-F238E27FC236}">
                <a16:creationId xmlns:a16="http://schemas.microsoft.com/office/drawing/2014/main" id="{61CAB26B-513A-5A42-AAA7-1F85C0E032DE}"/>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C2D0CFBB-6768-4B2C-2FCE-7415037E50F5}"/>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F932C867-A882-4ABC-B362-A1EDE9934918}" type="slidenum">
              <a:rPr lang="en-US" altLang="en-US" b="0"/>
              <a:pPr/>
              <a:t>152</a:t>
            </a:fld>
            <a:endParaRPr lang="en-US" altLang="en-US" b="0"/>
          </a:p>
        </p:txBody>
      </p:sp>
      <p:sp>
        <p:nvSpPr>
          <p:cNvPr id="52227" name="Rectangle 2">
            <a:extLst>
              <a:ext uri="{FF2B5EF4-FFF2-40B4-BE49-F238E27FC236}">
                <a16:creationId xmlns:a16="http://schemas.microsoft.com/office/drawing/2014/main" id="{1AB0AA08-373C-36F3-8214-EB6AB2153D29}"/>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FF69E1B2-90E9-56F9-E171-E8C00A79B164}"/>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7640">
              <a:defRPr b="1">
                <a:solidFill>
                  <a:schemeClr val="tx1"/>
                </a:solidFill>
                <a:latin typeface="Arial" panose="020B0604020202020204" pitchFamily="34" charset="0"/>
              </a:defRPr>
            </a:lvl1pPr>
            <a:lvl2pPr marL="776552" indent="-298549" defTabSz="957640">
              <a:defRPr b="1">
                <a:solidFill>
                  <a:schemeClr val="tx1"/>
                </a:solidFill>
                <a:latin typeface="Arial" panose="020B0604020202020204" pitchFamily="34" charset="0"/>
              </a:defRPr>
            </a:lvl2pPr>
            <a:lvl3pPr marL="1195826" indent="-238186" defTabSz="957640">
              <a:defRPr b="1">
                <a:solidFill>
                  <a:schemeClr val="tx1"/>
                </a:solidFill>
                <a:latin typeface="Arial" panose="020B0604020202020204" pitchFamily="34" charset="0"/>
              </a:defRPr>
            </a:lvl3pPr>
            <a:lvl4pPr marL="1675461" indent="-238186" defTabSz="957640">
              <a:defRPr b="1">
                <a:solidFill>
                  <a:schemeClr val="tx1"/>
                </a:solidFill>
                <a:latin typeface="Arial" panose="020B0604020202020204" pitchFamily="34" charset="0"/>
              </a:defRPr>
            </a:lvl4pPr>
            <a:lvl5pPr marL="2153465" indent="-238186" defTabSz="957640">
              <a:defRPr b="1">
                <a:solidFill>
                  <a:schemeClr val="tx1"/>
                </a:solidFill>
                <a:latin typeface="Arial" panose="020B0604020202020204" pitchFamily="34" charset="0"/>
              </a:defRPr>
            </a:lvl5pPr>
            <a:lvl6pPr marL="2623312" indent="-238186" defTabSz="957640" eaLnBrk="0" fontAlgn="base" hangingPunct="0">
              <a:spcBef>
                <a:spcPct val="0"/>
              </a:spcBef>
              <a:spcAft>
                <a:spcPct val="0"/>
              </a:spcAft>
              <a:defRPr b="1">
                <a:solidFill>
                  <a:schemeClr val="tx1"/>
                </a:solidFill>
                <a:latin typeface="Arial" panose="020B0604020202020204" pitchFamily="34" charset="0"/>
              </a:defRPr>
            </a:lvl6pPr>
            <a:lvl7pPr marL="3093158" indent="-238186" defTabSz="957640" eaLnBrk="0" fontAlgn="base" hangingPunct="0">
              <a:spcBef>
                <a:spcPct val="0"/>
              </a:spcBef>
              <a:spcAft>
                <a:spcPct val="0"/>
              </a:spcAft>
              <a:defRPr b="1">
                <a:solidFill>
                  <a:schemeClr val="tx1"/>
                </a:solidFill>
                <a:latin typeface="Arial" panose="020B0604020202020204" pitchFamily="34" charset="0"/>
              </a:defRPr>
            </a:lvl7pPr>
            <a:lvl8pPr marL="3563005" indent="-238186" defTabSz="957640" eaLnBrk="0" fontAlgn="base" hangingPunct="0">
              <a:spcBef>
                <a:spcPct val="0"/>
              </a:spcBef>
              <a:spcAft>
                <a:spcPct val="0"/>
              </a:spcAft>
              <a:defRPr b="1">
                <a:solidFill>
                  <a:schemeClr val="tx1"/>
                </a:solidFill>
                <a:latin typeface="Arial" panose="020B0604020202020204" pitchFamily="34" charset="0"/>
              </a:defRPr>
            </a:lvl8pPr>
            <a:lvl9pPr marL="4032852" indent="-238186" defTabSz="957640" eaLnBrk="0" fontAlgn="base" hangingPunct="0">
              <a:spcBef>
                <a:spcPct val="0"/>
              </a:spcBef>
              <a:spcAft>
                <a:spcPct val="0"/>
              </a:spcAft>
              <a:defRPr b="1">
                <a:solidFill>
                  <a:schemeClr val="tx1"/>
                </a:solidFill>
                <a:latin typeface="Arial" panose="020B0604020202020204" pitchFamily="34" charset="0"/>
              </a:defRPr>
            </a:lvl9pPr>
          </a:lstStyle>
          <a:p>
            <a:fld id="{EA81CB87-90BA-4B8C-8A70-4D5BE4F74090}" type="slidenum">
              <a:rPr lang="en-US" altLang="en-US" b="0" smtClean="0"/>
              <a:pPr/>
              <a:t>15</a:t>
            </a:fld>
            <a:endParaRPr lang="en-US" altLang="en-US" b="0"/>
          </a:p>
        </p:txBody>
      </p:sp>
      <p:sp>
        <p:nvSpPr>
          <p:cNvPr id="22531" name="Rectangle 2"/>
          <p:cNvSpPr>
            <a:spLocks noGrp="1" noRot="1" noChangeAspect="1" noChangeArrowheads="1" noTextEdit="1"/>
          </p:cNvSpPr>
          <p:nvPr>
            <p:ph type="sldImg"/>
          </p:nvPr>
        </p:nvSpPr>
        <p:spPr>
          <a:xfrm>
            <a:off x="1236663" y="712788"/>
            <a:ext cx="4764087" cy="3573462"/>
          </a:xfrm>
          <a:ln/>
        </p:spPr>
      </p:sp>
      <p:sp>
        <p:nvSpPr>
          <p:cNvPr id="22532" name="Rectangle 3"/>
          <p:cNvSpPr>
            <a:spLocks noGrp="1" noChangeArrowheads="1"/>
          </p:cNvSpPr>
          <p:nvPr>
            <p:ph type="body" idx="1"/>
          </p:nvPr>
        </p:nvSpPr>
        <p:spPr>
          <a:xfrm>
            <a:off x="964908" y="4525302"/>
            <a:ext cx="5304530" cy="4286187"/>
          </a:xfrm>
          <a:noFill/>
        </p:spPr>
        <p:txBody>
          <a:bodyPr/>
          <a:lstStyle/>
          <a:p>
            <a:pPr eaLnBrk="1" hangingPunct="1"/>
            <a:endParaRPr lang="en-US" altLang="en-US"/>
          </a:p>
        </p:txBody>
      </p:sp>
    </p:spTree>
    <p:extLst>
      <p:ext uri="{BB962C8B-B14F-4D97-AF65-F5344CB8AC3E}">
        <p14:creationId xmlns:p14="http://schemas.microsoft.com/office/powerpoint/2010/main" val="259535873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8CA7EE0-F17D-EC26-5302-74CCA7492C71}"/>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D0F36DE2-6EC6-434B-974E-0839B5FDD2E6}" type="slidenum">
              <a:rPr lang="en-US" altLang="en-US" b="0"/>
              <a:pPr/>
              <a:t>153</a:t>
            </a:fld>
            <a:endParaRPr lang="en-US" altLang="en-US" b="0"/>
          </a:p>
        </p:txBody>
      </p:sp>
      <p:sp>
        <p:nvSpPr>
          <p:cNvPr id="54275" name="Rectangle 2">
            <a:extLst>
              <a:ext uri="{FF2B5EF4-FFF2-40B4-BE49-F238E27FC236}">
                <a16:creationId xmlns:a16="http://schemas.microsoft.com/office/drawing/2014/main" id="{82552C5C-C681-B414-B7CF-817E63BB07F2}"/>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1F2D7B5A-893F-5A2E-5391-66B80B67C9CF}"/>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4E6B04B1-1D2A-5900-D195-D4585754031C}"/>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3C3DC48F-6A3F-464D-8BCA-2D4802533436}" type="slidenum">
              <a:rPr lang="en-US" altLang="en-US" b="0"/>
              <a:pPr/>
              <a:t>154</a:t>
            </a:fld>
            <a:endParaRPr lang="en-US" altLang="en-US" b="0"/>
          </a:p>
        </p:txBody>
      </p:sp>
      <p:sp>
        <p:nvSpPr>
          <p:cNvPr id="56323" name="Rectangle 2">
            <a:extLst>
              <a:ext uri="{FF2B5EF4-FFF2-40B4-BE49-F238E27FC236}">
                <a16:creationId xmlns:a16="http://schemas.microsoft.com/office/drawing/2014/main" id="{5D19E92F-C72C-5A80-F854-634DEDB99CC0}"/>
              </a:ext>
            </a:extLst>
          </p:cNvPr>
          <p:cNvSpPr>
            <a:spLocks noGrp="1" noRot="1" noChangeAspect="1" noChangeArrowheads="1" noTextEdit="1"/>
          </p:cNvSpPr>
          <p:nvPr>
            <p:ph type="sldImg"/>
          </p:nvPr>
        </p:nvSpPr>
        <p:spPr>
          <a:xfrm>
            <a:off x="1222375" y="708025"/>
            <a:ext cx="4725988" cy="3544888"/>
          </a:xfrm>
          <a:ln/>
        </p:spPr>
      </p:sp>
      <p:sp>
        <p:nvSpPr>
          <p:cNvPr id="56324" name="Rectangle 3">
            <a:extLst>
              <a:ext uri="{FF2B5EF4-FFF2-40B4-BE49-F238E27FC236}">
                <a16:creationId xmlns:a16="http://schemas.microsoft.com/office/drawing/2014/main" id="{BEB12F7E-C60B-056D-4E56-B34E08510781}"/>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356452A4-BCD7-9D3F-07E0-D445CD496AAA}"/>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58BE7659-6CA3-4F01-A810-DA0C9B85DF5B}" type="slidenum">
              <a:rPr lang="en-US" altLang="en-US" b="0"/>
              <a:pPr/>
              <a:t>155</a:t>
            </a:fld>
            <a:endParaRPr lang="en-US" altLang="en-US" b="0"/>
          </a:p>
        </p:txBody>
      </p:sp>
      <p:sp>
        <p:nvSpPr>
          <p:cNvPr id="58371" name="Rectangle 2">
            <a:extLst>
              <a:ext uri="{FF2B5EF4-FFF2-40B4-BE49-F238E27FC236}">
                <a16:creationId xmlns:a16="http://schemas.microsoft.com/office/drawing/2014/main" id="{02597BAA-77DC-B1E2-C2E4-F9BEB79190F1}"/>
              </a:ext>
            </a:extLst>
          </p:cNvPr>
          <p:cNvSpPr>
            <a:spLocks noGrp="1" noRot="1" noChangeAspect="1" noChangeArrowheads="1" noTextEdit="1"/>
          </p:cNvSpPr>
          <p:nvPr>
            <p:ph type="sldImg"/>
          </p:nvPr>
        </p:nvSpPr>
        <p:spPr>
          <a:xfrm>
            <a:off x="1222375" y="708025"/>
            <a:ext cx="4725988" cy="3544888"/>
          </a:xfrm>
          <a:ln/>
        </p:spPr>
      </p:sp>
      <p:sp>
        <p:nvSpPr>
          <p:cNvPr id="58372" name="Rectangle 3">
            <a:extLst>
              <a:ext uri="{FF2B5EF4-FFF2-40B4-BE49-F238E27FC236}">
                <a16:creationId xmlns:a16="http://schemas.microsoft.com/office/drawing/2014/main" id="{43B392D7-D5A7-F9F0-12B5-4D2F7F5247E1}"/>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9827697B-57EC-6648-1A36-91498E4E9AE1}"/>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61B7DBD3-1110-48E7-A965-96D4AEFE32A1}" type="slidenum">
              <a:rPr lang="en-US" altLang="en-US" b="0"/>
              <a:pPr/>
              <a:t>156</a:t>
            </a:fld>
            <a:endParaRPr lang="en-US" altLang="en-US" b="0"/>
          </a:p>
        </p:txBody>
      </p:sp>
      <p:sp>
        <p:nvSpPr>
          <p:cNvPr id="60419" name="Rectangle 2">
            <a:extLst>
              <a:ext uri="{FF2B5EF4-FFF2-40B4-BE49-F238E27FC236}">
                <a16:creationId xmlns:a16="http://schemas.microsoft.com/office/drawing/2014/main" id="{AF10764D-8824-8EB0-10EF-6AB1F8EBB2B6}"/>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33254165-8B31-7492-AD9E-4EDDBC9CDA2F}"/>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C9886BE1-51B2-60F3-6F28-995A667240BF}"/>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70007" indent="-296033" defTabSz="949568">
              <a:defRPr b="1">
                <a:solidFill>
                  <a:schemeClr val="tx1"/>
                </a:solidFill>
                <a:latin typeface="Arial" panose="020B0604020202020204" pitchFamily="34" charset="0"/>
              </a:defRPr>
            </a:lvl2pPr>
            <a:lvl3pPr marL="1185747" indent="-236179" defTabSz="949568">
              <a:defRPr b="1">
                <a:solidFill>
                  <a:schemeClr val="tx1"/>
                </a:solidFill>
                <a:latin typeface="Arial" panose="020B0604020202020204" pitchFamily="34" charset="0"/>
              </a:defRPr>
            </a:lvl3pPr>
            <a:lvl4pPr marL="1661340" indent="-236179" defTabSz="949568">
              <a:defRPr b="1">
                <a:solidFill>
                  <a:schemeClr val="tx1"/>
                </a:solidFill>
                <a:latin typeface="Arial" panose="020B0604020202020204" pitchFamily="34" charset="0"/>
              </a:defRPr>
            </a:lvl4pPr>
            <a:lvl5pPr marL="2135315" indent="-236179" defTabSz="949568">
              <a:defRPr b="1">
                <a:solidFill>
                  <a:schemeClr val="tx1"/>
                </a:solidFill>
                <a:latin typeface="Arial" panose="020B0604020202020204" pitchFamily="34" charset="0"/>
              </a:defRPr>
            </a:lvl5pPr>
            <a:lvl6pPr marL="2601201" indent="-236179" defTabSz="949568" eaLnBrk="0" fontAlgn="base" hangingPunct="0">
              <a:spcBef>
                <a:spcPct val="0"/>
              </a:spcBef>
              <a:spcAft>
                <a:spcPct val="0"/>
              </a:spcAft>
              <a:defRPr b="1">
                <a:solidFill>
                  <a:schemeClr val="tx1"/>
                </a:solidFill>
                <a:latin typeface="Arial" panose="020B0604020202020204" pitchFamily="34" charset="0"/>
              </a:defRPr>
            </a:lvl6pPr>
            <a:lvl7pPr marL="3067088" indent="-236179" defTabSz="949568" eaLnBrk="0" fontAlgn="base" hangingPunct="0">
              <a:spcBef>
                <a:spcPct val="0"/>
              </a:spcBef>
              <a:spcAft>
                <a:spcPct val="0"/>
              </a:spcAft>
              <a:defRPr b="1">
                <a:solidFill>
                  <a:schemeClr val="tx1"/>
                </a:solidFill>
                <a:latin typeface="Arial" panose="020B0604020202020204" pitchFamily="34" charset="0"/>
              </a:defRPr>
            </a:lvl7pPr>
            <a:lvl8pPr marL="3532975" indent="-236179" defTabSz="949568" eaLnBrk="0" fontAlgn="base" hangingPunct="0">
              <a:spcBef>
                <a:spcPct val="0"/>
              </a:spcBef>
              <a:spcAft>
                <a:spcPct val="0"/>
              </a:spcAft>
              <a:defRPr b="1">
                <a:solidFill>
                  <a:schemeClr val="tx1"/>
                </a:solidFill>
                <a:latin typeface="Arial" panose="020B0604020202020204" pitchFamily="34" charset="0"/>
              </a:defRPr>
            </a:lvl8pPr>
            <a:lvl9pPr marL="3998862" indent="-236179" defTabSz="949568" eaLnBrk="0" fontAlgn="base" hangingPunct="0">
              <a:spcBef>
                <a:spcPct val="0"/>
              </a:spcBef>
              <a:spcAft>
                <a:spcPct val="0"/>
              </a:spcAft>
              <a:defRPr b="1">
                <a:solidFill>
                  <a:schemeClr val="tx1"/>
                </a:solidFill>
                <a:latin typeface="Arial" panose="020B0604020202020204" pitchFamily="34" charset="0"/>
              </a:defRPr>
            </a:lvl9pPr>
          </a:lstStyle>
          <a:p>
            <a:fld id="{44CD976B-4CE7-48E3-8078-4E2F7B09405A}" type="slidenum">
              <a:rPr lang="en-US" altLang="en-US" b="0"/>
              <a:pPr/>
              <a:t>157</a:t>
            </a:fld>
            <a:endParaRPr lang="en-US" altLang="en-US" b="0"/>
          </a:p>
        </p:txBody>
      </p:sp>
      <p:sp>
        <p:nvSpPr>
          <p:cNvPr id="62467" name="Rectangle 2">
            <a:extLst>
              <a:ext uri="{FF2B5EF4-FFF2-40B4-BE49-F238E27FC236}">
                <a16:creationId xmlns:a16="http://schemas.microsoft.com/office/drawing/2014/main" id="{BB86F306-929D-055E-7E79-3F5F4AF0497C}"/>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160E3BD5-C498-3F81-FA95-6E29D6F53C8E}"/>
              </a:ext>
            </a:extLst>
          </p:cNvPr>
          <p:cNvSpPr>
            <a:spLocks noGrp="1" noChangeArrowheads="1"/>
          </p:cNvSpPr>
          <p:nvPr>
            <p:ph type="body" idx="1"/>
          </p:nvPr>
        </p:nvSpPr>
        <p:spPr>
          <a:xfrm>
            <a:off x="955817" y="4490032"/>
            <a:ext cx="5254554" cy="4252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2" tIns="47472" rIns="94942" bIns="47472"/>
          <a:lstStyle/>
          <a:p>
            <a:pPr eaLnBrk="1" hangingPunct="1"/>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0AE19CF5-45AD-4F7C-4A3C-A52CDB850DC7}"/>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25EB8192-3071-7A04-75D9-318BD8640881}"/>
              </a:ext>
            </a:extLst>
          </p:cNvPr>
          <p:cNvSpPr>
            <a:spLocks noGrp="1"/>
          </p:cNvSpPr>
          <p:nvPr>
            <p:ph type="body" idx="1"/>
          </p:nvPr>
        </p:nvSpPr>
        <p:spPr>
          <a:noFill/>
        </p:spPr>
        <p:txBody>
          <a:bodyPr/>
          <a:lstStyle/>
          <a:p>
            <a:endParaRPr lang="en-US" altLang="en-US"/>
          </a:p>
        </p:txBody>
      </p:sp>
      <p:sp>
        <p:nvSpPr>
          <p:cNvPr id="64516" name="Slide Number Placeholder 3">
            <a:extLst>
              <a:ext uri="{FF2B5EF4-FFF2-40B4-BE49-F238E27FC236}">
                <a16:creationId xmlns:a16="http://schemas.microsoft.com/office/drawing/2014/main" id="{87C3ADE3-7EB9-AA39-4115-2EC6021295C3}"/>
              </a:ext>
            </a:extLst>
          </p:cNvPr>
          <p:cNvSpPr>
            <a:spLocks noGrp="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A6FCCC03-C2B2-40AA-A5DB-F05A812D6FF3}" type="slidenum">
              <a:rPr lang="en-US" altLang="en-US" b="0"/>
              <a:pPr/>
              <a:t>158</a:t>
            </a:fld>
            <a:endParaRPr lang="en-US" altLang="en-US" b="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C7A7643C-5C2E-F09E-5509-144A7C9E17FA}"/>
              </a:ext>
            </a:extLst>
          </p:cNvPr>
          <p:cNvSpPr>
            <a:spLocks noGrp="1" noChangeArrowheads="1"/>
          </p:cNvSpPr>
          <p:nvPr>
            <p:ph type="sldNum" sz="quarter" idx="5"/>
          </p:nvPr>
        </p:nvSpPr>
        <p:spPr>
          <a:noFill/>
        </p:spPr>
        <p:txBody>
          <a:bodyPr/>
          <a:lstStyle>
            <a:lvl1pPr defTabSz="939862">
              <a:defRPr b="1">
                <a:solidFill>
                  <a:schemeClr val="tx1"/>
                </a:solidFill>
                <a:latin typeface="Arial" panose="020B0604020202020204" pitchFamily="34" charset="0"/>
              </a:defRPr>
            </a:lvl1pPr>
            <a:lvl2pPr marL="748978" indent="-287944" defTabSz="939862">
              <a:defRPr b="1">
                <a:solidFill>
                  <a:schemeClr val="tx1"/>
                </a:solidFill>
                <a:latin typeface="Arial" panose="020B0604020202020204" pitchFamily="34" charset="0"/>
              </a:defRPr>
            </a:lvl2pPr>
            <a:lvl3pPr marL="1151776" indent="-229708" defTabSz="939862">
              <a:defRPr b="1">
                <a:solidFill>
                  <a:schemeClr val="tx1"/>
                </a:solidFill>
                <a:latin typeface="Arial" panose="020B0604020202020204" pitchFamily="34" charset="0"/>
              </a:defRPr>
            </a:lvl3pPr>
            <a:lvl4pPr marL="1614427" indent="-229708" defTabSz="939862">
              <a:defRPr b="1">
                <a:solidFill>
                  <a:schemeClr val="tx1"/>
                </a:solidFill>
                <a:latin typeface="Arial" panose="020B0604020202020204" pitchFamily="34" charset="0"/>
              </a:defRPr>
            </a:lvl4pPr>
            <a:lvl5pPr marL="2075461" indent="-229708" defTabSz="939862">
              <a:defRPr b="1">
                <a:solidFill>
                  <a:schemeClr val="tx1"/>
                </a:solidFill>
                <a:latin typeface="Arial" panose="020B0604020202020204" pitchFamily="34" charset="0"/>
              </a:defRPr>
            </a:lvl5pPr>
            <a:lvl6pPr marL="2541348" indent="-229708" defTabSz="939862" eaLnBrk="0" fontAlgn="base" hangingPunct="0">
              <a:spcBef>
                <a:spcPct val="0"/>
              </a:spcBef>
              <a:spcAft>
                <a:spcPct val="0"/>
              </a:spcAft>
              <a:defRPr b="1">
                <a:solidFill>
                  <a:schemeClr val="tx1"/>
                </a:solidFill>
                <a:latin typeface="Arial" panose="020B0604020202020204" pitchFamily="34" charset="0"/>
              </a:defRPr>
            </a:lvl6pPr>
            <a:lvl7pPr marL="3007235" indent="-229708" defTabSz="939862" eaLnBrk="0" fontAlgn="base" hangingPunct="0">
              <a:spcBef>
                <a:spcPct val="0"/>
              </a:spcBef>
              <a:spcAft>
                <a:spcPct val="0"/>
              </a:spcAft>
              <a:defRPr b="1">
                <a:solidFill>
                  <a:schemeClr val="tx1"/>
                </a:solidFill>
                <a:latin typeface="Arial" panose="020B0604020202020204" pitchFamily="34" charset="0"/>
              </a:defRPr>
            </a:lvl7pPr>
            <a:lvl8pPr marL="3473122" indent="-229708" defTabSz="939862" eaLnBrk="0" fontAlgn="base" hangingPunct="0">
              <a:spcBef>
                <a:spcPct val="0"/>
              </a:spcBef>
              <a:spcAft>
                <a:spcPct val="0"/>
              </a:spcAft>
              <a:defRPr b="1">
                <a:solidFill>
                  <a:schemeClr val="tx1"/>
                </a:solidFill>
                <a:latin typeface="Arial" panose="020B0604020202020204" pitchFamily="34" charset="0"/>
              </a:defRPr>
            </a:lvl8pPr>
            <a:lvl9pPr marL="3939009" indent="-229708" defTabSz="939862" eaLnBrk="0" fontAlgn="base" hangingPunct="0">
              <a:spcBef>
                <a:spcPct val="0"/>
              </a:spcBef>
              <a:spcAft>
                <a:spcPct val="0"/>
              </a:spcAft>
              <a:defRPr b="1">
                <a:solidFill>
                  <a:schemeClr val="tx1"/>
                </a:solidFill>
                <a:latin typeface="Arial" panose="020B0604020202020204" pitchFamily="34" charset="0"/>
              </a:defRPr>
            </a:lvl9pPr>
          </a:lstStyle>
          <a:p>
            <a:fld id="{6BB702E4-BDC1-437C-BAF2-46B037BABE3C}" type="slidenum">
              <a:rPr lang="en-US" altLang="en-US" b="0"/>
              <a:pPr/>
              <a:t>161</a:t>
            </a:fld>
            <a:endParaRPr lang="en-US" altLang="en-US" b="0"/>
          </a:p>
        </p:txBody>
      </p:sp>
      <p:sp>
        <p:nvSpPr>
          <p:cNvPr id="144387" name="Rectangle 2">
            <a:extLst>
              <a:ext uri="{FF2B5EF4-FFF2-40B4-BE49-F238E27FC236}">
                <a16:creationId xmlns:a16="http://schemas.microsoft.com/office/drawing/2014/main" id="{ADDD24B5-12C7-8AFE-0727-50C48BAF5788}"/>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46163ACA-9178-85C0-84CB-67D8D9B24DB3}"/>
              </a:ext>
            </a:extLst>
          </p:cNvPr>
          <p:cNvSpPr>
            <a:spLocks noGrp="1" noChangeArrowheads="1"/>
          </p:cNvSpPr>
          <p:nvPr>
            <p:ph type="body" idx="1"/>
          </p:nvPr>
        </p:nvSpPr>
        <p:spPr>
          <a:noFill/>
        </p:spPr>
        <p:txBody>
          <a:bodyPr/>
          <a:lstStyle/>
          <a:p>
            <a:pPr eaLnBrk="1" hangingPunct="1"/>
            <a:r>
              <a:rPr lang="en-US" altLang="en-US"/>
              <a:t>The Practice Change Model is based on systems science.</a:t>
            </a:r>
          </a:p>
          <a:p>
            <a:pPr eaLnBrk="1" hangingPunct="1"/>
            <a:r>
              <a:rPr lang="en-US" altLang="en-US"/>
              <a:t>It shows not just the important factors, but their interactions, and indicates co-evolution over time.</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3B9917D5-E079-958E-64AE-38BFAC389DC3}"/>
              </a:ext>
            </a:extLst>
          </p:cNvPr>
          <p:cNvSpPr>
            <a:spLocks noGrp="1" noRot="1" noChangeAspect="1" noTextEdit="1"/>
          </p:cNvSpPr>
          <p:nvPr>
            <p:ph type="sldImg"/>
          </p:nvPr>
        </p:nvSpPr>
        <p:spPr>
          <a:ln/>
        </p:spPr>
      </p:sp>
      <p:sp>
        <p:nvSpPr>
          <p:cNvPr id="147459" name="Notes Placeholder 2">
            <a:extLst>
              <a:ext uri="{FF2B5EF4-FFF2-40B4-BE49-F238E27FC236}">
                <a16:creationId xmlns:a16="http://schemas.microsoft.com/office/drawing/2014/main" id="{52DFE996-242A-2100-8005-86DE0517AE6B}"/>
              </a:ext>
            </a:extLst>
          </p:cNvPr>
          <p:cNvSpPr>
            <a:spLocks noGrp="1"/>
          </p:cNvSpPr>
          <p:nvPr>
            <p:ph type="body" idx="1"/>
          </p:nvPr>
        </p:nvSpPr>
        <p:spPr>
          <a:noFill/>
        </p:spPr>
        <p:txBody>
          <a:bodyPr/>
          <a:lstStyle/>
          <a:p>
            <a:pPr>
              <a:spcBef>
                <a:spcPct val="0"/>
              </a:spcBef>
            </a:pPr>
            <a:r>
              <a:rPr lang="en-US" altLang="en-US" sz="1100" b="1"/>
              <a:t>Purpose: </a:t>
            </a:r>
            <a:r>
              <a:rPr lang="en-US" altLang="en-US" sz="1100"/>
              <a:t>To describe how clinicians from different backgrounds interact to deliver</a:t>
            </a:r>
          </a:p>
          <a:p>
            <a:pPr>
              <a:spcBef>
                <a:spcPct val="0"/>
              </a:spcBef>
            </a:pPr>
            <a:r>
              <a:rPr lang="en-US" altLang="en-US" sz="1100"/>
              <a:t>integrated behavioral and primary health care, and the contextual factors that shape</a:t>
            </a:r>
          </a:p>
          <a:p>
            <a:pPr>
              <a:spcBef>
                <a:spcPct val="0"/>
              </a:spcBef>
            </a:pPr>
            <a:r>
              <a:rPr lang="en-US" altLang="en-US" sz="1100"/>
              <a:t>such interactions.</a:t>
            </a:r>
          </a:p>
          <a:p>
            <a:pPr>
              <a:spcBef>
                <a:spcPct val="0"/>
              </a:spcBef>
            </a:pPr>
            <a:r>
              <a:rPr lang="en-US" altLang="en-US" sz="1100" b="1"/>
              <a:t>Methods: </a:t>
            </a:r>
            <a:r>
              <a:rPr lang="en-US" altLang="en-US" sz="1100"/>
              <a:t>This was a comparative case study, in which a multidisciplinary team used an immersion-crystallization approach to analyze data from observations of practice</a:t>
            </a:r>
          </a:p>
          <a:p>
            <a:pPr>
              <a:spcBef>
                <a:spcPct val="0"/>
              </a:spcBef>
            </a:pPr>
            <a:r>
              <a:rPr lang="en-US" altLang="en-US" sz="1100"/>
              <a:t>operations, interviews with practice members, and implementation diaries. The</a:t>
            </a:r>
          </a:p>
          <a:p>
            <a:pPr>
              <a:spcBef>
                <a:spcPct val="0"/>
              </a:spcBef>
            </a:pPr>
            <a:r>
              <a:rPr lang="en-US" altLang="en-US" sz="1100"/>
              <a:t>observed practices were drawn from two studies: Advancing Care Together, a</a:t>
            </a:r>
          </a:p>
          <a:p>
            <a:pPr>
              <a:spcBef>
                <a:spcPct val="0"/>
              </a:spcBef>
            </a:pPr>
            <a:r>
              <a:rPr lang="en-US" altLang="en-US" sz="1100"/>
              <a:t>demonstration project of 11 practices located in Colorado, and the Integration</a:t>
            </a:r>
          </a:p>
          <a:p>
            <a:pPr>
              <a:spcBef>
                <a:spcPct val="0"/>
              </a:spcBef>
            </a:pPr>
            <a:r>
              <a:rPr lang="en-US" altLang="en-US" sz="1100"/>
              <a:t>Workforce Study, consisting of 8 practices located across the US.</a:t>
            </a:r>
          </a:p>
          <a:p>
            <a:pPr>
              <a:spcBef>
                <a:spcPct val="0"/>
              </a:spcBef>
            </a:pPr>
            <a:r>
              <a:rPr lang="en-US" altLang="en-US" sz="1100" b="1"/>
              <a:t>Results: </a:t>
            </a:r>
            <a:r>
              <a:rPr lang="en-US" altLang="en-US" sz="1100"/>
              <a:t>Primary care and behavioral health clinicians used three interpersonal</a:t>
            </a:r>
          </a:p>
          <a:p>
            <a:pPr>
              <a:spcBef>
                <a:spcPct val="0"/>
              </a:spcBef>
            </a:pPr>
            <a:r>
              <a:rPr lang="en-US" altLang="en-US" sz="1100"/>
              <a:t>strategies to work together in integrated settings: consulting, coordinating, and</a:t>
            </a:r>
          </a:p>
          <a:p>
            <a:pPr>
              <a:spcBef>
                <a:spcPct val="0"/>
              </a:spcBef>
            </a:pPr>
            <a:r>
              <a:rPr lang="en-US" altLang="en-US" sz="1100"/>
              <a:t>collaborating (3Cs). Consulting occurred when clinicians sought advice, validated care</a:t>
            </a:r>
          </a:p>
          <a:p>
            <a:pPr>
              <a:spcBef>
                <a:spcPct val="0"/>
              </a:spcBef>
            </a:pPr>
            <a:r>
              <a:rPr lang="en-US" altLang="en-US" sz="1100"/>
              <a:t>plans, or corroborated perceptions of a patient’s needs with another professional.</a:t>
            </a:r>
          </a:p>
          <a:p>
            <a:pPr>
              <a:spcBef>
                <a:spcPct val="0"/>
              </a:spcBef>
            </a:pPr>
            <a:r>
              <a:rPr lang="en-US" altLang="en-US" sz="1100"/>
              <a:t>Coordinating involved two professionals working in a parallel or back-and-forth fashion</a:t>
            </a:r>
          </a:p>
          <a:p>
            <a:pPr>
              <a:spcBef>
                <a:spcPct val="0"/>
              </a:spcBef>
            </a:pPr>
            <a:r>
              <a:rPr lang="en-US" altLang="en-US" sz="1100"/>
              <a:t>to achieve a common patient care goal, while delivering care separately. Collaborating</a:t>
            </a:r>
          </a:p>
          <a:p>
            <a:pPr>
              <a:spcBef>
                <a:spcPct val="0"/>
              </a:spcBef>
            </a:pPr>
            <a:r>
              <a:rPr lang="en-US" altLang="en-US" sz="1100"/>
              <a:t>involved two or more professionals interacting in real time to discuss a patient’s</a:t>
            </a:r>
          </a:p>
          <a:p>
            <a:pPr>
              <a:spcBef>
                <a:spcPct val="0"/>
              </a:spcBef>
            </a:pPr>
            <a:r>
              <a:rPr lang="en-US" altLang="en-US" sz="1100"/>
              <a:t>presenting symptoms, describe their views on treatment, and jointly develop a care</a:t>
            </a:r>
          </a:p>
          <a:p>
            <a:pPr>
              <a:spcBef>
                <a:spcPct val="0"/>
              </a:spcBef>
            </a:pPr>
            <a:r>
              <a:rPr lang="en-US" altLang="en-US" sz="1100"/>
              <a:t>plan. Collaborative behavior emerged when a patient’s care or situation was complex or</a:t>
            </a:r>
          </a:p>
          <a:p>
            <a:pPr>
              <a:spcBef>
                <a:spcPct val="0"/>
              </a:spcBef>
            </a:pPr>
            <a:r>
              <a:rPr lang="en-US" altLang="en-US" sz="1100"/>
              <a:t>novel. We identified contextual factors shaping use of the 3Cs, including: time to plan</a:t>
            </a:r>
          </a:p>
          <a:p>
            <a:pPr>
              <a:spcBef>
                <a:spcPct val="0"/>
              </a:spcBef>
            </a:pPr>
            <a:r>
              <a:rPr lang="en-US" altLang="en-US" sz="1100"/>
              <a:t>patient care, staffing, employing brief therapeutic approaches, proximity of clinical team</a:t>
            </a:r>
          </a:p>
          <a:p>
            <a:pPr>
              <a:spcBef>
                <a:spcPct val="0"/>
              </a:spcBef>
            </a:pPr>
            <a:r>
              <a:rPr lang="en-US" altLang="en-US" sz="1100"/>
              <a:t>members, and electronic health record documenting behavior.</a:t>
            </a:r>
          </a:p>
          <a:p>
            <a:pPr>
              <a:spcBef>
                <a:spcPct val="0"/>
              </a:spcBef>
            </a:pPr>
            <a:r>
              <a:rPr lang="en-US" altLang="en-US" sz="1100" b="1"/>
              <a:t>Conclusion: </a:t>
            </a:r>
            <a:r>
              <a:rPr lang="en-US" altLang="en-US" sz="1100"/>
              <a:t>Primary care and behavioral health clinicians, thought their interaction,</a:t>
            </a:r>
          </a:p>
          <a:p>
            <a:pPr>
              <a:spcBef>
                <a:spcPct val="0"/>
              </a:spcBef>
            </a:pPr>
            <a:r>
              <a:rPr lang="en-US" altLang="en-US" sz="1100"/>
              <a:t>consult, coordinate, and collaborate with each other to solve patients’ problems.</a:t>
            </a:r>
          </a:p>
          <a:p>
            <a:pPr>
              <a:spcBef>
                <a:spcPct val="0"/>
              </a:spcBef>
            </a:pPr>
            <a:r>
              <a:rPr lang="en-US" altLang="en-US" sz="1100"/>
              <a:t>Organizations can create integrated care environments that support these</a:t>
            </a:r>
          </a:p>
          <a:p>
            <a:pPr>
              <a:spcBef>
                <a:spcPct val="0"/>
              </a:spcBef>
            </a:pPr>
            <a:r>
              <a:rPr lang="en-US" altLang="en-US" sz="1100"/>
              <a:t>collaborations and health professions training programs should equip clinicians to</a:t>
            </a:r>
          </a:p>
          <a:p>
            <a:pPr>
              <a:spcBef>
                <a:spcPct val="0"/>
              </a:spcBef>
            </a:pPr>
            <a:r>
              <a:rPr lang="en-US" altLang="en-US" sz="1100"/>
              <a:t>execute all three routinely in practice.</a:t>
            </a:r>
          </a:p>
        </p:txBody>
      </p:sp>
      <p:sp>
        <p:nvSpPr>
          <p:cNvPr id="147460" name="Slide Number Placeholder 3">
            <a:extLst>
              <a:ext uri="{FF2B5EF4-FFF2-40B4-BE49-F238E27FC236}">
                <a16:creationId xmlns:a16="http://schemas.microsoft.com/office/drawing/2014/main" id="{DA156E0D-76FC-A37B-27A6-A55217F99059}"/>
              </a:ext>
            </a:extLst>
          </p:cNvPr>
          <p:cNvSpPr>
            <a:spLocks noGrp="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3FB90A87-C1EA-451F-A478-E7E30F3D8216}" type="slidenum">
              <a:rPr lang="en-US" altLang="en-US" b="0"/>
              <a:pPr/>
              <a:t>163</a:t>
            </a:fld>
            <a:endParaRPr lang="en-US" altLang="en-US" b="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5CA9B06B-E94B-D4DE-D449-AB967B50BD01}"/>
              </a:ext>
            </a:extLst>
          </p:cNvPr>
          <p:cNvSpPr>
            <a:spLocks noGrp="1" noRot="1" noChangeAspect="1" noTextEdit="1"/>
          </p:cNvSpPr>
          <p:nvPr>
            <p:ph type="sldImg"/>
          </p:nvPr>
        </p:nvSpPr>
        <p:spPr>
          <a:ln/>
        </p:spPr>
      </p:sp>
      <p:sp>
        <p:nvSpPr>
          <p:cNvPr id="149507" name="Notes Placeholder 2">
            <a:extLst>
              <a:ext uri="{FF2B5EF4-FFF2-40B4-BE49-F238E27FC236}">
                <a16:creationId xmlns:a16="http://schemas.microsoft.com/office/drawing/2014/main" id="{6A31BB5E-1AAA-3022-FD10-1A5C550DFAA7}"/>
              </a:ext>
            </a:extLst>
          </p:cNvPr>
          <p:cNvSpPr>
            <a:spLocks noGrp="1"/>
          </p:cNvSpPr>
          <p:nvPr>
            <p:ph type="body" idx="1"/>
          </p:nvPr>
        </p:nvSpPr>
        <p:spPr>
          <a:noFill/>
        </p:spPr>
        <p:txBody>
          <a:bodyPr/>
          <a:lstStyle/>
          <a:p>
            <a:pPr>
              <a:spcBef>
                <a:spcPct val="0"/>
              </a:spcBef>
            </a:pPr>
            <a:r>
              <a:rPr lang="en-US" altLang="en-US" sz="1100" b="1"/>
              <a:t>Purpose: </a:t>
            </a:r>
            <a:r>
              <a:rPr lang="en-US" altLang="en-US" sz="1100"/>
              <a:t>To describe how clinicians from different backgrounds interact to deliver</a:t>
            </a:r>
          </a:p>
          <a:p>
            <a:pPr>
              <a:spcBef>
                <a:spcPct val="0"/>
              </a:spcBef>
            </a:pPr>
            <a:r>
              <a:rPr lang="en-US" altLang="en-US" sz="1100"/>
              <a:t>integrated behavioral and primary health care, and the contextual factors that shape</a:t>
            </a:r>
          </a:p>
          <a:p>
            <a:pPr>
              <a:spcBef>
                <a:spcPct val="0"/>
              </a:spcBef>
            </a:pPr>
            <a:r>
              <a:rPr lang="en-US" altLang="en-US" sz="1100"/>
              <a:t>such interactions.</a:t>
            </a:r>
          </a:p>
          <a:p>
            <a:pPr>
              <a:spcBef>
                <a:spcPct val="0"/>
              </a:spcBef>
            </a:pPr>
            <a:r>
              <a:rPr lang="en-US" altLang="en-US" sz="1100" b="1"/>
              <a:t>Methods: </a:t>
            </a:r>
            <a:r>
              <a:rPr lang="en-US" altLang="en-US" sz="1100"/>
              <a:t>This was a comparative case study, in which a multidisciplinary team used an immersion-crystallization approach to analyze data from observations of practice</a:t>
            </a:r>
          </a:p>
          <a:p>
            <a:pPr>
              <a:spcBef>
                <a:spcPct val="0"/>
              </a:spcBef>
            </a:pPr>
            <a:r>
              <a:rPr lang="en-US" altLang="en-US" sz="1100"/>
              <a:t>operations, interviews with practice members, and implementation diaries. The</a:t>
            </a:r>
          </a:p>
          <a:p>
            <a:pPr>
              <a:spcBef>
                <a:spcPct val="0"/>
              </a:spcBef>
            </a:pPr>
            <a:r>
              <a:rPr lang="en-US" altLang="en-US" sz="1100"/>
              <a:t>observed practices were drawn from two studies: Advancing Care Together, a</a:t>
            </a:r>
          </a:p>
          <a:p>
            <a:pPr>
              <a:spcBef>
                <a:spcPct val="0"/>
              </a:spcBef>
            </a:pPr>
            <a:r>
              <a:rPr lang="en-US" altLang="en-US" sz="1100"/>
              <a:t>demonstration project of 11 practices located in Colorado, and the Integration</a:t>
            </a:r>
          </a:p>
          <a:p>
            <a:pPr>
              <a:spcBef>
                <a:spcPct val="0"/>
              </a:spcBef>
            </a:pPr>
            <a:r>
              <a:rPr lang="en-US" altLang="en-US" sz="1100"/>
              <a:t>Workforce Study, consisting of 8 practices located across the US.</a:t>
            </a:r>
          </a:p>
          <a:p>
            <a:pPr>
              <a:spcBef>
                <a:spcPct val="0"/>
              </a:spcBef>
            </a:pPr>
            <a:r>
              <a:rPr lang="en-US" altLang="en-US" sz="1100" b="1"/>
              <a:t>Results: </a:t>
            </a:r>
            <a:r>
              <a:rPr lang="en-US" altLang="en-US" sz="1100"/>
              <a:t>Primary care and behavioral health clinicians used three interpersonal</a:t>
            </a:r>
          </a:p>
          <a:p>
            <a:pPr>
              <a:spcBef>
                <a:spcPct val="0"/>
              </a:spcBef>
            </a:pPr>
            <a:r>
              <a:rPr lang="en-US" altLang="en-US" sz="1100"/>
              <a:t>strategies to work together in integrated settings: consulting, coordinating, and</a:t>
            </a:r>
          </a:p>
          <a:p>
            <a:pPr>
              <a:spcBef>
                <a:spcPct val="0"/>
              </a:spcBef>
            </a:pPr>
            <a:r>
              <a:rPr lang="en-US" altLang="en-US" sz="1100"/>
              <a:t>collaborating (3Cs). Consulting occurred when clinicians sought advice, validated care</a:t>
            </a:r>
          </a:p>
          <a:p>
            <a:pPr>
              <a:spcBef>
                <a:spcPct val="0"/>
              </a:spcBef>
            </a:pPr>
            <a:r>
              <a:rPr lang="en-US" altLang="en-US" sz="1100"/>
              <a:t>plans, or corroborated perceptions of a patient’s needs with another professional.</a:t>
            </a:r>
          </a:p>
          <a:p>
            <a:pPr>
              <a:spcBef>
                <a:spcPct val="0"/>
              </a:spcBef>
            </a:pPr>
            <a:r>
              <a:rPr lang="en-US" altLang="en-US" sz="1100"/>
              <a:t>Coordinating involved two professionals working in a parallel or back-and-forth fashion</a:t>
            </a:r>
          </a:p>
          <a:p>
            <a:pPr>
              <a:spcBef>
                <a:spcPct val="0"/>
              </a:spcBef>
            </a:pPr>
            <a:r>
              <a:rPr lang="en-US" altLang="en-US" sz="1100"/>
              <a:t>to achieve a common patient care goal, while delivering care separately. Collaborating</a:t>
            </a:r>
          </a:p>
          <a:p>
            <a:pPr>
              <a:spcBef>
                <a:spcPct val="0"/>
              </a:spcBef>
            </a:pPr>
            <a:r>
              <a:rPr lang="en-US" altLang="en-US" sz="1100"/>
              <a:t>involved two or more professionals interacting in real time to discuss a patient’s</a:t>
            </a:r>
          </a:p>
          <a:p>
            <a:pPr>
              <a:spcBef>
                <a:spcPct val="0"/>
              </a:spcBef>
            </a:pPr>
            <a:r>
              <a:rPr lang="en-US" altLang="en-US" sz="1100"/>
              <a:t>presenting symptoms, describe their views on treatment, and jointly develop a care</a:t>
            </a:r>
          </a:p>
          <a:p>
            <a:pPr>
              <a:spcBef>
                <a:spcPct val="0"/>
              </a:spcBef>
            </a:pPr>
            <a:r>
              <a:rPr lang="en-US" altLang="en-US" sz="1100"/>
              <a:t>plan. Collaborative behavior emerged when a patient’s care or situation was complex or</a:t>
            </a:r>
          </a:p>
          <a:p>
            <a:pPr>
              <a:spcBef>
                <a:spcPct val="0"/>
              </a:spcBef>
            </a:pPr>
            <a:r>
              <a:rPr lang="en-US" altLang="en-US" sz="1100"/>
              <a:t>novel. We identified contextual factors shaping use of the 3Cs, including: time to plan</a:t>
            </a:r>
          </a:p>
          <a:p>
            <a:pPr>
              <a:spcBef>
                <a:spcPct val="0"/>
              </a:spcBef>
            </a:pPr>
            <a:r>
              <a:rPr lang="en-US" altLang="en-US" sz="1100"/>
              <a:t>patient care, staffing, employing brief therapeutic approaches, proximity of clinical team</a:t>
            </a:r>
          </a:p>
          <a:p>
            <a:pPr>
              <a:spcBef>
                <a:spcPct val="0"/>
              </a:spcBef>
            </a:pPr>
            <a:r>
              <a:rPr lang="en-US" altLang="en-US" sz="1100"/>
              <a:t>members, and electronic health record documenting behavior.</a:t>
            </a:r>
          </a:p>
          <a:p>
            <a:pPr>
              <a:spcBef>
                <a:spcPct val="0"/>
              </a:spcBef>
            </a:pPr>
            <a:r>
              <a:rPr lang="en-US" altLang="en-US" sz="1100" b="1"/>
              <a:t>Conclusion: </a:t>
            </a:r>
            <a:r>
              <a:rPr lang="en-US" altLang="en-US" sz="1100"/>
              <a:t>Primary care and behavioral health clinicians, thought their interaction,</a:t>
            </a:r>
          </a:p>
          <a:p>
            <a:pPr>
              <a:spcBef>
                <a:spcPct val="0"/>
              </a:spcBef>
            </a:pPr>
            <a:r>
              <a:rPr lang="en-US" altLang="en-US" sz="1100"/>
              <a:t>consult, coordinate, and collaborate with each other to solve patients’ problems.</a:t>
            </a:r>
          </a:p>
          <a:p>
            <a:pPr>
              <a:spcBef>
                <a:spcPct val="0"/>
              </a:spcBef>
            </a:pPr>
            <a:r>
              <a:rPr lang="en-US" altLang="en-US" sz="1100"/>
              <a:t>Organizations can create integrated care environments that support these</a:t>
            </a:r>
          </a:p>
          <a:p>
            <a:pPr>
              <a:spcBef>
                <a:spcPct val="0"/>
              </a:spcBef>
            </a:pPr>
            <a:r>
              <a:rPr lang="en-US" altLang="en-US" sz="1100"/>
              <a:t>collaborations and health professions training programs should equip clinicians to</a:t>
            </a:r>
          </a:p>
          <a:p>
            <a:pPr>
              <a:spcBef>
                <a:spcPct val="0"/>
              </a:spcBef>
            </a:pPr>
            <a:r>
              <a:rPr lang="en-US" altLang="en-US" sz="1100"/>
              <a:t>execute all three routinely in practice.</a:t>
            </a:r>
          </a:p>
        </p:txBody>
      </p:sp>
      <p:sp>
        <p:nvSpPr>
          <p:cNvPr id="149508" name="Slide Number Placeholder 3">
            <a:extLst>
              <a:ext uri="{FF2B5EF4-FFF2-40B4-BE49-F238E27FC236}">
                <a16:creationId xmlns:a16="http://schemas.microsoft.com/office/drawing/2014/main" id="{EB66987A-CF6E-2F73-E91A-372577D8E75D}"/>
              </a:ext>
            </a:extLst>
          </p:cNvPr>
          <p:cNvSpPr>
            <a:spLocks noGrp="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4ABB2910-E68A-4B25-8B64-C3AC0C51481E}" type="slidenum">
              <a:rPr lang="en-US" altLang="en-US" b="0"/>
              <a:pPr/>
              <a:t>164</a:t>
            </a:fld>
            <a:endParaRPr lang="en-US" altLang="en-US" b="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id="{AFC072F6-2D68-34FE-6E81-9FDE68544EF3}"/>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5618EF40-E506-4087-9C1D-6F3CBEBAB806}" type="slidenum">
              <a:rPr lang="en-US" altLang="en-US" b="0"/>
              <a:pPr/>
              <a:t>169</a:t>
            </a:fld>
            <a:endParaRPr lang="en-US" altLang="en-US" b="0"/>
          </a:p>
        </p:txBody>
      </p:sp>
      <p:sp>
        <p:nvSpPr>
          <p:cNvPr id="188419" name="Rectangle 2">
            <a:extLst>
              <a:ext uri="{FF2B5EF4-FFF2-40B4-BE49-F238E27FC236}">
                <a16:creationId xmlns:a16="http://schemas.microsoft.com/office/drawing/2014/main" id="{E0763742-B314-B37E-749A-E43D7D160CA0}"/>
              </a:ext>
            </a:extLst>
          </p:cNvPr>
          <p:cNvSpPr>
            <a:spLocks noGrp="1" noRot="1" noChangeAspect="1" noChangeArrowheads="1" noTextEdit="1"/>
          </p:cNvSpPr>
          <p:nvPr>
            <p:ph type="sldImg"/>
          </p:nvPr>
        </p:nvSpPr>
        <p:spPr>
          <a:ln/>
        </p:spPr>
      </p:sp>
      <p:sp>
        <p:nvSpPr>
          <p:cNvPr id="188420" name="Rectangle 3">
            <a:extLst>
              <a:ext uri="{FF2B5EF4-FFF2-40B4-BE49-F238E27FC236}">
                <a16:creationId xmlns:a16="http://schemas.microsoft.com/office/drawing/2014/main" id="{F6BF36B3-F7CE-9B38-EDD6-C00E7B763C4C}"/>
              </a:ext>
            </a:extLst>
          </p:cNvPr>
          <p:cNvSpPr>
            <a:spLocks noGrp="1" noChangeArrowheads="1"/>
          </p:cNvSpPr>
          <p:nvPr>
            <p:ph type="body" idx="1"/>
          </p:nvPr>
        </p:nvSpPr>
        <p:spPr>
          <a:xfrm>
            <a:off x="955817" y="4490032"/>
            <a:ext cx="5254554" cy="4252781"/>
          </a:xfrm>
          <a:noFill/>
        </p:spPr>
        <p:txBody>
          <a:bodyPr/>
          <a:lstStyle/>
          <a:p>
            <a:pPr eaLnBrk="1" hangingPunct="1"/>
            <a:r>
              <a:rPr lang="en-US" altLang="en-US"/>
              <a:t>The slide shows the  ecology of health care.  </a:t>
            </a:r>
          </a:p>
          <a:p>
            <a:pPr eaLnBrk="1" hangingPunct="1"/>
            <a:r>
              <a:rPr lang="en-US" altLang="en-US"/>
              <a:t>Within it, it contains the rationale for PBRNs.</a:t>
            </a:r>
          </a:p>
          <a:p>
            <a:pPr eaLnBrk="1" hangingPunct="1"/>
            <a:r>
              <a:rPr lang="en-US" altLang="en-US"/>
              <a:t>Out of 1000 people living in community, in a given month:</a:t>
            </a:r>
          </a:p>
          <a:p>
            <a:pPr eaLnBrk="1" hangingPunct="1"/>
            <a:r>
              <a:rPr lang="en-US" altLang="en-US"/>
              <a:t>800 report symptoms.</a:t>
            </a:r>
          </a:p>
          <a:p>
            <a:pPr eaLnBrk="1" hangingPunct="1"/>
            <a:r>
              <a:rPr lang="en-US" altLang="en-US"/>
              <a:t>327 consider seeking medical care</a:t>
            </a:r>
          </a:p>
          <a:p>
            <a:pPr eaLnBrk="1" hangingPunct="1"/>
            <a:r>
              <a:rPr lang="en-US" altLang="en-US"/>
              <a:t>217 visit a medical office – half of these are primary care</a:t>
            </a:r>
          </a:p>
          <a:p>
            <a:pPr eaLnBrk="1" hangingPunct="1"/>
            <a:r>
              <a:rPr lang="en-US" altLang="en-US"/>
              <a:t>And so on..</a:t>
            </a:r>
          </a:p>
          <a:p>
            <a:pPr eaLnBrk="1" hangingPunct="1"/>
            <a:r>
              <a:rPr lang="en-US" altLang="en-US"/>
              <a:t>Only 1 is hospitalized in an academic medical center.  And yet, that is where we do almost all research.</a:t>
            </a:r>
          </a:p>
          <a:p>
            <a:pPr eaLnBrk="1" hangingPunct="1"/>
            <a:r>
              <a:rPr lang="en-US" altLang="en-US"/>
              <a:t>If we want research to be relevant to practice and to where ‘most people get most of their care most of the time’ we need to frame and conduct the research in the box of 217.</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57640">
              <a:defRPr b="1">
                <a:solidFill>
                  <a:schemeClr val="tx1"/>
                </a:solidFill>
                <a:latin typeface="Arial" panose="020B0604020202020204" pitchFamily="34" charset="0"/>
              </a:defRPr>
            </a:lvl1pPr>
            <a:lvl2pPr marL="776552" indent="-298549" defTabSz="957640">
              <a:defRPr b="1">
                <a:solidFill>
                  <a:schemeClr val="tx1"/>
                </a:solidFill>
                <a:latin typeface="Arial" panose="020B0604020202020204" pitchFamily="34" charset="0"/>
              </a:defRPr>
            </a:lvl2pPr>
            <a:lvl3pPr marL="1195826" indent="-238186" defTabSz="957640">
              <a:defRPr b="1">
                <a:solidFill>
                  <a:schemeClr val="tx1"/>
                </a:solidFill>
                <a:latin typeface="Arial" panose="020B0604020202020204" pitchFamily="34" charset="0"/>
              </a:defRPr>
            </a:lvl3pPr>
            <a:lvl4pPr marL="1675461" indent="-238186" defTabSz="957640">
              <a:defRPr b="1">
                <a:solidFill>
                  <a:schemeClr val="tx1"/>
                </a:solidFill>
                <a:latin typeface="Arial" panose="020B0604020202020204" pitchFamily="34" charset="0"/>
              </a:defRPr>
            </a:lvl4pPr>
            <a:lvl5pPr marL="2153465" indent="-238186" defTabSz="957640">
              <a:defRPr b="1">
                <a:solidFill>
                  <a:schemeClr val="tx1"/>
                </a:solidFill>
                <a:latin typeface="Arial" panose="020B0604020202020204" pitchFamily="34" charset="0"/>
              </a:defRPr>
            </a:lvl5pPr>
            <a:lvl6pPr marL="2623312" indent="-238186" defTabSz="957640" eaLnBrk="0" fontAlgn="base" hangingPunct="0">
              <a:spcBef>
                <a:spcPct val="0"/>
              </a:spcBef>
              <a:spcAft>
                <a:spcPct val="0"/>
              </a:spcAft>
              <a:defRPr b="1">
                <a:solidFill>
                  <a:schemeClr val="tx1"/>
                </a:solidFill>
                <a:latin typeface="Arial" panose="020B0604020202020204" pitchFamily="34" charset="0"/>
              </a:defRPr>
            </a:lvl6pPr>
            <a:lvl7pPr marL="3093158" indent="-238186" defTabSz="957640" eaLnBrk="0" fontAlgn="base" hangingPunct="0">
              <a:spcBef>
                <a:spcPct val="0"/>
              </a:spcBef>
              <a:spcAft>
                <a:spcPct val="0"/>
              </a:spcAft>
              <a:defRPr b="1">
                <a:solidFill>
                  <a:schemeClr val="tx1"/>
                </a:solidFill>
                <a:latin typeface="Arial" panose="020B0604020202020204" pitchFamily="34" charset="0"/>
              </a:defRPr>
            </a:lvl7pPr>
            <a:lvl8pPr marL="3563005" indent="-238186" defTabSz="957640" eaLnBrk="0" fontAlgn="base" hangingPunct="0">
              <a:spcBef>
                <a:spcPct val="0"/>
              </a:spcBef>
              <a:spcAft>
                <a:spcPct val="0"/>
              </a:spcAft>
              <a:defRPr b="1">
                <a:solidFill>
                  <a:schemeClr val="tx1"/>
                </a:solidFill>
                <a:latin typeface="Arial" panose="020B0604020202020204" pitchFamily="34" charset="0"/>
              </a:defRPr>
            </a:lvl8pPr>
            <a:lvl9pPr marL="4032852" indent="-238186" defTabSz="957640" eaLnBrk="0" fontAlgn="base" hangingPunct="0">
              <a:spcBef>
                <a:spcPct val="0"/>
              </a:spcBef>
              <a:spcAft>
                <a:spcPct val="0"/>
              </a:spcAft>
              <a:defRPr b="1">
                <a:solidFill>
                  <a:schemeClr val="tx1"/>
                </a:solidFill>
                <a:latin typeface="Arial" panose="020B0604020202020204" pitchFamily="34" charset="0"/>
              </a:defRPr>
            </a:lvl9pPr>
          </a:lstStyle>
          <a:p>
            <a:fld id="{F7002DE5-23A2-4C7D-917B-A3C395DBA319}" type="slidenum">
              <a:rPr lang="en-US" altLang="en-US" b="0" smtClean="0"/>
              <a:pPr/>
              <a:t>16</a:t>
            </a:fld>
            <a:endParaRPr lang="en-US" altLang="en-US" b="0"/>
          </a:p>
        </p:txBody>
      </p:sp>
      <p:sp>
        <p:nvSpPr>
          <p:cNvPr id="24579" name="Rectangle 2"/>
          <p:cNvSpPr>
            <a:spLocks noGrp="1" noRot="1" noChangeAspect="1" noChangeArrowheads="1" noTextEdit="1"/>
          </p:cNvSpPr>
          <p:nvPr>
            <p:ph type="sldImg"/>
          </p:nvPr>
        </p:nvSpPr>
        <p:spPr>
          <a:xfrm>
            <a:off x="1236663" y="712788"/>
            <a:ext cx="4764087" cy="3573462"/>
          </a:xfrm>
          <a:ln/>
        </p:spPr>
      </p:sp>
      <p:sp>
        <p:nvSpPr>
          <p:cNvPr id="24580" name="Rectangle 3"/>
          <p:cNvSpPr>
            <a:spLocks noGrp="1" noChangeArrowheads="1"/>
          </p:cNvSpPr>
          <p:nvPr>
            <p:ph type="body" idx="1"/>
          </p:nvPr>
        </p:nvSpPr>
        <p:spPr>
          <a:xfrm>
            <a:off x="964908" y="4525302"/>
            <a:ext cx="5304530" cy="4286187"/>
          </a:xfrm>
          <a:noFill/>
        </p:spPr>
        <p:txBody>
          <a:bodyPr/>
          <a:lstStyle/>
          <a:p>
            <a:pPr eaLnBrk="1" hangingPunct="1"/>
            <a:endParaRPr lang="en-US" altLang="en-US"/>
          </a:p>
        </p:txBody>
      </p:sp>
    </p:spTree>
    <p:extLst>
      <p:ext uri="{BB962C8B-B14F-4D97-AF65-F5344CB8AC3E}">
        <p14:creationId xmlns:p14="http://schemas.microsoft.com/office/powerpoint/2010/main" val="236804595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1CF1CF72-C747-A183-DC3C-9DE35014112B}"/>
              </a:ext>
            </a:extLst>
          </p:cNvPr>
          <p:cNvSpPr>
            <a:spLocks noGrp="1" noChangeArrowheads="1"/>
          </p:cNvSpPr>
          <p:nvPr>
            <p:ph type="sldNum" sz="quarter" idx="5"/>
          </p:nvPr>
        </p:nvSpPr>
        <p:spPr>
          <a:noFill/>
        </p:spPr>
        <p:txBody>
          <a:bodyPr/>
          <a:lstStyle>
            <a:lvl1pPr defTabSz="949568">
              <a:defRPr b="1">
                <a:solidFill>
                  <a:schemeClr val="tx1"/>
                </a:solidFill>
                <a:latin typeface="Arial" panose="020B0604020202020204" pitchFamily="34" charset="0"/>
              </a:defRPr>
            </a:lvl1pPr>
            <a:lvl2pPr marL="757066" indent="-291179" defTabSz="949568">
              <a:defRPr b="1">
                <a:solidFill>
                  <a:schemeClr val="tx1"/>
                </a:solidFill>
                <a:latin typeface="Arial" panose="020B0604020202020204" pitchFamily="34" charset="0"/>
              </a:defRPr>
            </a:lvl2pPr>
            <a:lvl3pPr marL="1164717" indent="-232943" defTabSz="949568">
              <a:defRPr b="1">
                <a:solidFill>
                  <a:schemeClr val="tx1"/>
                </a:solidFill>
                <a:latin typeface="Arial" panose="020B0604020202020204" pitchFamily="34" charset="0"/>
              </a:defRPr>
            </a:lvl3pPr>
            <a:lvl4pPr marL="1630604" indent="-232943" defTabSz="949568">
              <a:defRPr b="1">
                <a:solidFill>
                  <a:schemeClr val="tx1"/>
                </a:solidFill>
                <a:latin typeface="Arial" panose="020B0604020202020204" pitchFamily="34" charset="0"/>
              </a:defRPr>
            </a:lvl4pPr>
            <a:lvl5pPr marL="2096491" indent="-232943" defTabSz="949568">
              <a:defRPr b="1">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b="1">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b="1">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b="1">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b="1">
                <a:solidFill>
                  <a:schemeClr val="tx1"/>
                </a:solidFill>
                <a:latin typeface="Arial" panose="020B0604020202020204" pitchFamily="34" charset="0"/>
              </a:defRPr>
            </a:lvl9pPr>
          </a:lstStyle>
          <a:p>
            <a:fld id="{E1BC4823-9935-4D07-84E9-57D510B3A8F3}" type="slidenum">
              <a:rPr lang="en-US" altLang="en-US" b="0"/>
              <a:pPr/>
              <a:t>172</a:t>
            </a:fld>
            <a:endParaRPr lang="en-US" altLang="en-US" b="0"/>
          </a:p>
        </p:txBody>
      </p:sp>
      <p:sp>
        <p:nvSpPr>
          <p:cNvPr id="132099" name="Rectangle 2">
            <a:extLst>
              <a:ext uri="{FF2B5EF4-FFF2-40B4-BE49-F238E27FC236}">
                <a16:creationId xmlns:a16="http://schemas.microsoft.com/office/drawing/2014/main" id="{288058F4-2366-7B0A-28B0-4CD61CFC1994}"/>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5D013F3D-8F0A-9463-C614-F334E686C8DC}"/>
              </a:ext>
            </a:extLst>
          </p:cNvPr>
          <p:cNvSpPr>
            <a:spLocks noGrp="1" noChangeArrowheads="1"/>
          </p:cNvSpPr>
          <p:nvPr>
            <p:ph type="body" idx="1"/>
          </p:nvPr>
        </p:nvSpPr>
        <p:spPr>
          <a:xfrm>
            <a:off x="955817" y="4490032"/>
            <a:ext cx="5254554" cy="4252781"/>
          </a:xfrm>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D0DE0D-A68A-4D72-9241-60731EB4488C}" type="datetime1">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61667-69E2-4D78-B1D0-80825DF8C365}" type="slidenum">
              <a:rPr lang="en-US" smtClean="0"/>
              <a:t>‹#›</a:t>
            </a:fld>
            <a:endParaRPr lang="en-US"/>
          </a:p>
        </p:txBody>
      </p:sp>
    </p:spTree>
    <p:extLst>
      <p:ext uri="{BB962C8B-B14F-4D97-AF65-F5344CB8AC3E}">
        <p14:creationId xmlns:p14="http://schemas.microsoft.com/office/powerpoint/2010/main" val="3489698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B6CC2F-00E3-41BE-A946-695D33273358}" type="datetime1">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61667-69E2-4D78-B1D0-80825DF8C365}" type="slidenum">
              <a:rPr lang="en-US" smtClean="0"/>
              <a:t>‹#›</a:t>
            </a:fld>
            <a:endParaRPr lang="en-US"/>
          </a:p>
        </p:txBody>
      </p:sp>
    </p:spTree>
    <p:extLst>
      <p:ext uri="{BB962C8B-B14F-4D97-AF65-F5344CB8AC3E}">
        <p14:creationId xmlns:p14="http://schemas.microsoft.com/office/powerpoint/2010/main" val="134510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E7E91-9E74-4B8B-93FE-1A9176F6EA42}" type="datetime1">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61667-69E2-4D78-B1D0-80825DF8C365}" type="slidenum">
              <a:rPr lang="en-US" smtClean="0"/>
              <a:t>‹#›</a:t>
            </a:fld>
            <a:endParaRPr lang="en-US"/>
          </a:p>
        </p:txBody>
      </p:sp>
    </p:spTree>
    <p:extLst>
      <p:ext uri="{BB962C8B-B14F-4D97-AF65-F5344CB8AC3E}">
        <p14:creationId xmlns:p14="http://schemas.microsoft.com/office/powerpoint/2010/main" val="1893885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DFD8C5-DAA3-4DEB-8D87-B6981A2A60A5}" type="datetime1">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EB498-9CCD-457D-A359-273D18E4027B}" type="slidenum">
              <a:rPr lang="en-US" smtClean="0"/>
              <a:t>‹#›</a:t>
            </a:fld>
            <a:endParaRPr lang="en-US"/>
          </a:p>
        </p:txBody>
      </p:sp>
    </p:spTree>
    <p:extLst>
      <p:ext uri="{BB962C8B-B14F-4D97-AF65-F5344CB8AC3E}">
        <p14:creationId xmlns:p14="http://schemas.microsoft.com/office/powerpoint/2010/main" val="952125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4B9C6-6362-4895-8E55-EDCA40DB5316}" type="datetime1">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EB498-9CCD-457D-A359-273D18E4027B}" type="slidenum">
              <a:rPr lang="en-US" smtClean="0"/>
              <a:t>‹#›</a:t>
            </a:fld>
            <a:endParaRPr lang="en-US"/>
          </a:p>
        </p:txBody>
      </p:sp>
    </p:spTree>
    <p:extLst>
      <p:ext uri="{BB962C8B-B14F-4D97-AF65-F5344CB8AC3E}">
        <p14:creationId xmlns:p14="http://schemas.microsoft.com/office/powerpoint/2010/main" val="16021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96784C-C178-4A58-9309-F02DE195478D}" type="datetime1">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EB498-9CCD-457D-A359-273D18E4027B}" type="slidenum">
              <a:rPr lang="en-US" smtClean="0"/>
              <a:t>‹#›</a:t>
            </a:fld>
            <a:endParaRPr lang="en-US"/>
          </a:p>
        </p:txBody>
      </p:sp>
    </p:spTree>
    <p:extLst>
      <p:ext uri="{BB962C8B-B14F-4D97-AF65-F5344CB8AC3E}">
        <p14:creationId xmlns:p14="http://schemas.microsoft.com/office/powerpoint/2010/main" val="2577938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2B4D4E-8F9F-444B-A742-299677A08447}" type="datetime1">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EB498-9CCD-457D-A359-273D18E4027B}" type="slidenum">
              <a:rPr lang="en-US" smtClean="0"/>
              <a:t>‹#›</a:t>
            </a:fld>
            <a:endParaRPr lang="en-US"/>
          </a:p>
        </p:txBody>
      </p:sp>
    </p:spTree>
    <p:extLst>
      <p:ext uri="{BB962C8B-B14F-4D97-AF65-F5344CB8AC3E}">
        <p14:creationId xmlns:p14="http://schemas.microsoft.com/office/powerpoint/2010/main" val="2283911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D9A33F-6C2F-4822-BD0C-C966EB164BFB}" type="datetime1">
              <a:rPr lang="en-US" smtClean="0"/>
              <a:t>5/19/2024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4EB498-9CCD-457D-A359-273D18E4027B}" type="slidenum">
              <a:rPr lang="en-US" smtClean="0"/>
              <a:t>‹#›</a:t>
            </a:fld>
            <a:endParaRPr lang="en-US"/>
          </a:p>
        </p:txBody>
      </p:sp>
    </p:spTree>
    <p:extLst>
      <p:ext uri="{BB962C8B-B14F-4D97-AF65-F5344CB8AC3E}">
        <p14:creationId xmlns:p14="http://schemas.microsoft.com/office/powerpoint/2010/main" val="3607251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CBA3B4-4359-472B-A6BC-EFA7E6F1B81F}" type="datetime1">
              <a:rPr lang="en-US" smtClean="0"/>
              <a:t>5/19/2024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4EB498-9CCD-457D-A359-273D18E4027B}" type="slidenum">
              <a:rPr lang="en-US" smtClean="0"/>
              <a:t>‹#›</a:t>
            </a:fld>
            <a:endParaRPr lang="en-US"/>
          </a:p>
        </p:txBody>
      </p:sp>
    </p:spTree>
    <p:extLst>
      <p:ext uri="{BB962C8B-B14F-4D97-AF65-F5344CB8AC3E}">
        <p14:creationId xmlns:p14="http://schemas.microsoft.com/office/powerpoint/2010/main" val="3344183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E44EF-FE01-4768-938B-D13E05046062}" type="datetime1">
              <a:rPr lang="en-US" smtClean="0"/>
              <a:t>5/19/2024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4EB498-9CCD-457D-A359-273D18E4027B}" type="slidenum">
              <a:rPr lang="en-US" smtClean="0"/>
              <a:t>‹#›</a:t>
            </a:fld>
            <a:endParaRPr lang="en-US"/>
          </a:p>
        </p:txBody>
      </p:sp>
    </p:spTree>
    <p:extLst>
      <p:ext uri="{BB962C8B-B14F-4D97-AF65-F5344CB8AC3E}">
        <p14:creationId xmlns:p14="http://schemas.microsoft.com/office/powerpoint/2010/main" val="3065122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D90FA3-066F-4C57-8A61-701B60E90FFA}" type="datetime1">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EB498-9CCD-457D-A359-273D18E4027B}" type="slidenum">
              <a:rPr lang="en-US" smtClean="0"/>
              <a:t>‹#›</a:t>
            </a:fld>
            <a:endParaRPr lang="en-US"/>
          </a:p>
        </p:txBody>
      </p:sp>
    </p:spTree>
    <p:extLst>
      <p:ext uri="{BB962C8B-B14F-4D97-AF65-F5344CB8AC3E}">
        <p14:creationId xmlns:p14="http://schemas.microsoft.com/office/powerpoint/2010/main" val="1221083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F62C96-FE87-4CA8-9253-C06F77D62076}" type="datetime1">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61667-69E2-4D78-B1D0-80825DF8C365}" type="slidenum">
              <a:rPr lang="en-US" smtClean="0"/>
              <a:t>‹#›</a:t>
            </a:fld>
            <a:endParaRPr lang="en-US"/>
          </a:p>
        </p:txBody>
      </p:sp>
    </p:spTree>
    <p:extLst>
      <p:ext uri="{BB962C8B-B14F-4D97-AF65-F5344CB8AC3E}">
        <p14:creationId xmlns:p14="http://schemas.microsoft.com/office/powerpoint/2010/main" val="4246515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BA5E6E-6232-444A-B00F-0EF55EABA164}" type="datetime1">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EB498-9CCD-457D-A359-273D18E4027B}" type="slidenum">
              <a:rPr lang="en-US" smtClean="0"/>
              <a:t>‹#›</a:t>
            </a:fld>
            <a:endParaRPr lang="en-US"/>
          </a:p>
        </p:txBody>
      </p:sp>
    </p:spTree>
    <p:extLst>
      <p:ext uri="{BB962C8B-B14F-4D97-AF65-F5344CB8AC3E}">
        <p14:creationId xmlns:p14="http://schemas.microsoft.com/office/powerpoint/2010/main" val="55477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CB6146-F8AD-42BC-9C46-176597ACE198}" type="datetime1">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EB498-9CCD-457D-A359-273D18E4027B}" type="slidenum">
              <a:rPr lang="en-US" smtClean="0"/>
              <a:t>‹#›</a:t>
            </a:fld>
            <a:endParaRPr lang="en-US"/>
          </a:p>
        </p:txBody>
      </p:sp>
    </p:spTree>
    <p:extLst>
      <p:ext uri="{BB962C8B-B14F-4D97-AF65-F5344CB8AC3E}">
        <p14:creationId xmlns:p14="http://schemas.microsoft.com/office/powerpoint/2010/main" val="1827854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C5B69-DC8F-4096-9F18-A19DC3BEB966}" type="datetime1">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EB498-9CCD-457D-A359-273D18E4027B}" type="slidenum">
              <a:rPr lang="en-US" smtClean="0"/>
              <a:t>‹#›</a:t>
            </a:fld>
            <a:endParaRPr lang="en-US"/>
          </a:p>
        </p:txBody>
      </p:sp>
    </p:spTree>
    <p:extLst>
      <p:ext uri="{BB962C8B-B14F-4D97-AF65-F5344CB8AC3E}">
        <p14:creationId xmlns:p14="http://schemas.microsoft.com/office/powerpoint/2010/main" val="3666654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Slide with Division and graphic">
    <p:spTree>
      <p:nvGrpSpPr>
        <p:cNvPr id="1" name=""/>
        <p:cNvGrpSpPr/>
        <p:nvPr/>
      </p:nvGrpSpPr>
      <p:grpSpPr>
        <a:xfrm>
          <a:off x="0" y="0"/>
          <a:ext cx="0" cy="0"/>
          <a:chOff x="0" y="0"/>
          <a:chExt cx="0" cy="0"/>
        </a:xfrm>
      </p:grpSpPr>
      <p:pic>
        <p:nvPicPr>
          <p:cNvPr id="2" name="Picture 1" descr="030767 PPT 2017_16x9_orbits title_3840x2160.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0" y="2035049"/>
            <a:ext cx="8229600" cy="2440603"/>
          </a:xfrm>
          <a:prstGeom prst="rect">
            <a:avLst/>
          </a:prstGeom>
        </p:spPr>
        <p:txBody>
          <a:bodyPr/>
          <a:lstStyle>
            <a:lvl1pPr>
              <a:defRPr sz="4400">
                <a:latin typeface="Trebuchet MS" panose="020B0603020202020204" pitchFamily="34" charset="0"/>
              </a:defRPr>
            </a:lvl1pPr>
          </a:lstStyle>
          <a:p>
            <a:r>
              <a:rPr lang="en-US"/>
              <a:t>Click to edit Master title style</a:t>
            </a:r>
            <a:endParaRPr lang="en-US" dirty="0"/>
          </a:p>
        </p:txBody>
      </p:sp>
      <p:sp>
        <p:nvSpPr>
          <p:cNvPr id="3" name="Text Placeholder 2"/>
          <p:cNvSpPr>
            <a:spLocks noGrp="1"/>
          </p:cNvSpPr>
          <p:nvPr>
            <p:ph type="body" sz="quarter" idx="10"/>
          </p:nvPr>
        </p:nvSpPr>
        <p:spPr>
          <a:xfrm>
            <a:off x="0" y="1290482"/>
            <a:ext cx="9144000" cy="492323"/>
          </a:xfrm>
          <a:prstGeom prst="rect">
            <a:avLst/>
          </a:prstGeom>
        </p:spPr>
        <p:txBody>
          <a:bodyPr vert="horz"/>
          <a:lstStyle>
            <a:lvl1pPr marL="0" indent="0" algn="ctr">
              <a:buFontTx/>
              <a:buNone/>
              <a:defRPr sz="2200" cap="all">
                <a:solidFill>
                  <a:srgbClr val="3A85B3"/>
                </a:solidFill>
                <a:latin typeface="Tw Cen MT"/>
              </a:defRPr>
            </a:lvl1pPr>
            <a:lvl2pPr marL="457189" indent="0" algn="ctr">
              <a:buFontTx/>
              <a:buNone/>
              <a:defRPr sz="2200" cap="all">
                <a:solidFill>
                  <a:srgbClr val="3A85B3"/>
                </a:solidFill>
                <a:latin typeface="Tw Cen MT"/>
              </a:defRPr>
            </a:lvl2pPr>
            <a:lvl3pPr marL="914378" indent="0" algn="ctr">
              <a:buFontTx/>
              <a:buNone/>
              <a:defRPr sz="2200" cap="all">
                <a:solidFill>
                  <a:srgbClr val="3A85B3"/>
                </a:solidFill>
                <a:latin typeface="Tw Cen MT"/>
              </a:defRPr>
            </a:lvl3pPr>
            <a:lvl4pPr marL="1371566" indent="0" algn="ctr">
              <a:buFontTx/>
              <a:buNone/>
              <a:defRPr sz="2200" cap="all">
                <a:solidFill>
                  <a:srgbClr val="3A85B3"/>
                </a:solidFill>
                <a:latin typeface="Tw Cen MT"/>
              </a:defRPr>
            </a:lvl4pPr>
            <a:lvl5pPr marL="1828754" indent="0" algn="ctr">
              <a:buFontTx/>
              <a:buNone/>
              <a:defRPr sz="2200" cap="all">
                <a:solidFill>
                  <a:srgbClr val="3A85B3"/>
                </a:solidFill>
                <a:latin typeface="Tw Cen MT"/>
              </a:defRPr>
            </a:lvl5pPr>
          </a:lstStyle>
          <a:p>
            <a:pPr lvl="0"/>
            <a:r>
              <a:rPr lang="en-US"/>
              <a:t>Click to edit Master text styles</a:t>
            </a:r>
          </a:p>
        </p:txBody>
      </p:sp>
    </p:spTree>
    <p:extLst>
      <p:ext uri="{BB962C8B-B14F-4D97-AF65-F5344CB8AC3E}">
        <p14:creationId xmlns:p14="http://schemas.microsoft.com/office/powerpoint/2010/main" val="4056802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710B-C7A3-6541-ACD3-2D97C06284EE}"/>
              </a:ext>
            </a:extLst>
          </p:cNvPr>
          <p:cNvSpPr>
            <a:spLocks noGrp="1"/>
          </p:cNvSpPr>
          <p:nvPr>
            <p:ph type="title"/>
          </p:nvPr>
        </p:nvSpPr>
        <p:spPr>
          <a:xfrm>
            <a:off x="2081305" y="353240"/>
            <a:ext cx="3808880" cy="1325563"/>
          </a:xfrm>
        </p:spPr>
        <p:txBody>
          <a:bodyPr/>
          <a:lstStyle>
            <a:lvl1pPr>
              <a:defRPr>
                <a:latin typeface="Avenir" panose="02000503020000020003" pitchFamily="2" charset="0"/>
              </a:defRPr>
            </a:lvl1pPr>
          </a:lstStyle>
          <a:p>
            <a:r>
              <a:rPr lang="en-US" dirty="0"/>
              <a:t>Click to edit Master title style</a:t>
            </a:r>
          </a:p>
        </p:txBody>
      </p:sp>
      <p:sp>
        <p:nvSpPr>
          <p:cNvPr id="7" name="Rectangle 6">
            <a:extLst>
              <a:ext uri="{FF2B5EF4-FFF2-40B4-BE49-F238E27FC236}">
                <a16:creationId xmlns:a16="http://schemas.microsoft.com/office/drawing/2014/main" id="{4D4A2A54-C310-E14A-9696-D8279436628E}"/>
              </a:ext>
            </a:extLst>
          </p:cNvPr>
          <p:cNvSpPr/>
          <p:nvPr userDrawn="1"/>
        </p:nvSpPr>
        <p:spPr>
          <a:xfrm>
            <a:off x="17820" y="0"/>
            <a:ext cx="1828799" cy="6858000"/>
          </a:xfrm>
          <a:prstGeom prst="rect">
            <a:avLst/>
          </a:prstGeom>
          <a:solidFill>
            <a:srgbClr val="608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0DD3C8AA-12C1-0E47-8A89-52FB9D8A2563}"/>
              </a:ext>
            </a:extLst>
          </p:cNvPr>
          <p:cNvPicPr>
            <a:picLocks noChangeAspect="1"/>
          </p:cNvPicPr>
          <p:nvPr userDrawn="1"/>
        </p:nvPicPr>
        <p:blipFill rotWithShape="1">
          <a:blip r:embed="rId2" cstate="screen">
            <a:alphaModFix amt="45000"/>
            <a:extLst>
              <a:ext uri="{28A0092B-C50C-407E-A947-70E740481C1C}">
                <a14:useLocalDpi xmlns:a14="http://schemas.microsoft.com/office/drawing/2010/main"/>
              </a:ext>
            </a:extLst>
          </a:blip>
          <a:srcRect l="52514" t="13601" r="15255" b="32745"/>
          <a:stretch/>
        </p:blipFill>
        <p:spPr>
          <a:xfrm>
            <a:off x="0" y="0"/>
            <a:ext cx="1846619" cy="6858000"/>
          </a:xfrm>
          <a:prstGeom prst="rect">
            <a:avLst/>
          </a:prstGeom>
        </p:spPr>
      </p:pic>
      <p:pic>
        <p:nvPicPr>
          <p:cNvPr id="9" name="Picture 8">
            <a:extLst>
              <a:ext uri="{FF2B5EF4-FFF2-40B4-BE49-F238E27FC236}">
                <a16:creationId xmlns:a16="http://schemas.microsoft.com/office/drawing/2014/main" id="{2FCCB93D-6B0C-CD40-A98D-FD25BE2336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94489" y="6070331"/>
            <a:ext cx="1340335" cy="431010"/>
          </a:xfrm>
          <a:prstGeom prst="rect">
            <a:avLst/>
          </a:prstGeom>
        </p:spPr>
      </p:pic>
      <p:cxnSp>
        <p:nvCxnSpPr>
          <p:cNvPr id="12" name="Straight Connector 11">
            <a:extLst>
              <a:ext uri="{FF2B5EF4-FFF2-40B4-BE49-F238E27FC236}">
                <a16:creationId xmlns:a16="http://schemas.microsoft.com/office/drawing/2014/main" id="{B1090FE4-A9C1-DA44-BB84-5DACF93537DA}"/>
              </a:ext>
            </a:extLst>
          </p:cNvPr>
          <p:cNvCxnSpPr>
            <a:cxnSpLocks/>
          </p:cNvCxnSpPr>
          <p:nvPr userDrawn="1"/>
        </p:nvCxnSpPr>
        <p:spPr>
          <a:xfrm>
            <a:off x="1846618" y="2032040"/>
            <a:ext cx="6908427" cy="0"/>
          </a:xfrm>
          <a:prstGeom prst="lin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670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A07F90-CE2F-FC44-C597-EA4B288D4BB6}"/>
              </a:ext>
            </a:extLst>
          </p:cNvPr>
          <p:cNvSpPr>
            <a:spLocks noGrp="1"/>
          </p:cNvSpPr>
          <p:nvPr>
            <p:ph type="dt" sz="half" idx="10"/>
          </p:nvPr>
        </p:nvSpPr>
        <p:spPr/>
        <p:txBody>
          <a:bodyPr/>
          <a:lstStyle>
            <a:lvl1pPr>
              <a:defRPr/>
            </a:lvl1pPr>
          </a:lstStyle>
          <a:p>
            <a:pPr>
              <a:defRPr/>
            </a:pPr>
            <a:fld id="{423786FD-28CC-4BF3-A271-930F33377AA8}" type="datetime1">
              <a:rPr lang="en-US" altLang="en-US" smtClean="0"/>
              <a:t>5/19/2024</a:t>
            </a:fld>
            <a:endParaRPr lang="en-US" altLang="en-US"/>
          </a:p>
        </p:txBody>
      </p:sp>
      <p:sp>
        <p:nvSpPr>
          <p:cNvPr id="6" name="Footer Placeholder 5">
            <a:extLst>
              <a:ext uri="{FF2B5EF4-FFF2-40B4-BE49-F238E27FC236}">
                <a16:creationId xmlns:a16="http://schemas.microsoft.com/office/drawing/2014/main" id="{6661F7EC-F5DA-1DC6-092F-4162CD96117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E33074F1-CD03-6641-1FF0-A9D3AD8A2A51}"/>
              </a:ext>
            </a:extLst>
          </p:cNvPr>
          <p:cNvSpPr>
            <a:spLocks noGrp="1"/>
          </p:cNvSpPr>
          <p:nvPr>
            <p:ph type="sldNum" sz="quarter" idx="12"/>
          </p:nvPr>
        </p:nvSpPr>
        <p:spPr/>
        <p:txBody>
          <a:bodyPr/>
          <a:lstStyle>
            <a:lvl1pPr>
              <a:defRPr/>
            </a:lvl1pPr>
          </a:lstStyle>
          <a:p>
            <a:fld id="{A953EA54-2074-49D5-8D33-2C4270833EA4}" type="slidenum">
              <a:rPr lang="en-US" altLang="en-US"/>
              <a:pPr/>
              <a:t>‹#›</a:t>
            </a:fld>
            <a:endParaRPr lang="en-US" altLang="en-US"/>
          </a:p>
        </p:txBody>
      </p:sp>
    </p:spTree>
    <p:extLst>
      <p:ext uri="{BB962C8B-B14F-4D97-AF65-F5344CB8AC3E}">
        <p14:creationId xmlns:p14="http://schemas.microsoft.com/office/powerpoint/2010/main" val="1791498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36DCD58-5FDA-0275-CFCB-F7242526385D}"/>
              </a:ext>
            </a:extLst>
          </p:cNvPr>
          <p:cNvSpPr>
            <a:spLocks noGrp="1" noChangeArrowheads="1"/>
          </p:cNvSpPr>
          <p:nvPr>
            <p:ph type="dt" sz="half" idx="10"/>
          </p:nvPr>
        </p:nvSpPr>
        <p:spPr>
          <a:ln/>
        </p:spPr>
        <p:txBody>
          <a:bodyPr/>
          <a:lstStyle>
            <a:lvl1pPr>
              <a:defRPr/>
            </a:lvl1pPr>
          </a:lstStyle>
          <a:p>
            <a:pPr>
              <a:defRPr/>
            </a:pPr>
            <a:fld id="{18E38065-1794-4FE4-B8AC-19319260D501}" type="datetime1">
              <a:rPr lang="en-US" altLang="en-US" smtClean="0"/>
              <a:t>5/19/2024</a:t>
            </a:fld>
            <a:endParaRPr lang="en-US" altLang="en-US"/>
          </a:p>
        </p:txBody>
      </p:sp>
      <p:sp>
        <p:nvSpPr>
          <p:cNvPr id="4" name="Rectangle 5">
            <a:extLst>
              <a:ext uri="{FF2B5EF4-FFF2-40B4-BE49-F238E27FC236}">
                <a16:creationId xmlns:a16="http://schemas.microsoft.com/office/drawing/2014/main" id="{BC242917-06BE-CF17-E0AA-D5E9284EAB6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28765B5-D8C3-8F16-27A4-3D7D27ABF9B6}"/>
              </a:ext>
            </a:extLst>
          </p:cNvPr>
          <p:cNvSpPr>
            <a:spLocks noGrp="1" noChangeArrowheads="1"/>
          </p:cNvSpPr>
          <p:nvPr>
            <p:ph type="sldNum" sz="quarter" idx="12"/>
          </p:nvPr>
        </p:nvSpPr>
        <p:spPr>
          <a:ln/>
        </p:spPr>
        <p:txBody>
          <a:bodyPr/>
          <a:lstStyle>
            <a:lvl1pPr>
              <a:defRPr/>
            </a:lvl1pPr>
          </a:lstStyle>
          <a:p>
            <a:fld id="{14D64AA3-C709-47E5-B0E4-8278F11A04A1}" type="slidenum">
              <a:rPr lang="en-US" altLang="en-US"/>
              <a:pPr/>
              <a:t>‹#›</a:t>
            </a:fld>
            <a:endParaRPr lang="en-US" altLang="en-US"/>
          </a:p>
        </p:txBody>
      </p:sp>
    </p:spTree>
    <p:extLst>
      <p:ext uri="{BB962C8B-B14F-4D97-AF65-F5344CB8AC3E}">
        <p14:creationId xmlns:p14="http://schemas.microsoft.com/office/powerpoint/2010/main" val="1131952491"/>
      </p:ext>
    </p:extLst>
  </p:cSld>
  <p:clrMapOvr>
    <a:masterClrMapping/>
  </p:clrMapOvr>
  <p:transition advClick="0" advTm="400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F372DD65-ADBF-4EB9-B4B1-ADB4559AB08F}"/>
              </a:ext>
            </a:extLst>
          </p:cNvPr>
          <p:cNvSpPr>
            <a:spLocks noGrp="1" noChangeArrowheads="1"/>
          </p:cNvSpPr>
          <p:nvPr>
            <p:ph type="dt" sz="half" idx="10"/>
          </p:nvPr>
        </p:nvSpPr>
        <p:spPr>
          <a:ln/>
        </p:spPr>
        <p:txBody>
          <a:bodyPr/>
          <a:lstStyle>
            <a:lvl1pPr>
              <a:defRPr/>
            </a:lvl1pPr>
          </a:lstStyle>
          <a:p>
            <a:pPr>
              <a:defRPr/>
            </a:pPr>
            <a:fld id="{E2A5BE54-51BB-4AB4-996E-5685069884BA}" type="datetime1">
              <a:rPr lang="en-US" altLang="en-US" smtClean="0"/>
              <a:t>5/19/2024</a:t>
            </a:fld>
            <a:endParaRPr lang="en-US" altLang="en-US"/>
          </a:p>
        </p:txBody>
      </p:sp>
      <p:sp>
        <p:nvSpPr>
          <p:cNvPr id="5" name="Rectangle 5">
            <a:extLst>
              <a:ext uri="{FF2B5EF4-FFF2-40B4-BE49-F238E27FC236}">
                <a16:creationId xmlns:a16="http://schemas.microsoft.com/office/drawing/2014/main" id="{8F692960-A72E-4947-BF78-7E763FC87C2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D130B63-3985-46C8-A106-B746F5B0FB1C}"/>
              </a:ext>
            </a:extLst>
          </p:cNvPr>
          <p:cNvSpPr>
            <a:spLocks noGrp="1" noChangeArrowheads="1"/>
          </p:cNvSpPr>
          <p:nvPr>
            <p:ph type="sldNum" sz="quarter" idx="12"/>
          </p:nvPr>
        </p:nvSpPr>
        <p:spPr>
          <a:ln/>
        </p:spPr>
        <p:txBody>
          <a:bodyPr/>
          <a:lstStyle>
            <a:lvl1pPr>
              <a:defRPr/>
            </a:lvl1pPr>
          </a:lstStyle>
          <a:p>
            <a:fld id="{F8F3FB9C-435A-475F-B239-CA9C9FE3C29F}" type="slidenum">
              <a:rPr lang="en-US" altLang="en-US"/>
              <a:pPr/>
              <a:t>‹#›</a:t>
            </a:fld>
            <a:endParaRPr lang="en-US" altLang="en-US"/>
          </a:p>
        </p:txBody>
      </p:sp>
    </p:spTree>
    <p:extLst>
      <p:ext uri="{BB962C8B-B14F-4D97-AF65-F5344CB8AC3E}">
        <p14:creationId xmlns:p14="http://schemas.microsoft.com/office/powerpoint/2010/main" val="3069904024"/>
      </p:ext>
    </p:extLst>
  </p:cSld>
  <p:clrMapOvr>
    <a:masterClrMapping/>
  </p:clrMapOvr>
  <p:transition advClick="0" advTm="400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890B32E-E57A-417F-B026-78DBF6223D0D}"/>
              </a:ext>
            </a:extLst>
          </p:cNvPr>
          <p:cNvSpPr>
            <a:spLocks noGrp="1" noChangeArrowheads="1"/>
          </p:cNvSpPr>
          <p:nvPr>
            <p:ph type="dt" sz="half" idx="10"/>
          </p:nvPr>
        </p:nvSpPr>
        <p:spPr>
          <a:ln/>
        </p:spPr>
        <p:txBody>
          <a:bodyPr/>
          <a:lstStyle>
            <a:lvl1pPr>
              <a:defRPr/>
            </a:lvl1pPr>
          </a:lstStyle>
          <a:p>
            <a:pPr>
              <a:defRPr/>
            </a:pPr>
            <a:fld id="{B7760005-B01D-43F5-8B82-C45DDA053EB7}" type="datetime1">
              <a:rPr lang="en-US" altLang="en-US" smtClean="0"/>
              <a:t>5/19/2024</a:t>
            </a:fld>
            <a:endParaRPr lang="en-US" altLang="en-US"/>
          </a:p>
        </p:txBody>
      </p:sp>
      <p:sp>
        <p:nvSpPr>
          <p:cNvPr id="5" name="Rectangle 5">
            <a:extLst>
              <a:ext uri="{FF2B5EF4-FFF2-40B4-BE49-F238E27FC236}">
                <a16:creationId xmlns:a16="http://schemas.microsoft.com/office/drawing/2014/main" id="{68BE4F7B-B445-492A-9882-EC7A5A9CA5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C7C57EA-0B55-4C7A-90B2-278E299B6CD6}"/>
              </a:ext>
            </a:extLst>
          </p:cNvPr>
          <p:cNvSpPr>
            <a:spLocks noGrp="1" noChangeArrowheads="1"/>
          </p:cNvSpPr>
          <p:nvPr>
            <p:ph type="sldNum" sz="quarter" idx="12"/>
          </p:nvPr>
        </p:nvSpPr>
        <p:spPr>
          <a:ln/>
        </p:spPr>
        <p:txBody>
          <a:bodyPr/>
          <a:lstStyle>
            <a:lvl1pPr>
              <a:defRPr/>
            </a:lvl1pPr>
          </a:lstStyle>
          <a:p>
            <a:fld id="{757AE0E7-067B-42AC-BB2B-833ECB75CD20}" type="slidenum">
              <a:rPr lang="en-US" altLang="en-US"/>
              <a:pPr/>
              <a:t>‹#›</a:t>
            </a:fld>
            <a:endParaRPr lang="en-US" altLang="en-US"/>
          </a:p>
        </p:txBody>
      </p:sp>
    </p:spTree>
    <p:extLst>
      <p:ext uri="{BB962C8B-B14F-4D97-AF65-F5344CB8AC3E}">
        <p14:creationId xmlns:p14="http://schemas.microsoft.com/office/powerpoint/2010/main" val="3308173371"/>
      </p:ext>
    </p:extLst>
  </p:cSld>
  <p:clrMapOvr>
    <a:masterClrMapping/>
  </p:clrMapOvr>
  <p:transition advClick="0" advTm="4000"/>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D4B4DF0-0C1F-406F-A202-3A291CE751D1}"/>
              </a:ext>
            </a:extLst>
          </p:cNvPr>
          <p:cNvSpPr>
            <a:spLocks noGrp="1" noChangeArrowheads="1"/>
          </p:cNvSpPr>
          <p:nvPr>
            <p:ph type="dt" sz="half" idx="10"/>
          </p:nvPr>
        </p:nvSpPr>
        <p:spPr>
          <a:ln/>
        </p:spPr>
        <p:txBody>
          <a:bodyPr/>
          <a:lstStyle>
            <a:lvl1pPr>
              <a:defRPr/>
            </a:lvl1pPr>
          </a:lstStyle>
          <a:p>
            <a:pPr>
              <a:defRPr/>
            </a:pPr>
            <a:fld id="{C7AF17A5-AB48-42DA-847B-F4F1668FF560}" type="datetime1">
              <a:rPr lang="en-US" altLang="en-US" smtClean="0"/>
              <a:t>5/19/2024</a:t>
            </a:fld>
            <a:endParaRPr lang="en-US" altLang="en-US"/>
          </a:p>
        </p:txBody>
      </p:sp>
      <p:sp>
        <p:nvSpPr>
          <p:cNvPr id="5" name="Rectangle 5">
            <a:extLst>
              <a:ext uri="{FF2B5EF4-FFF2-40B4-BE49-F238E27FC236}">
                <a16:creationId xmlns:a16="http://schemas.microsoft.com/office/drawing/2014/main" id="{990C7BC5-3E66-4A14-A8EB-4A1D001E805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93A6B4F-93BC-44D6-AC96-391F93B6A52C}"/>
              </a:ext>
            </a:extLst>
          </p:cNvPr>
          <p:cNvSpPr>
            <a:spLocks noGrp="1" noChangeArrowheads="1"/>
          </p:cNvSpPr>
          <p:nvPr>
            <p:ph type="sldNum" sz="quarter" idx="12"/>
          </p:nvPr>
        </p:nvSpPr>
        <p:spPr>
          <a:ln/>
        </p:spPr>
        <p:txBody>
          <a:bodyPr/>
          <a:lstStyle>
            <a:lvl1pPr>
              <a:defRPr/>
            </a:lvl1pPr>
          </a:lstStyle>
          <a:p>
            <a:fld id="{AC91DB51-41E0-46C8-A798-5893F5244AFA}" type="slidenum">
              <a:rPr lang="en-US" altLang="en-US"/>
              <a:pPr/>
              <a:t>‹#›</a:t>
            </a:fld>
            <a:endParaRPr lang="en-US" altLang="en-US"/>
          </a:p>
        </p:txBody>
      </p:sp>
    </p:spTree>
    <p:extLst>
      <p:ext uri="{BB962C8B-B14F-4D97-AF65-F5344CB8AC3E}">
        <p14:creationId xmlns:p14="http://schemas.microsoft.com/office/powerpoint/2010/main" val="1434280621"/>
      </p:ext>
    </p:extLst>
  </p:cSld>
  <p:clrMapOvr>
    <a:masterClrMapping/>
  </p:clrMapOvr>
  <p:transition advClick="0" advTm="4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93357B-39F1-42A0-A709-B3DDC36033CB}" type="datetime1">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61667-69E2-4D78-B1D0-80825DF8C365}" type="slidenum">
              <a:rPr lang="en-US" smtClean="0"/>
              <a:t>‹#›</a:t>
            </a:fld>
            <a:endParaRPr lang="en-US"/>
          </a:p>
        </p:txBody>
      </p:sp>
    </p:spTree>
    <p:extLst>
      <p:ext uri="{BB962C8B-B14F-4D97-AF65-F5344CB8AC3E}">
        <p14:creationId xmlns:p14="http://schemas.microsoft.com/office/powerpoint/2010/main" val="2788177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A5A7D47-821F-4027-933D-D8A179DB2C9D}"/>
              </a:ext>
            </a:extLst>
          </p:cNvPr>
          <p:cNvSpPr>
            <a:spLocks noGrp="1" noChangeArrowheads="1"/>
          </p:cNvSpPr>
          <p:nvPr>
            <p:ph type="dt" sz="half" idx="10"/>
          </p:nvPr>
        </p:nvSpPr>
        <p:spPr>
          <a:ln/>
        </p:spPr>
        <p:txBody>
          <a:bodyPr/>
          <a:lstStyle>
            <a:lvl1pPr>
              <a:defRPr/>
            </a:lvl1pPr>
          </a:lstStyle>
          <a:p>
            <a:pPr>
              <a:defRPr/>
            </a:pPr>
            <a:fld id="{CA56945B-1B1C-4529-8433-793ECBE04AF4}" type="datetime1">
              <a:rPr lang="en-US" altLang="en-US" smtClean="0"/>
              <a:t>5/19/2024</a:t>
            </a:fld>
            <a:endParaRPr lang="en-US" altLang="en-US"/>
          </a:p>
        </p:txBody>
      </p:sp>
      <p:sp>
        <p:nvSpPr>
          <p:cNvPr id="6" name="Rectangle 5">
            <a:extLst>
              <a:ext uri="{FF2B5EF4-FFF2-40B4-BE49-F238E27FC236}">
                <a16:creationId xmlns:a16="http://schemas.microsoft.com/office/drawing/2014/main" id="{25DB85A4-D0C3-4924-BB60-C7A8D7089CB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2274B0E-6A0C-4C64-B039-2E4B42D7F6A5}"/>
              </a:ext>
            </a:extLst>
          </p:cNvPr>
          <p:cNvSpPr>
            <a:spLocks noGrp="1" noChangeArrowheads="1"/>
          </p:cNvSpPr>
          <p:nvPr>
            <p:ph type="sldNum" sz="quarter" idx="12"/>
          </p:nvPr>
        </p:nvSpPr>
        <p:spPr>
          <a:ln/>
        </p:spPr>
        <p:txBody>
          <a:bodyPr/>
          <a:lstStyle>
            <a:lvl1pPr>
              <a:defRPr/>
            </a:lvl1pPr>
          </a:lstStyle>
          <a:p>
            <a:fld id="{C65E6947-8C49-412F-AC69-F11317AC0620}" type="slidenum">
              <a:rPr lang="en-US" altLang="en-US"/>
              <a:pPr/>
              <a:t>‹#›</a:t>
            </a:fld>
            <a:endParaRPr lang="en-US" altLang="en-US"/>
          </a:p>
        </p:txBody>
      </p:sp>
    </p:spTree>
    <p:extLst>
      <p:ext uri="{BB962C8B-B14F-4D97-AF65-F5344CB8AC3E}">
        <p14:creationId xmlns:p14="http://schemas.microsoft.com/office/powerpoint/2010/main" val="4289205398"/>
      </p:ext>
    </p:extLst>
  </p:cSld>
  <p:clrMapOvr>
    <a:masterClrMapping/>
  </p:clrMapOvr>
  <p:transition advClick="0" advTm="400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20674F3-C180-4A71-ACDB-74BE631DC769}"/>
              </a:ext>
            </a:extLst>
          </p:cNvPr>
          <p:cNvSpPr>
            <a:spLocks noGrp="1" noChangeArrowheads="1"/>
          </p:cNvSpPr>
          <p:nvPr>
            <p:ph type="dt" sz="half" idx="10"/>
          </p:nvPr>
        </p:nvSpPr>
        <p:spPr>
          <a:ln/>
        </p:spPr>
        <p:txBody>
          <a:bodyPr/>
          <a:lstStyle>
            <a:lvl1pPr>
              <a:defRPr/>
            </a:lvl1pPr>
          </a:lstStyle>
          <a:p>
            <a:pPr>
              <a:defRPr/>
            </a:pPr>
            <a:fld id="{3A38CEF0-0A20-4FCC-B3D7-917978C0DA11}" type="datetime1">
              <a:rPr lang="en-US" altLang="en-US" smtClean="0"/>
              <a:t>5/19/2024</a:t>
            </a:fld>
            <a:endParaRPr lang="en-US" altLang="en-US"/>
          </a:p>
        </p:txBody>
      </p:sp>
      <p:sp>
        <p:nvSpPr>
          <p:cNvPr id="8" name="Rectangle 5">
            <a:extLst>
              <a:ext uri="{FF2B5EF4-FFF2-40B4-BE49-F238E27FC236}">
                <a16:creationId xmlns:a16="http://schemas.microsoft.com/office/drawing/2014/main" id="{7D48F702-D491-466B-92D3-E1007CB725F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92C26528-2880-43BA-82FF-BEE0CE1BEFD3}"/>
              </a:ext>
            </a:extLst>
          </p:cNvPr>
          <p:cNvSpPr>
            <a:spLocks noGrp="1" noChangeArrowheads="1"/>
          </p:cNvSpPr>
          <p:nvPr>
            <p:ph type="sldNum" sz="quarter" idx="12"/>
          </p:nvPr>
        </p:nvSpPr>
        <p:spPr>
          <a:ln/>
        </p:spPr>
        <p:txBody>
          <a:bodyPr/>
          <a:lstStyle>
            <a:lvl1pPr>
              <a:defRPr/>
            </a:lvl1pPr>
          </a:lstStyle>
          <a:p>
            <a:fld id="{A1AA8C90-4F08-4998-BFAA-5A16E0293CFE}" type="slidenum">
              <a:rPr lang="en-US" altLang="en-US"/>
              <a:pPr/>
              <a:t>‹#›</a:t>
            </a:fld>
            <a:endParaRPr lang="en-US" altLang="en-US"/>
          </a:p>
        </p:txBody>
      </p:sp>
    </p:spTree>
    <p:extLst>
      <p:ext uri="{BB962C8B-B14F-4D97-AF65-F5344CB8AC3E}">
        <p14:creationId xmlns:p14="http://schemas.microsoft.com/office/powerpoint/2010/main" val="3992868220"/>
      </p:ext>
    </p:extLst>
  </p:cSld>
  <p:clrMapOvr>
    <a:masterClrMapping/>
  </p:clrMapOvr>
  <p:transition advClick="0" advTm="400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152AE98-1EA7-46B1-9597-E87E01748F26}"/>
              </a:ext>
            </a:extLst>
          </p:cNvPr>
          <p:cNvSpPr>
            <a:spLocks noGrp="1" noChangeArrowheads="1"/>
          </p:cNvSpPr>
          <p:nvPr>
            <p:ph type="dt" sz="half" idx="10"/>
          </p:nvPr>
        </p:nvSpPr>
        <p:spPr>
          <a:ln/>
        </p:spPr>
        <p:txBody>
          <a:bodyPr/>
          <a:lstStyle>
            <a:lvl1pPr>
              <a:defRPr/>
            </a:lvl1pPr>
          </a:lstStyle>
          <a:p>
            <a:pPr>
              <a:defRPr/>
            </a:pPr>
            <a:fld id="{0E99009B-587B-4ACF-AB18-FD1CB62B71DC}" type="datetime1">
              <a:rPr lang="en-US" altLang="en-US" smtClean="0"/>
              <a:t>5/19/2024</a:t>
            </a:fld>
            <a:endParaRPr lang="en-US" altLang="en-US"/>
          </a:p>
        </p:txBody>
      </p:sp>
      <p:sp>
        <p:nvSpPr>
          <p:cNvPr id="4" name="Rectangle 5">
            <a:extLst>
              <a:ext uri="{FF2B5EF4-FFF2-40B4-BE49-F238E27FC236}">
                <a16:creationId xmlns:a16="http://schemas.microsoft.com/office/drawing/2014/main" id="{0FFB0603-84AA-4E73-9247-08CF599765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A22C028-1EDA-430C-A04D-C151F053382A}"/>
              </a:ext>
            </a:extLst>
          </p:cNvPr>
          <p:cNvSpPr>
            <a:spLocks noGrp="1" noChangeArrowheads="1"/>
          </p:cNvSpPr>
          <p:nvPr>
            <p:ph type="sldNum" sz="quarter" idx="12"/>
          </p:nvPr>
        </p:nvSpPr>
        <p:spPr>
          <a:ln/>
        </p:spPr>
        <p:txBody>
          <a:bodyPr/>
          <a:lstStyle>
            <a:lvl1pPr>
              <a:defRPr/>
            </a:lvl1pPr>
          </a:lstStyle>
          <a:p>
            <a:fld id="{991DD635-A559-442A-AE6A-E970CC30517A}" type="slidenum">
              <a:rPr lang="en-US" altLang="en-US"/>
              <a:pPr/>
              <a:t>‹#›</a:t>
            </a:fld>
            <a:endParaRPr lang="en-US" altLang="en-US"/>
          </a:p>
        </p:txBody>
      </p:sp>
    </p:spTree>
    <p:extLst>
      <p:ext uri="{BB962C8B-B14F-4D97-AF65-F5344CB8AC3E}">
        <p14:creationId xmlns:p14="http://schemas.microsoft.com/office/powerpoint/2010/main" val="2011845266"/>
      </p:ext>
    </p:extLst>
  </p:cSld>
  <p:clrMapOvr>
    <a:masterClrMapping/>
  </p:clrMapOvr>
  <p:transition advClick="0" advTm="400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A77E2BF-3687-4541-91E0-73B7212CE00F}"/>
              </a:ext>
            </a:extLst>
          </p:cNvPr>
          <p:cNvSpPr>
            <a:spLocks noGrp="1" noChangeArrowheads="1"/>
          </p:cNvSpPr>
          <p:nvPr>
            <p:ph type="dt" sz="half" idx="10"/>
          </p:nvPr>
        </p:nvSpPr>
        <p:spPr>
          <a:ln/>
        </p:spPr>
        <p:txBody>
          <a:bodyPr/>
          <a:lstStyle>
            <a:lvl1pPr>
              <a:defRPr/>
            </a:lvl1pPr>
          </a:lstStyle>
          <a:p>
            <a:pPr>
              <a:defRPr/>
            </a:pPr>
            <a:fld id="{61BDC0E1-671E-4A42-9F09-78BE8C8D1349}" type="datetime1">
              <a:rPr lang="en-US" altLang="en-US" smtClean="0"/>
              <a:t>5/19/2024</a:t>
            </a:fld>
            <a:endParaRPr lang="en-US" altLang="en-US"/>
          </a:p>
        </p:txBody>
      </p:sp>
      <p:sp>
        <p:nvSpPr>
          <p:cNvPr id="3" name="Rectangle 5">
            <a:extLst>
              <a:ext uri="{FF2B5EF4-FFF2-40B4-BE49-F238E27FC236}">
                <a16:creationId xmlns:a16="http://schemas.microsoft.com/office/drawing/2014/main" id="{1AD4DEC4-2F32-4210-A020-1F60E535018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624B4F2-0EAE-48DA-B893-E6B35A0938AE}"/>
              </a:ext>
            </a:extLst>
          </p:cNvPr>
          <p:cNvSpPr>
            <a:spLocks noGrp="1" noChangeArrowheads="1"/>
          </p:cNvSpPr>
          <p:nvPr>
            <p:ph type="sldNum" sz="quarter" idx="12"/>
          </p:nvPr>
        </p:nvSpPr>
        <p:spPr>
          <a:ln/>
        </p:spPr>
        <p:txBody>
          <a:bodyPr/>
          <a:lstStyle>
            <a:lvl1pPr>
              <a:defRPr/>
            </a:lvl1pPr>
          </a:lstStyle>
          <a:p>
            <a:fld id="{83268199-FFB8-4523-B565-3DD250988B36}" type="slidenum">
              <a:rPr lang="en-US" altLang="en-US"/>
              <a:pPr/>
              <a:t>‹#›</a:t>
            </a:fld>
            <a:endParaRPr lang="en-US" altLang="en-US"/>
          </a:p>
        </p:txBody>
      </p:sp>
    </p:spTree>
    <p:extLst>
      <p:ext uri="{BB962C8B-B14F-4D97-AF65-F5344CB8AC3E}">
        <p14:creationId xmlns:p14="http://schemas.microsoft.com/office/powerpoint/2010/main" val="1587903386"/>
      </p:ext>
    </p:extLst>
  </p:cSld>
  <p:clrMapOvr>
    <a:masterClrMapping/>
  </p:clrMapOvr>
  <p:transition advClick="0" advTm="400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E5EBF44-10B9-490E-AA2B-5F95932F2F06}"/>
              </a:ext>
            </a:extLst>
          </p:cNvPr>
          <p:cNvSpPr>
            <a:spLocks noGrp="1" noChangeArrowheads="1"/>
          </p:cNvSpPr>
          <p:nvPr>
            <p:ph type="dt" sz="half" idx="10"/>
          </p:nvPr>
        </p:nvSpPr>
        <p:spPr>
          <a:ln/>
        </p:spPr>
        <p:txBody>
          <a:bodyPr/>
          <a:lstStyle>
            <a:lvl1pPr>
              <a:defRPr/>
            </a:lvl1pPr>
          </a:lstStyle>
          <a:p>
            <a:pPr>
              <a:defRPr/>
            </a:pPr>
            <a:fld id="{0661416C-724A-4812-9495-1D50E8DE12D7}" type="datetime1">
              <a:rPr lang="en-US" altLang="en-US" smtClean="0"/>
              <a:t>5/19/2024</a:t>
            </a:fld>
            <a:endParaRPr lang="en-US" altLang="en-US"/>
          </a:p>
        </p:txBody>
      </p:sp>
      <p:sp>
        <p:nvSpPr>
          <p:cNvPr id="6" name="Rectangle 5">
            <a:extLst>
              <a:ext uri="{FF2B5EF4-FFF2-40B4-BE49-F238E27FC236}">
                <a16:creationId xmlns:a16="http://schemas.microsoft.com/office/drawing/2014/main" id="{B1F69136-BF6F-4A11-A465-42EC4E6496B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DBC4DAD-0C6D-4600-A66F-68782A16545A}"/>
              </a:ext>
            </a:extLst>
          </p:cNvPr>
          <p:cNvSpPr>
            <a:spLocks noGrp="1" noChangeArrowheads="1"/>
          </p:cNvSpPr>
          <p:nvPr>
            <p:ph type="sldNum" sz="quarter" idx="12"/>
          </p:nvPr>
        </p:nvSpPr>
        <p:spPr>
          <a:ln/>
        </p:spPr>
        <p:txBody>
          <a:bodyPr/>
          <a:lstStyle>
            <a:lvl1pPr>
              <a:defRPr/>
            </a:lvl1pPr>
          </a:lstStyle>
          <a:p>
            <a:fld id="{FE97D98B-9012-4F71-A2CD-8DFF5409F17C}" type="slidenum">
              <a:rPr lang="en-US" altLang="en-US"/>
              <a:pPr/>
              <a:t>‹#›</a:t>
            </a:fld>
            <a:endParaRPr lang="en-US" altLang="en-US"/>
          </a:p>
        </p:txBody>
      </p:sp>
    </p:spTree>
    <p:extLst>
      <p:ext uri="{BB962C8B-B14F-4D97-AF65-F5344CB8AC3E}">
        <p14:creationId xmlns:p14="http://schemas.microsoft.com/office/powerpoint/2010/main" val="3623833723"/>
      </p:ext>
    </p:extLst>
  </p:cSld>
  <p:clrMapOvr>
    <a:masterClrMapping/>
  </p:clrMapOvr>
  <p:transition advClick="0" advTm="400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9E1FC31-CE22-4A37-B2C4-D99D39CBCF7F}"/>
              </a:ext>
            </a:extLst>
          </p:cNvPr>
          <p:cNvSpPr>
            <a:spLocks noGrp="1" noChangeArrowheads="1"/>
          </p:cNvSpPr>
          <p:nvPr>
            <p:ph type="dt" sz="half" idx="10"/>
          </p:nvPr>
        </p:nvSpPr>
        <p:spPr>
          <a:ln/>
        </p:spPr>
        <p:txBody>
          <a:bodyPr/>
          <a:lstStyle>
            <a:lvl1pPr>
              <a:defRPr/>
            </a:lvl1pPr>
          </a:lstStyle>
          <a:p>
            <a:pPr>
              <a:defRPr/>
            </a:pPr>
            <a:fld id="{0CC7B7A7-A8EE-44D8-A9C3-D5392C13B36C}" type="datetime1">
              <a:rPr lang="en-US" altLang="en-US" smtClean="0"/>
              <a:t>5/19/2024</a:t>
            </a:fld>
            <a:endParaRPr lang="en-US" altLang="en-US"/>
          </a:p>
        </p:txBody>
      </p:sp>
      <p:sp>
        <p:nvSpPr>
          <p:cNvPr id="6" name="Rectangle 5">
            <a:extLst>
              <a:ext uri="{FF2B5EF4-FFF2-40B4-BE49-F238E27FC236}">
                <a16:creationId xmlns:a16="http://schemas.microsoft.com/office/drawing/2014/main" id="{BD6721B5-BC91-4763-B145-128B4E374E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B692ED1-1383-407C-B7C7-4702FC8EDA5C}"/>
              </a:ext>
            </a:extLst>
          </p:cNvPr>
          <p:cNvSpPr>
            <a:spLocks noGrp="1" noChangeArrowheads="1"/>
          </p:cNvSpPr>
          <p:nvPr>
            <p:ph type="sldNum" sz="quarter" idx="12"/>
          </p:nvPr>
        </p:nvSpPr>
        <p:spPr>
          <a:ln/>
        </p:spPr>
        <p:txBody>
          <a:bodyPr/>
          <a:lstStyle>
            <a:lvl1pPr>
              <a:defRPr/>
            </a:lvl1pPr>
          </a:lstStyle>
          <a:p>
            <a:fld id="{57D6DDFD-3C78-4C86-A275-BEA5C2F8C7DB}" type="slidenum">
              <a:rPr lang="en-US" altLang="en-US"/>
              <a:pPr/>
              <a:t>‹#›</a:t>
            </a:fld>
            <a:endParaRPr lang="en-US" altLang="en-US"/>
          </a:p>
        </p:txBody>
      </p:sp>
    </p:spTree>
    <p:extLst>
      <p:ext uri="{BB962C8B-B14F-4D97-AF65-F5344CB8AC3E}">
        <p14:creationId xmlns:p14="http://schemas.microsoft.com/office/powerpoint/2010/main" val="1097740634"/>
      </p:ext>
    </p:extLst>
  </p:cSld>
  <p:clrMapOvr>
    <a:masterClrMapping/>
  </p:clrMapOvr>
  <p:transition advClick="0" advTm="400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39665C3-45D0-4F6D-B4E1-8E261FDBF9FD}"/>
              </a:ext>
            </a:extLst>
          </p:cNvPr>
          <p:cNvSpPr>
            <a:spLocks noGrp="1" noChangeArrowheads="1"/>
          </p:cNvSpPr>
          <p:nvPr>
            <p:ph type="dt" sz="half" idx="10"/>
          </p:nvPr>
        </p:nvSpPr>
        <p:spPr>
          <a:ln/>
        </p:spPr>
        <p:txBody>
          <a:bodyPr/>
          <a:lstStyle>
            <a:lvl1pPr>
              <a:defRPr/>
            </a:lvl1pPr>
          </a:lstStyle>
          <a:p>
            <a:pPr>
              <a:defRPr/>
            </a:pPr>
            <a:fld id="{BA2D5774-A324-4F51-A7B6-AF15C5D17D15}" type="datetime1">
              <a:rPr lang="en-US" altLang="en-US" smtClean="0"/>
              <a:t>5/19/2024</a:t>
            </a:fld>
            <a:endParaRPr lang="en-US" altLang="en-US"/>
          </a:p>
        </p:txBody>
      </p:sp>
      <p:sp>
        <p:nvSpPr>
          <p:cNvPr id="5" name="Rectangle 5">
            <a:extLst>
              <a:ext uri="{FF2B5EF4-FFF2-40B4-BE49-F238E27FC236}">
                <a16:creationId xmlns:a16="http://schemas.microsoft.com/office/drawing/2014/main" id="{827DBA16-4E58-455D-99A1-0AA5059C636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02E882A-D2F9-4D48-8FC3-2C9597B7B4B6}"/>
              </a:ext>
            </a:extLst>
          </p:cNvPr>
          <p:cNvSpPr>
            <a:spLocks noGrp="1" noChangeArrowheads="1"/>
          </p:cNvSpPr>
          <p:nvPr>
            <p:ph type="sldNum" sz="quarter" idx="12"/>
          </p:nvPr>
        </p:nvSpPr>
        <p:spPr>
          <a:ln/>
        </p:spPr>
        <p:txBody>
          <a:bodyPr/>
          <a:lstStyle>
            <a:lvl1pPr>
              <a:defRPr/>
            </a:lvl1pPr>
          </a:lstStyle>
          <a:p>
            <a:fld id="{6EF8BE7C-8453-446F-B4A6-3C71F631D3D8}" type="slidenum">
              <a:rPr lang="en-US" altLang="en-US"/>
              <a:pPr/>
              <a:t>‹#›</a:t>
            </a:fld>
            <a:endParaRPr lang="en-US" altLang="en-US"/>
          </a:p>
        </p:txBody>
      </p:sp>
    </p:spTree>
    <p:extLst>
      <p:ext uri="{BB962C8B-B14F-4D97-AF65-F5344CB8AC3E}">
        <p14:creationId xmlns:p14="http://schemas.microsoft.com/office/powerpoint/2010/main" val="3695355106"/>
      </p:ext>
    </p:extLst>
  </p:cSld>
  <p:clrMapOvr>
    <a:masterClrMapping/>
  </p:clrMapOvr>
  <p:transition advClick="0" advTm="400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94AAC3-F5E8-4A3F-AE2D-AA15F4A294CD}"/>
              </a:ext>
            </a:extLst>
          </p:cNvPr>
          <p:cNvSpPr>
            <a:spLocks noGrp="1" noChangeArrowheads="1"/>
          </p:cNvSpPr>
          <p:nvPr>
            <p:ph type="dt" sz="half" idx="10"/>
          </p:nvPr>
        </p:nvSpPr>
        <p:spPr>
          <a:ln/>
        </p:spPr>
        <p:txBody>
          <a:bodyPr/>
          <a:lstStyle>
            <a:lvl1pPr>
              <a:defRPr/>
            </a:lvl1pPr>
          </a:lstStyle>
          <a:p>
            <a:pPr>
              <a:defRPr/>
            </a:pPr>
            <a:fld id="{FC63A56B-DA88-4174-B616-323840F6ECD6}" type="datetime1">
              <a:rPr lang="en-US" altLang="en-US" smtClean="0"/>
              <a:t>5/19/2024</a:t>
            </a:fld>
            <a:endParaRPr lang="en-US" altLang="en-US"/>
          </a:p>
        </p:txBody>
      </p:sp>
      <p:sp>
        <p:nvSpPr>
          <p:cNvPr id="5" name="Rectangle 5">
            <a:extLst>
              <a:ext uri="{FF2B5EF4-FFF2-40B4-BE49-F238E27FC236}">
                <a16:creationId xmlns:a16="http://schemas.microsoft.com/office/drawing/2014/main" id="{3A162E56-6376-4C73-9D18-96F874FE70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C263AA0-18FE-4AF5-94AF-9793E5E429FA}"/>
              </a:ext>
            </a:extLst>
          </p:cNvPr>
          <p:cNvSpPr>
            <a:spLocks noGrp="1" noChangeArrowheads="1"/>
          </p:cNvSpPr>
          <p:nvPr>
            <p:ph type="sldNum" sz="quarter" idx="12"/>
          </p:nvPr>
        </p:nvSpPr>
        <p:spPr>
          <a:ln/>
        </p:spPr>
        <p:txBody>
          <a:bodyPr/>
          <a:lstStyle>
            <a:lvl1pPr>
              <a:defRPr/>
            </a:lvl1pPr>
          </a:lstStyle>
          <a:p>
            <a:fld id="{6BAC261D-3404-4178-9935-0B8705AB1E57}" type="slidenum">
              <a:rPr lang="en-US" altLang="en-US"/>
              <a:pPr/>
              <a:t>‹#›</a:t>
            </a:fld>
            <a:endParaRPr lang="en-US" altLang="en-US"/>
          </a:p>
        </p:txBody>
      </p:sp>
    </p:spTree>
    <p:extLst>
      <p:ext uri="{BB962C8B-B14F-4D97-AF65-F5344CB8AC3E}">
        <p14:creationId xmlns:p14="http://schemas.microsoft.com/office/powerpoint/2010/main" val="2706589166"/>
      </p:ext>
    </p:extLst>
  </p:cSld>
  <p:clrMapOvr>
    <a:masterClrMapping/>
  </p:clrMapOvr>
  <p:transition advClick="0" advTm="4000"/>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09EAD18-527E-4A28-92D7-ACC606951135}"/>
              </a:ext>
            </a:extLst>
          </p:cNvPr>
          <p:cNvSpPr>
            <a:spLocks noGrp="1" noChangeArrowheads="1"/>
          </p:cNvSpPr>
          <p:nvPr>
            <p:ph type="dt" sz="half" idx="10"/>
          </p:nvPr>
        </p:nvSpPr>
        <p:spPr>
          <a:ln/>
        </p:spPr>
        <p:txBody>
          <a:bodyPr/>
          <a:lstStyle>
            <a:lvl1pPr>
              <a:defRPr/>
            </a:lvl1pPr>
          </a:lstStyle>
          <a:p>
            <a:pPr>
              <a:defRPr/>
            </a:pPr>
            <a:fld id="{CB6EF4C8-2243-4732-A823-47391C0C8F68}" type="datetime1">
              <a:rPr lang="en-US" altLang="en-US" smtClean="0"/>
              <a:t>5/19/2024</a:t>
            </a:fld>
            <a:endParaRPr lang="en-US" altLang="en-US"/>
          </a:p>
        </p:txBody>
      </p:sp>
      <p:sp>
        <p:nvSpPr>
          <p:cNvPr id="4" name="Rectangle 5">
            <a:extLst>
              <a:ext uri="{FF2B5EF4-FFF2-40B4-BE49-F238E27FC236}">
                <a16:creationId xmlns:a16="http://schemas.microsoft.com/office/drawing/2014/main" id="{8994DDA4-A1DF-4659-8022-0EBAE1E9C2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DF3F75C-5D96-4983-B051-9CBEBA278EE2}"/>
              </a:ext>
            </a:extLst>
          </p:cNvPr>
          <p:cNvSpPr>
            <a:spLocks noGrp="1" noChangeArrowheads="1"/>
          </p:cNvSpPr>
          <p:nvPr>
            <p:ph type="sldNum" sz="quarter" idx="12"/>
          </p:nvPr>
        </p:nvSpPr>
        <p:spPr>
          <a:ln/>
        </p:spPr>
        <p:txBody>
          <a:bodyPr/>
          <a:lstStyle>
            <a:lvl1pPr>
              <a:defRPr/>
            </a:lvl1pPr>
          </a:lstStyle>
          <a:p>
            <a:fld id="{74D3E191-9BF6-4FF4-9B30-B35FA4630C76}" type="slidenum">
              <a:rPr lang="en-US" altLang="en-US"/>
              <a:pPr/>
              <a:t>‹#›</a:t>
            </a:fld>
            <a:endParaRPr lang="en-US" altLang="en-US"/>
          </a:p>
        </p:txBody>
      </p:sp>
    </p:spTree>
    <p:extLst>
      <p:ext uri="{BB962C8B-B14F-4D97-AF65-F5344CB8AC3E}">
        <p14:creationId xmlns:p14="http://schemas.microsoft.com/office/powerpoint/2010/main" val="1048590377"/>
      </p:ext>
    </p:extLst>
  </p:cSld>
  <p:clrMapOvr>
    <a:masterClrMapping/>
  </p:clrMapOvr>
  <p:transition advClick="0" advTm="4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462100-C4B8-4BEF-8867-BE777E99A955}" type="datetime1">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61667-69E2-4D78-B1D0-80825DF8C365}" type="slidenum">
              <a:rPr lang="en-US" smtClean="0"/>
              <a:t>‹#›</a:t>
            </a:fld>
            <a:endParaRPr lang="en-US"/>
          </a:p>
        </p:txBody>
      </p:sp>
    </p:spTree>
    <p:extLst>
      <p:ext uri="{BB962C8B-B14F-4D97-AF65-F5344CB8AC3E}">
        <p14:creationId xmlns:p14="http://schemas.microsoft.com/office/powerpoint/2010/main" val="420899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36982F-4414-4737-B0DC-098EDBB1DC45}" type="datetime1">
              <a:rPr lang="en-US" smtClean="0"/>
              <a:t>5/19/2024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161667-69E2-4D78-B1D0-80825DF8C365}" type="slidenum">
              <a:rPr lang="en-US" smtClean="0"/>
              <a:t>‹#›</a:t>
            </a:fld>
            <a:endParaRPr lang="en-US"/>
          </a:p>
        </p:txBody>
      </p:sp>
    </p:spTree>
    <p:extLst>
      <p:ext uri="{BB962C8B-B14F-4D97-AF65-F5344CB8AC3E}">
        <p14:creationId xmlns:p14="http://schemas.microsoft.com/office/powerpoint/2010/main" val="419034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2E397F-97B7-45B9-A087-8BEB7A50C249}" type="datetime1">
              <a:rPr lang="en-US" smtClean="0"/>
              <a:t>5/19/2024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161667-69E2-4D78-B1D0-80825DF8C365}" type="slidenum">
              <a:rPr lang="en-US" smtClean="0"/>
              <a:t>‹#›</a:t>
            </a:fld>
            <a:endParaRPr lang="en-US"/>
          </a:p>
        </p:txBody>
      </p:sp>
    </p:spTree>
    <p:extLst>
      <p:ext uri="{BB962C8B-B14F-4D97-AF65-F5344CB8AC3E}">
        <p14:creationId xmlns:p14="http://schemas.microsoft.com/office/powerpoint/2010/main" val="1305740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E2798-3706-4B6B-B5B0-3679D1203C74}" type="datetime1">
              <a:rPr lang="en-US" smtClean="0"/>
              <a:t>5/19/2024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161667-69E2-4D78-B1D0-80825DF8C365}" type="slidenum">
              <a:rPr lang="en-US" smtClean="0"/>
              <a:t>‹#›</a:t>
            </a:fld>
            <a:endParaRPr lang="en-US"/>
          </a:p>
        </p:txBody>
      </p:sp>
    </p:spTree>
    <p:extLst>
      <p:ext uri="{BB962C8B-B14F-4D97-AF65-F5344CB8AC3E}">
        <p14:creationId xmlns:p14="http://schemas.microsoft.com/office/powerpoint/2010/main" val="2295285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A023DD-D118-4DAC-BC31-FAC505E0E777}" type="datetime1">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61667-69E2-4D78-B1D0-80825DF8C365}" type="slidenum">
              <a:rPr lang="en-US" smtClean="0"/>
              <a:t>‹#›</a:t>
            </a:fld>
            <a:endParaRPr lang="en-US"/>
          </a:p>
        </p:txBody>
      </p:sp>
    </p:spTree>
    <p:extLst>
      <p:ext uri="{BB962C8B-B14F-4D97-AF65-F5344CB8AC3E}">
        <p14:creationId xmlns:p14="http://schemas.microsoft.com/office/powerpoint/2010/main" val="312793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1D68BF-BFB0-465F-9AB8-9C75DE770E30}" type="datetime1">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61667-69E2-4D78-B1D0-80825DF8C365}" type="slidenum">
              <a:rPr lang="en-US" smtClean="0"/>
              <a:t>‹#›</a:t>
            </a:fld>
            <a:endParaRPr lang="en-US"/>
          </a:p>
        </p:txBody>
      </p:sp>
    </p:spTree>
    <p:extLst>
      <p:ext uri="{BB962C8B-B14F-4D97-AF65-F5344CB8AC3E}">
        <p14:creationId xmlns:p14="http://schemas.microsoft.com/office/powerpoint/2010/main" val="250403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EEF98-BA5D-4DFE-9401-DDB65561CE36}" type="datetime1">
              <a:rPr lang="en-US" smtClean="0"/>
              <a:t>5/19/2024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61667-69E2-4D78-B1D0-80825DF8C365}" type="slidenum">
              <a:rPr lang="en-US" smtClean="0"/>
              <a:t>‹#›</a:t>
            </a:fld>
            <a:endParaRPr lang="en-US"/>
          </a:p>
        </p:txBody>
      </p:sp>
    </p:spTree>
    <p:extLst>
      <p:ext uri="{BB962C8B-B14F-4D97-AF65-F5344CB8AC3E}">
        <p14:creationId xmlns:p14="http://schemas.microsoft.com/office/powerpoint/2010/main" val="1046231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D7842-B766-4648-A24D-EDC293DC33D0}" type="datetime1">
              <a:rPr lang="en-US" smtClean="0"/>
              <a:t>5/19/2024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EB498-9CCD-457D-A359-273D18E4027B}" type="slidenum">
              <a:rPr lang="en-US" smtClean="0"/>
              <a:t>‹#›</a:t>
            </a:fld>
            <a:endParaRPr lang="en-US"/>
          </a:p>
        </p:txBody>
      </p:sp>
    </p:spTree>
    <p:extLst>
      <p:ext uri="{BB962C8B-B14F-4D97-AF65-F5344CB8AC3E}">
        <p14:creationId xmlns:p14="http://schemas.microsoft.com/office/powerpoint/2010/main" val="22671029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700" r:id="rId14"/>
    <p:sldLayoutId id="2147483701"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95A9DF9-F8E5-44DA-8EE5-5A616D8CAED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691B6E4-A7B4-4823-BA58-B30B150688E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866C2B0-E856-427A-94E3-3D815E6A6E1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fld id="{F42D4BBA-F31F-4BF4-9378-250DD6897959}" type="datetime1">
              <a:rPr lang="en-US" altLang="en-US" smtClean="0"/>
              <a:t>5/19/2024</a:t>
            </a:fld>
            <a:endParaRPr lang="en-US" altLang="en-US"/>
          </a:p>
        </p:txBody>
      </p:sp>
      <p:sp>
        <p:nvSpPr>
          <p:cNvPr id="1029" name="Rectangle 5">
            <a:extLst>
              <a:ext uri="{FF2B5EF4-FFF2-40B4-BE49-F238E27FC236}">
                <a16:creationId xmlns:a16="http://schemas.microsoft.com/office/drawing/2014/main" id="{5D594A1D-94DF-47C4-B12F-D91A3273358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US" altLang="en-US"/>
          </a:p>
        </p:txBody>
      </p:sp>
      <p:sp>
        <p:nvSpPr>
          <p:cNvPr id="1030" name="Rectangle 6">
            <a:extLst>
              <a:ext uri="{FF2B5EF4-FFF2-40B4-BE49-F238E27FC236}">
                <a16:creationId xmlns:a16="http://schemas.microsoft.com/office/drawing/2014/main" id="{B8045144-E6C9-481D-9925-77D2291D6C6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fld id="{AB2D9804-4E01-4EC5-89CF-AF27D8F7A412}" type="slidenum">
              <a:rPr lang="en-US" altLang="en-US"/>
              <a:pPr/>
              <a:t>‹#›</a:t>
            </a:fld>
            <a:endParaRPr lang="en-US" altLang="en-US"/>
          </a:p>
        </p:txBody>
      </p:sp>
    </p:spTree>
    <p:extLst>
      <p:ext uri="{BB962C8B-B14F-4D97-AF65-F5344CB8AC3E}">
        <p14:creationId xmlns:p14="http://schemas.microsoft.com/office/powerpoint/2010/main" val="15486985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advClick="0" advTm="4000"/>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cs@case.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hyperlink" Target="https://www.pcpcc.org/results-evidence" TargetMode="Externa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hyperlink" Target="http://www.nejm.org/doi/pdf/10.1056/NEJM199105023241805" TargetMode="External"/><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hyperlink" Target="http://www.dpcare.org/" TargetMode="Externa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hyperlink" Target="http://www.who.int/inf-pr-2000/en/pr2000-44.html" TargetMode="External"/><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29.jpeg"/></Relationships>
</file>

<file path=ppt/slides/_rels/slide125.xml.rels><?xml version="1.0" encoding="UTF-8" standalone="yes"?>
<Relationships xmlns="http://schemas.openxmlformats.org/package/2006/relationships"><Relationship Id="rId3" Type="http://schemas.openxmlformats.org/officeDocument/2006/relationships/hyperlink" Target="http://www.annfammed.org/" TargetMode="External"/><Relationship Id="rId2" Type="http://schemas.openxmlformats.org/officeDocument/2006/relationships/notesSlide" Target="../notesSlides/notesSlide66.xml"/><Relationship Id="rId1" Type="http://schemas.openxmlformats.org/officeDocument/2006/relationships/slideLayout" Target="../slideLayouts/slideLayout13.xml"/><Relationship Id="rId5" Type="http://schemas.openxmlformats.org/officeDocument/2006/relationships/hyperlink" Target="http://www.annfammed.org/cgi/collection/editorial_series" TargetMode="External"/><Relationship Id="rId4" Type="http://schemas.openxmlformats.org/officeDocument/2006/relationships/image" Target="../media/image30.png"/></Relationships>
</file>

<file path=ppt/slides/_rels/slide126.xml.rels><?xml version="1.0" encoding="UTF-8" standalone="yes"?>
<Relationships xmlns="http://schemas.openxmlformats.org/package/2006/relationships"><Relationship Id="rId3" Type="http://schemas.openxmlformats.org/officeDocument/2006/relationships/hyperlink" Target="http://www.annfammed.org/cgi/collection/editorial_series" TargetMode="External"/><Relationship Id="rId2" Type="http://schemas.openxmlformats.org/officeDocument/2006/relationships/hyperlink" Target="http://www.annfammed.org/" TargetMode="Externa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hyperlink" Target="http://www.commonwealthfund.org/publications/issue-briefs/2015/oct/us-health-care-from-a-global-perspective" TargetMode="External"/><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128.xml.rels><?xml version="1.0" encoding="UTF-8" standalone="yes"?>
<Relationships xmlns="http://schemas.openxmlformats.org/package/2006/relationships"><Relationship Id="rId3" Type="http://schemas.openxmlformats.org/officeDocument/2006/relationships/hyperlink" Target="http://www.commonwealthfund.org/publications/issue-briefs/2015/oct/us-health-care-from-a-global-perspective" TargetMode="External"/><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129.xml.rels><?xml version="1.0" encoding="UTF-8" standalone="yes"?>
<Relationships xmlns="http://schemas.openxmlformats.org/package/2006/relationships"><Relationship Id="rId3" Type="http://schemas.openxmlformats.org/officeDocument/2006/relationships/hyperlink" Target="http://www.commonwealthfund.org/publications/issue-briefs/2015/oct/us-health-care-from-a-global-perspective" TargetMode="External"/><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hyperlink" Target="http://www.pcpcc.net/index.php" TargetMode="External"/><Relationship Id="rId7" Type="http://schemas.openxmlformats.org/officeDocument/2006/relationships/hyperlink" Target="http://www.annfammed.org/cgi/content/full/8/Suppl_1/S2" TargetMode="External"/><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hyperlink" Target="http://www.graham-center.org/online/graham/home/publications/monographs-books/2007/rgcmo-medical-home.html" TargetMode="External"/><Relationship Id="rId5" Type="http://schemas.openxmlformats.org/officeDocument/2006/relationships/hyperlink" Target="http://www.pcpcc.net/pilot-guide" TargetMode="External"/><Relationship Id="rId4" Type="http://schemas.openxmlformats.org/officeDocument/2006/relationships/hyperlink" Target="http://www.pcpcc.net/content/primary-care-miracle-modern-medicine" TargetMode="External"/></Relationships>
</file>

<file path=ppt/slides/_rels/slide1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thepcmh.org/yahoo_site_admin/assets/images/Slide18.299151532_std.jpg" TargetMode="External"/><Relationship Id="rId1" Type="http://schemas.openxmlformats.org/officeDocument/2006/relationships/slideLayout" Target="../slideLayouts/slideLayout25.xml"/><Relationship Id="rId5" Type="http://schemas.openxmlformats.org/officeDocument/2006/relationships/hyperlink" Target="http://www.medicalhomeinfo.org/Joint%20Statement.pdf" TargetMode="External"/><Relationship Id="rId4" Type="http://schemas.openxmlformats.org/officeDocument/2006/relationships/image" Target="../media/image36.jpe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1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1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6.xml"/><Relationship Id="rId1" Type="http://schemas.openxmlformats.org/officeDocument/2006/relationships/slideLayout" Target="../slideLayouts/slideLayout18.xml"/><Relationship Id="rId4" Type="http://schemas.openxmlformats.org/officeDocument/2006/relationships/image" Target="../media/image38.emf"/></Relationships>
</file>

<file path=ppt/slides/_rels/slide1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1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1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6.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3" Type="http://schemas.openxmlformats.org/officeDocument/2006/relationships/hyperlink" Target="http://www.who.int/about/definition/en/print.html" TargetMode="External"/><Relationship Id="rId2" Type="http://schemas.openxmlformats.org/officeDocument/2006/relationships/image" Target="../media/image44.jpeg"/><Relationship Id="rId1" Type="http://schemas.openxmlformats.org/officeDocument/2006/relationships/slideLayout" Target="../slideLayouts/slideLayout18.xml"/><Relationship Id="rId5" Type="http://schemas.openxmlformats.org/officeDocument/2006/relationships/hyperlink" Target="http://www.annfammed.org/cgi/content/full/8/2/100" TargetMode="External"/><Relationship Id="rId4" Type="http://schemas.openxmlformats.org/officeDocument/2006/relationships/hyperlink" Target="http://www.who.int/hpr/NPH/docs/ottawa_charter_hp.pdf" TargetMode="Externa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7.xml"/></Relationships>
</file>

<file path=ppt/slides/_rels/slide173.xml.rels><?xml version="1.0" encoding="UTF-8" standalone="yes"?>
<Relationships xmlns="http://schemas.openxmlformats.org/package/2006/relationships"><Relationship Id="rId2" Type="http://schemas.openxmlformats.org/officeDocument/2006/relationships/hyperlink" Target="http://www.ncbi.nlm.nih.gov/pubmed/34546952"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ncbi.nlm.nih.gov/pubmed/35759763" TargetMode="External"/><Relationship Id="rId2" Type="http://schemas.openxmlformats.org/officeDocument/2006/relationships/hyperlink" Target="https://www.annfammed.org/content/7/2/100" TargetMode="External"/><Relationship Id="rId1" Type="http://schemas.openxmlformats.org/officeDocument/2006/relationships/slideLayout" Target="../slideLayouts/slideLayout13.xml"/><Relationship Id="rId6" Type="http://schemas.openxmlformats.org/officeDocument/2006/relationships/hyperlink" Target="http://www.annfammed.org/content/21/3/202" TargetMode="External"/><Relationship Id="rId5" Type="http://schemas.openxmlformats.org/officeDocument/2006/relationships/hyperlink" Target="http://www.green-center.org/covid-survey" TargetMode="External"/><Relationship Id="rId4" Type="http://schemas.openxmlformats.org/officeDocument/2006/relationships/hyperlink" Target="http://www.annfammed.org/content/13/3/273"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hyperlink" Target="http://www.ncbi.nlm.nih.gov/pubmed/32393566"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hyperlink" Target="http://www.starfieldsummit.com/starfield3/"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www.annfammed.org/content/17/3/221"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s://www.green-center.org/pcpcm"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41.xml.rels><?xml version="1.0" encoding="UTF-8" standalone="yes"?>
<Relationships xmlns="http://schemas.openxmlformats.org/package/2006/relationships"><Relationship Id="rId2" Type="http://schemas.openxmlformats.org/officeDocument/2006/relationships/hyperlink" Target="https://journals.stfm.org/familymedicine/2021/september/stange-2020-0588/" TargetMode="Externa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www.jabfm.org/node/12920.full" TargetMode="Externa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hyperlink" Target="http://www.dpcare.org/"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http://www.graham-center.org/online/graham/home/publications/monographs-books/2007/rgcmo-medical-home.html" TargetMode="External"/><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hyperlink" Target="https://www.pcpcc.org/results-evidence" TargetMode="External"/><Relationship Id="rId5" Type="http://schemas.openxmlformats.org/officeDocument/2006/relationships/hyperlink" Target="https://www.pcpcc.org/about/shared-principles" TargetMode="External"/><Relationship Id="rId4" Type="http://schemas.openxmlformats.org/officeDocument/2006/relationships/hyperlink" Target="http://www.annfammed.org/cgi/content/full/8/Suppl_1/S2"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onlinelibrary.wiley.com/doi/10.1111/1468-0009.12638" TargetMode="External"/><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hyperlink" Target="https://onlinelibrary.wiley.com/doi/epdf/10.1111/1468-0009.12638"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pcmh.ahrq.gov/portal/server.pt/community/pcmh__home/1483/Contextual_Factors"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hyperlink" Target="http://pcmh.ahrq.gov/portal/server.pt/community/pcmh__home/1483/Contextual_Factors"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FA360-A7FE-A81B-830E-33BCA5E8CE99}"/>
              </a:ext>
            </a:extLst>
          </p:cNvPr>
          <p:cNvSpPr>
            <a:spLocks noGrp="1"/>
          </p:cNvSpPr>
          <p:nvPr>
            <p:ph type="ctrTitle"/>
          </p:nvPr>
        </p:nvSpPr>
        <p:spPr>
          <a:xfrm>
            <a:off x="685800" y="285380"/>
            <a:ext cx="7772400" cy="2137780"/>
          </a:xfrm>
        </p:spPr>
        <p:txBody>
          <a:bodyPr>
            <a:noAutofit/>
          </a:bodyPr>
          <a:lstStyle/>
          <a:p>
            <a:pPr>
              <a:lnSpc>
                <a:spcPct val="95000"/>
              </a:lnSpc>
            </a:pPr>
            <a:r>
              <a:rPr lang="en-US" sz="4400" b="1" dirty="0">
                <a:latin typeface="+mn-lt"/>
              </a:rPr>
              <a:t>How Do Family Medicine &amp; Primary Care Influence Person &amp; Population Health?</a:t>
            </a:r>
          </a:p>
        </p:txBody>
      </p:sp>
      <p:sp>
        <p:nvSpPr>
          <p:cNvPr id="3" name="Subtitle 2">
            <a:extLst>
              <a:ext uri="{FF2B5EF4-FFF2-40B4-BE49-F238E27FC236}">
                <a16:creationId xmlns:a16="http://schemas.microsoft.com/office/drawing/2014/main" id="{1A63C059-6527-367E-E720-E7002C78A407}"/>
              </a:ext>
            </a:extLst>
          </p:cNvPr>
          <p:cNvSpPr>
            <a:spLocks noGrp="1"/>
          </p:cNvSpPr>
          <p:nvPr>
            <p:ph type="subTitle" idx="1"/>
          </p:nvPr>
        </p:nvSpPr>
        <p:spPr>
          <a:xfrm>
            <a:off x="502920" y="2823210"/>
            <a:ext cx="8218170" cy="3898266"/>
          </a:xfrm>
        </p:spPr>
        <p:txBody>
          <a:bodyPr>
            <a:normAutofit fontScale="92500" lnSpcReduction="10000"/>
          </a:bodyPr>
          <a:lstStyle/>
          <a:p>
            <a:pPr>
              <a:lnSpc>
                <a:spcPct val="100000"/>
              </a:lnSpc>
              <a:spcBef>
                <a:spcPts val="400"/>
              </a:spcBef>
            </a:pPr>
            <a:r>
              <a:rPr lang="en-US" sz="3000" dirty="0"/>
              <a:t>Kurt C. Stange, MD, PhD </a:t>
            </a:r>
          </a:p>
          <a:p>
            <a:pPr>
              <a:lnSpc>
                <a:spcPct val="100000"/>
              </a:lnSpc>
              <a:spcBef>
                <a:spcPts val="600"/>
              </a:spcBef>
            </a:pPr>
            <a:r>
              <a:rPr lang="en-US" dirty="0"/>
              <a:t>Co-Director, Larry A. Green Center  </a:t>
            </a:r>
          </a:p>
          <a:p>
            <a:pPr>
              <a:lnSpc>
                <a:spcPct val="100000"/>
              </a:lnSpc>
              <a:spcBef>
                <a:spcPts val="200"/>
              </a:spcBef>
            </a:pPr>
            <a:r>
              <a:rPr lang="en-US" sz="1900" i="1" dirty="0"/>
              <a:t>Advancing Primary Health Care for the Public Good</a:t>
            </a:r>
          </a:p>
          <a:p>
            <a:pPr>
              <a:lnSpc>
                <a:spcPct val="100000"/>
              </a:lnSpc>
              <a:spcBef>
                <a:spcPts val="600"/>
              </a:spcBef>
            </a:pPr>
            <a:r>
              <a:rPr lang="en-US" dirty="0"/>
              <a:t>Center for Community Health Integration</a:t>
            </a:r>
          </a:p>
          <a:p>
            <a:pPr>
              <a:lnSpc>
                <a:spcPct val="100000"/>
              </a:lnSpc>
              <a:spcBef>
                <a:spcPts val="200"/>
              </a:spcBef>
            </a:pPr>
            <a:r>
              <a:rPr kumimoji="0" lang="en-US" sz="1900" b="0" i="1" u="none" strike="noStrike" kern="1200" cap="none" spc="0" normalizeH="0" baseline="0" noProof="0" dirty="0">
                <a:ln>
                  <a:noFill/>
                </a:ln>
                <a:solidFill>
                  <a:prstClr val="black"/>
                </a:solidFill>
                <a:effectLst/>
                <a:uLnTx/>
                <a:uFillTx/>
                <a:latin typeface="Calibri" panose="020F0502020204030204"/>
                <a:ea typeface="+mn-ea"/>
                <a:cs typeface="+mn-cs"/>
              </a:rPr>
              <a:t>Research &amp; Development for Community Health &amp; Integrated, Personalized Care</a:t>
            </a:r>
          </a:p>
          <a:p>
            <a:pPr>
              <a:lnSpc>
                <a:spcPct val="100000"/>
              </a:lnSpc>
              <a:spcBef>
                <a:spcPts val="400"/>
              </a:spcBef>
            </a:pPr>
            <a:r>
              <a:rPr lang="en-US" dirty="0"/>
              <a:t>Distinguished University Professor</a:t>
            </a:r>
          </a:p>
          <a:p>
            <a:pPr>
              <a:lnSpc>
                <a:spcPct val="100000"/>
              </a:lnSpc>
              <a:spcBef>
                <a:spcPts val="200"/>
              </a:spcBef>
            </a:pPr>
            <a:r>
              <a:rPr lang="en-US" dirty="0"/>
              <a:t>Dorothy Jones Weatherhead Professor of Medicine</a:t>
            </a:r>
          </a:p>
          <a:p>
            <a:pPr>
              <a:lnSpc>
                <a:spcPct val="95000"/>
              </a:lnSpc>
              <a:spcBef>
                <a:spcPts val="200"/>
              </a:spcBef>
            </a:pPr>
            <a:r>
              <a:rPr lang="en-US" dirty="0"/>
              <a:t>Professor of Family Medicine &amp; Community Health, </a:t>
            </a:r>
            <a:r>
              <a:rPr lang="en-US" spc="-70" dirty="0"/>
              <a:t>Population &amp; Quantitative Health Sciences, Oncology, Sociology </a:t>
            </a:r>
          </a:p>
          <a:p>
            <a:pPr>
              <a:lnSpc>
                <a:spcPct val="100000"/>
              </a:lnSpc>
              <a:spcBef>
                <a:spcPts val="200"/>
              </a:spcBef>
            </a:pPr>
            <a:r>
              <a:rPr lang="en-US" dirty="0"/>
              <a:t>Case Western Reserve University </a:t>
            </a:r>
          </a:p>
          <a:p>
            <a:pPr>
              <a:lnSpc>
                <a:spcPct val="100000"/>
              </a:lnSpc>
              <a:spcBef>
                <a:spcPts val="400"/>
              </a:spcBef>
            </a:pPr>
            <a:r>
              <a:rPr lang="en-US" dirty="0">
                <a:hlinkClick r:id="rId2"/>
              </a:rPr>
              <a:t>kcs@case.edu</a:t>
            </a: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4943C582-6E68-99D8-3934-F820A44880AC}"/>
              </a:ext>
            </a:extLst>
          </p:cNvPr>
          <p:cNvSpPr>
            <a:spLocks noGrp="1"/>
          </p:cNvSpPr>
          <p:nvPr>
            <p:ph type="sldNum" sz="quarter" idx="12"/>
          </p:nvPr>
        </p:nvSpPr>
        <p:spPr/>
        <p:txBody>
          <a:bodyPr/>
          <a:lstStyle/>
          <a:p>
            <a:fld id="{9B161667-69E2-4D78-B1D0-80825DF8C365}" type="slidenum">
              <a:rPr lang="en-US" smtClean="0"/>
              <a:t>1</a:t>
            </a:fld>
            <a:endParaRPr lang="en-US"/>
          </a:p>
        </p:txBody>
      </p:sp>
    </p:spTree>
    <p:extLst>
      <p:ext uri="{BB962C8B-B14F-4D97-AF65-F5344CB8AC3E}">
        <p14:creationId xmlns:p14="http://schemas.microsoft.com/office/powerpoint/2010/main" val="105434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a:extLst>
              <a:ext uri="{FF2B5EF4-FFF2-40B4-BE49-F238E27FC236}">
                <a16:creationId xmlns:a16="http://schemas.microsoft.com/office/drawing/2014/main" id="{9CCE3761-91C8-DE11-FE59-3720AF448E28}"/>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CA26AAB-CB66-4E61-AA73-C62C0D385ECA}" type="slidenum">
              <a:rPr lang="en-US" altLang="en-US" sz="1400"/>
              <a:pPr>
                <a:spcBef>
                  <a:spcPct val="0"/>
                </a:spcBef>
                <a:buFontTx/>
                <a:buNone/>
              </a:pPr>
              <a:t>10</a:t>
            </a:fld>
            <a:endParaRPr lang="en-US" altLang="en-US" sz="1400"/>
          </a:p>
        </p:txBody>
      </p:sp>
      <p:sp>
        <p:nvSpPr>
          <p:cNvPr id="66563" name="Rectangle 2">
            <a:extLst>
              <a:ext uri="{FF2B5EF4-FFF2-40B4-BE49-F238E27FC236}">
                <a16:creationId xmlns:a16="http://schemas.microsoft.com/office/drawing/2014/main" id="{BEAA6487-EF3E-93EB-1869-595D6ACC07D2}"/>
              </a:ext>
            </a:extLst>
          </p:cNvPr>
          <p:cNvSpPr>
            <a:spLocks noGrp="1" noChangeArrowheads="1"/>
          </p:cNvSpPr>
          <p:nvPr>
            <p:ph type="title"/>
          </p:nvPr>
        </p:nvSpPr>
        <p:spPr>
          <a:xfrm>
            <a:off x="457200" y="274638"/>
            <a:ext cx="8229600" cy="762000"/>
          </a:xfrm>
        </p:spPr>
        <p:txBody>
          <a:bodyPr/>
          <a:lstStyle/>
          <a:p>
            <a:pPr algn="ctr" eaLnBrk="1" hangingPunct="1"/>
            <a:r>
              <a:rPr lang="en-US" altLang="en-US" sz="4100" b="1" dirty="0">
                <a:latin typeface="+mn-lt"/>
              </a:rPr>
              <a:t>Visits to Family Physicians</a:t>
            </a:r>
            <a:endParaRPr lang="en-US" altLang="en-US" sz="3900" b="1" dirty="0">
              <a:latin typeface="+mn-lt"/>
            </a:endParaRPr>
          </a:p>
        </p:txBody>
      </p:sp>
      <p:sp>
        <p:nvSpPr>
          <p:cNvPr id="40964" name="Rectangle 3">
            <a:extLst>
              <a:ext uri="{FF2B5EF4-FFF2-40B4-BE49-F238E27FC236}">
                <a16:creationId xmlns:a16="http://schemas.microsoft.com/office/drawing/2014/main" id="{FA2DB02A-9003-C0D8-B8FE-58B09E4BEA66}"/>
              </a:ext>
            </a:extLst>
          </p:cNvPr>
          <p:cNvSpPr>
            <a:spLocks noGrp="1" noChangeArrowheads="1"/>
          </p:cNvSpPr>
          <p:nvPr>
            <p:ph type="body" idx="1"/>
          </p:nvPr>
        </p:nvSpPr>
        <p:spPr>
          <a:xfrm>
            <a:off x="609600" y="1600200"/>
            <a:ext cx="8153400" cy="5257800"/>
          </a:xfrm>
        </p:spPr>
        <p:txBody>
          <a:bodyPr>
            <a:normAutofit lnSpcReduction="10000"/>
          </a:bodyPr>
          <a:lstStyle/>
          <a:p>
            <a:pPr marL="0" indent="0" eaLnBrk="1" hangingPunct="1">
              <a:spcBef>
                <a:spcPct val="40000"/>
              </a:spcBef>
              <a:spcAft>
                <a:spcPct val="15000"/>
              </a:spcAft>
              <a:tabLst>
                <a:tab pos="228600" algn="l"/>
              </a:tabLst>
            </a:pPr>
            <a:r>
              <a:rPr lang="en-US" altLang="en-US" sz="2800" dirty="0"/>
              <a:t>   </a:t>
            </a:r>
            <a:r>
              <a:rPr lang="en-US" altLang="en-US" sz="3000" dirty="0"/>
              <a:t>Variety of patients, problems and complexity</a:t>
            </a:r>
          </a:p>
          <a:p>
            <a:pPr lvl="1" eaLnBrk="1" hangingPunct="1">
              <a:spcBef>
                <a:spcPct val="10000"/>
              </a:spcBef>
              <a:spcAft>
                <a:spcPct val="10000"/>
              </a:spcAft>
              <a:buClr>
                <a:schemeClr val="tx1"/>
              </a:buClr>
              <a:buFontTx/>
              <a:buChar char="•"/>
              <a:tabLst>
                <a:tab pos="228600" algn="l"/>
              </a:tabLst>
            </a:pPr>
            <a:r>
              <a:rPr lang="en-US" altLang="en-US" dirty="0"/>
              <a:t>Top 25 diagnostic clusters account for &lt;50% of visits</a:t>
            </a:r>
          </a:p>
          <a:p>
            <a:pPr marL="0" indent="0" eaLnBrk="1" hangingPunct="1">
              <a:spcBef>
                <a:spcPct val="40000"/>
              </a:spcBef>
              <a:spcAft>
                <a:spcPct val="15000"/>
              </a:spcAft>
              <a:tabLst>
                <a:tab pos="228600" algn="l"/>
              </a:tabLst>
            </a:pPr>
            <a:r>
              <a:rPr lang="en-US" altLang="en-US" sz="3000" dirty="0"/>
              <a:t>   10-minute average duration</a:t>
            </a:r>
          </a:p>
          <a:p>
            <a:pPr marL="0" indent="0" eaLnBrk="1" hangingPunct="1">
              <a:spcBef>
                <a:spcPct val="40000"/>
              </a:spcBef>
              <a:spcAft>
                <a:spcPct val="15000"/>
              </a:spcAft>
              <a:tabLst>
                <a:tab pos="228600" algn="l"/>
              </a:tabLst>
            </a:pPr>
            <a:r>
              <a:rPr lang="en-US" altLang="en-US" sz="2800" dirty="0"/>
              <a:t>   </a:t>
            </a:r>
            <a:r>
              <a:rPr lang="en-US" altLang="en-US" sz="3000" dirty="0"/>
              <a:t>Reason for visit</a:t>
            </a:r>
          </a:p>
          <a:p>
            <a:pPr lvl="1" eaLnBrk="1" hangingPunct="1">
              <a:spcBef>
                <a:spcPct val="10000"/>
              </a:spcBef>
              <a:spcAft>
                <a:spcPct val="10000"/>
              </a:spcAft>
              <a:buClr>
                <a:schemeClr val="tx1"/>
              </a:buClr>
              <a:buFontTx/>
              <a:buChar char="•"/>
              <a:tabLst>
                <a:tab pos="228600" algn="l"/>
              </a:tabLst>
            </a:pPr>
            <a:r>
              <a:rPr lang="en-US" altLang="en-US" sz="2500" dirty="0"/>
              <a:t>58% acute illness</a:t>
            </a:r>
          </a:p>
          <a:p>
            <a:pPr lvl="1" eaLnBrk="1" hangingPunct="1">
              <a:spcBef>
                <a:spcPct val="10000"/>
              </a:spcBef>
              <a:spcAft>
                <a:spcPct val="10000"/>
              </a:spcAft>
              <a:buClr>
                <a:schemeClr val="tx1"/>
              </a:buClr>
              <a:buFontTx/>
              <a:buChar char="•"/>
              <a:tabLst>
                <a:tab pos="228600" algn="l"/>
              </a:tabLst>
            </a:pPr>
            <a:r>
              <a:rPr lang="en-US" altLang="en-US" sz="2500" dirty="0"/>
              <a:t>24% chronic illness</a:t>
            </a:r>
          </a:p>
          <a:p>
            <a:pPr lvl="1" eaLnBrk="1" hangingPunct="1">
              <a:spcBef>
                <a:spcPct val="10000"/>
              </a:spcBef>
              <a:spcAft>
                <a:spcPct val="10000"/>
              </a:spcAft>
              <a:buClr>
                <a:schemeClr val="tx1"/>
              </a:buClr>
              <a:buFontTx/>
              <a:buChar char="•"/>
              <a:tabLst>
                <a:tab pos="228600" algn="l"/>
              </a:tabLst>
            </a:pPr>
            <a:r>
              <a:rPr lang="en-US" altLang="en-US" sz="2500" dirty="0"/>
              <a:t>12% well care</a:t>
            </a:r>
          </a:p>
          <a:p>
            <a:pPr marL="0" indent="0" eaLnBrk="1" hangingPunct="1">
              <a:spcBef>
                <a:spcPct val="45000"/>
              </a:spcBef>
              <a:tabLst>
                <a:tab pos="228600" algn="l"/>
              </a:tabLst>
            </a:pPr>
            <a:r>
              <a:rPr lang="en-US" altLang="en-US" sz="2800" dirty="0"/>
              <a:t>   </a:t>
            </a:r>
            <a:r>
              <a:rPr lang="en-US" altLang="en-US" sz="3000" dirty="0"/>
              <a:t>Average patient paid 4.3 visits in the past year</a:t>
            </a:r>
          </a:p>
          <a:p>
            <a:pPr marL="0" indent="0" eaLnBrk="1" hangingPunct="1">
              <a:spcBef>
                <a:spcPct val="85000"/>
              </a:spcBef>
              <a:tabLst>
                <a:tab pos="228600" algn="l"/>
              </a:tabLst>
            </a:pPr>
            <a:endParaRPr lang="en-US" altLang="en-US" sz="2000" dirty="0"/>
          </a:p>
          <a:p>
            <a:pPr marL="0" indent="0" eaLnBrk="1" hangingPunct="1">
              <a:buClr>
                <a:schemeClr val="tx1"/>
              </a:buClr>
              <a:buFontTx/>
              <a:buNone/>
              <a:tabLst>
                <a:tab pos="228600" algn="l"/>
              </a:tabLst>
            </a:pPr>
            <a:r>
              <a:rPr lang="en-US" altLang="en-US" sz="1800" dirty="0"/>
              <a:t>Stange KC, Zyzanski SJ, </a:t>
            </a:r>
            <a:r>
              <a:rPr lang="en-US" altLang="en-US" sz="1800" dirty="0" err="1"/>
              <a:t>Flocke</a:t>
            </a:r>
            <a:r>
              <a:rPr lang="en-US" altLang="en-US" sz="1800" dirty="0"/>
              <a:t> SA, et al. Illuminating the ‘black box’: A description of 4454 patient visits to 138 family physicians.  </a:t>
            </a:r>
            <a:r>
              <a:rPr lang="en-US" altLang="en-US" sz="1800" i="1" dirty="0"/>
              <a:t>J Fam </a:t>
            </a:r>
            <a:r>
              <a:rPr lang="en-US" altLang="en-US" sz="1800" i="1" dirty="0" err="1"/>
              <a:t>Pract</a:t>
            </a:r>
            <a:r>
              <a:rPr lang="en-US" altLang="en-US" sz="1800" dirty="0"/>
              <a:t>, 1998; 46:377-389.</a:t>
            </a:r>
          </a:p>
        </p:txBody>
      </p:sp>
    </p:spTree>
    <p:extLst>
      <p:ext uri="{BB962C8B-B14F-4D97-AF65-F5344CB8AC3E}">
        <p14:creationId xmlns:p14="http://schemas.microsoft.com/office/powerpoint/2010/main" val="141491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6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64">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09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4F021852-5BEE-B42C-D43C-1E70F4801A01}"/>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05D282D-6A3C-40A0-9425-446934F2571D}" type="slidenum">
              <a:rPr lang="en-US" altLang="en-US" sz="1400"/>
              <a:pPr>
                <a:spcBef>
                  <a:spcPct val="0"/>
                </a:spcBef>
                <a:buFontTx/>
                <a:buNone/>
              </a:pPr>
              <a:t>100</a:t>
            </a:fld>
            <a:endParaRPr lang="en-US" altLang="en-US" sz="1400"/>
          </a:p>
        </p:txBody>
      </p:sp>
      <p:sp>
        <p:nvSpPr>
          <p:cNvPr id="23555" name="Rectangle 2">
            <a:extLst>
              <a:ext uri="{FF2B5EF4-FFF2-40B4-BE49-F238E27FC236}">
                <a16:creationId xmlns:a16="http://schemas.microsoft.com/office/drawing/2014/main" id="{71C43C6D-E465-3BF3-44A2-F9FBF851F18E}"/>
              </a:ext>
            </a:extLst>
          </p:cNvPr>
          <p:cNvSpPr>
            <a:spLocks noGrp="1" noChangeArrowheads="1"/>
          </p:cNvSpPr>
          <p:nvPr>
            <p:ph type="title"/>
          </p:nvPr>
        </p:nvSpPr>
        <p:spPr>
          <a:xfrm>
            <a:off x="457200" y="381000"/>
            <a:ext cx="8153400" cy="1219200"/>
          </a:xfrm>
        </p:spPr>
        <p:txBody>
          <a:bodyPr/>
          <a:lstStyle/>
          <a:p>
            <a:pPr eaLnBrk="1" hangingPunct="1">
              <a:lnSpc>
                <a:spcPct val="90000"/>
              </a:lnSpc>
            </a:pPr>
            <a:r>
              <a:rPr lang="en-US" altLang="en-US" sz="3900" b="1"/>
              <a:t>Health Care Systems Focused on Primary Care</a:t>
            </a:r>
          </a:p>
        </p:txBody>
      </p:sp>
      <p:sp>
        <p:nvSpPr>
          <p:cNvPr id="23556" name="Rectangle 3">
            <a:extLst>
              <a:ext uri="{FF2B5EF4-FFF2-40B4-BE49-F238E27FC236}">
                <a16:creationId xmlns:a16="http://schemas.microsoft.com/office/drawing/2014/main" id="{79C40FF9-37F1-0473-26EC-EBF0D2E009F2}"/>
              </a:ext>
            </a:extLst>
          </p:cNvPr>
          <p:cNvSpPr>
            <a:spLocks noGrp="1" noChangeArrowheads="1"/>
          </p:cNvSpPr>
          <p:nvPr>
            <p:ph type="body" idx="1"/>
          </p:nvPr>
        </p:nvSpPr>
        <p:spPr>
          <a:xfrm>
            <a:off x="685800" y="1905000"/>
            <a:ext cx="7772400" cy="3124200"/>
          </a:xfrm>
        </p:spPr>
        <p:txBody>
          <a:bodyPr/>
          <a:lstStyle/>
          <a:p>
            <a:pPr eaLnBrk="1" hangingPunct="1"/>
            <a:r>
              <a:rPr lang="en-US" altLang="en-US" sz="3400"/>
              <a:t>Better population health</a:t>
            </a:r>
          </a:p>
          <a:p>
            <a:pPr eaLnBrk="1" hangingPunct="1"/>
            <a:r>
              <a:rPr lang="en-US" altLang="en-US" sz="3400"/>
              <a:t>Lower cost</a:t>
            </a:r>
          </a:p>
          <a:p>
            <a:pPr eaLnBrk="1" hangingPunct="1"/>
            <a:r>
              <a:rPr lang="en-US" altLang="en-US" sz="3400"/>
              <a:t>Less inequality</a:t>
            </a:r>
          </a:p>
          <a:p>
            <a:pPr eaLnBrk="1" hangingPunct="1"/>
            <a:r>
              <a:rPr lang="en-US" altLang="en-US" sz="3400"/>
              <a:t>Better health care quality</a:t>
            </a:r>
          </a:p>
        </p:txBody>
      </p:sp>
      <p:sp>
        <p:nvSpPr>
          <p:cNvPr id="23557" name="Text Box 4">
            <a:extLst>
              <a:ext uri="{FF2B5EF4-FFF2-40B4-BE49-F238E27FC236}">
                <a16:creationId xmlns:a16="http://schemas.microsoft.com/office/drawing/2014/main" id="{71278077-51DE-BABB-CDFF-E882B57B4CE7}"/>
              </a:ext>
            </a:extLst>
          </p:cNvPr>
          <p:cNvSpPr txBox="1">
            <a:spLocks noChangeArrowheads="1"/>
          </p:cNvSpPr>
          <p:nvPr/>
        </p:nvSpPr>
        <p:spPr bwMode="auto">
          <a:xfrm>
            <a:off x="609600" y="6172200"/>
            <a:ext cx="792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3000" b="0">
              <a:latin typeface="Helvetica" panose="020B0604020202020204" pitchFamily="34" charset="0"/>
            </a:endParaRPr>
          </a:p>
        </p:txBody>
      </p:sp>
      <p:sp>
        <p:nvSpPr>
          <p:cNvPr id="23558" name="Text Box 5">
            <a:extLst>
              <a:ext uri="{FF2B5EF4-FFF2-40B4-BE49-F238E27FC236}">
                <a16:creationId xmlns:a16="http://schemas.microsoft.com/office/drawing/2014/main" id="{3DA7750B-31B2-F372-97E2-8AAF33E1E413}"/>
              </a:ext>
            </a:extLst>
          </p:cNvPr>
          <p:cNvSpPr txBox="1">
            <a:spLocks noChangeArrowheads="1"/>
          </p:cNvSpPr>
          <p:nvPr/>
        </p:nvSpPr>
        <p:spPr bwMode="auto">
          <a:xfrm>
            <a:off x="609600" y="5105400"/>
            <a:ext cx="7848600" cy="167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1500" b="0">
                <a:latin typeface="Garamond" panose="02020404030301010803" pitchFamily="18" charset="0"/>
              </a:rPr>
              <a:t>Donaldson MS, Yordy KD, Lohr KN, Vanselow NA, eds. Primary Care: America's Health in a New Era. Washington D.C.: National Academy Press; 1996.</a:t>
            </a:r>
          </a:p>
          <a:p>
            <a:pPr>
              <a:lnSpc>
                <a:spcPct val="90000"/>
              </a:lnSpc>
              <a:buFontTx/>
              <a:buNone/>
            </a:pPr>
            <a:r>
              <a:rPr lang="en-US" altLang="en-US" sz="1500">
                <a:latin typeface="Garamond" panose="02020404030301010803" pitchFamily="18" charset="0"/>
              </a:rPr>
              <a:t>Starfield B, Shi LY, Macinko J. Contribution of primary care to health systems and health. </a:t>
            </a:r>
            <a:r>
              <a:rPr lang="en-US" altLang="en-US" sz="1500" i="1">
                <a:latin typeface="Garamond" panose="02020404030301010803" pitchFamily="18" charset="0"/>
              </a:rPr>
              <a:t>Milbank Q. </a:t>
            </a:r>
            <a:r>
              <a:rPr lang="en-US" altLang="en-US" sz="1500">
                <a:latin typeface="Garamond" panose="02020404030301010803" pitchFamily="18" charset="0"/>
              </a:rPr>
              <a:t>2005;83(3):457-502.</a:t>
            </a:r>
          </a:p>
          <a:p>
            <a:pPr>
              <a:lnSpc>
                <a:spcPct val="90000"/>
              </a:lnSpc>
              <a:buFontTx/>
              <a:buNone/>
            </a:pPr>
            <a:r>
              <a:rPr lang="en-US" altLang="en-US" sz="1500" b="0">
                <a:latin typeface="Garamond" panose="02020404030301010803" pitchFamily="18" charset="0"/>
              </a:rPr>
              <a:t>Baicker K, Chandra A. Medicare spending, the physician workforce, and beneficiaries’ quality of care. Health Affairs W4-185 - W4-197, 2004.</a:t>
            </a:r>
          </a:p>
          <a:p>
            <a:pPr>
              <a:lnSpc>
                <a:spcPct val="90000"/>
              </a:lnSpc>
              <a:buFontTx/>
              <a:buNone/>
            </a:pPr>
            <a:r>
              <a:rPr lang="en-US" altLang="en-US" sz="1500" b="0">
                <a:latin typeface="Garamond" panose="02020404030301010803" pitchFamily="18" charset="0"/>
              </a:rPr>
              <a:t>Stange KC, Ferrer RL. The paradox of primary care. </a:t>
            </a:r>
            <a:r>
              <a:rPr lang="en-US" altLang="en-US" sz="1500" b="0" i="1">
                <a:latin typeface="Garamond" panose="02020404030301010803" pitchFamily="18" charset="0"/>
              </a:rPr>
              <a:t>Ann Fam Med</a:t>
            </a:r>
            <a:r>
              <a:rPr lang="en-US" altLang="en-US" sz="1500" b="0">
                <a:latin typeface="Garamond" panose="02020404030301010803" pitchFamily="18" charset="0"/>
              </a:rPr>
              <a:t>. 2009;7:293-299</a:t>
            </a:r>
            <a:r>
              <a:rPr lang="en-US" altLang="en-US" sz="1500" b="0"/>
              <a: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6A968C86-7270-8AC9-E466-74D5609946EE}"/>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FBABB8C-B339-4F7C-A986-93DAE7E94AAD}" type="slidenum">
              <a:rPr lang="en-US" altLang="en-US" sz="1400"/>
              <a:pPr>
                <a:spcBef>
                  <a:spcPct val="0"/>
                </a:spcBef>
                <a:buFontTx/>
                <a:buNone/>
              </a:pPr>
              <a:t>101</a:t>
            </a:fld>
            <a:endParaRPr lang="en-US" altLang="en-US" sz="1400"/>
          </a:p>
        </p:txBody>
      </p:sp>
      <p:sp>
        <p:nvSpPr>
          <p:cNvPr id="25603" name="Rectangle 2">
            <a:extLst>
              <a:ext uri="{FF2B5EF4-FFF2-40B4-BE49-F238E27FC236}">
                <a16:creationId xmlns:a16="http://schemas.microsoft.com/office/drawing/2014/main" id="{04C9C9F4-6A3A-25C2-1529-FE790D6B1B4F}"/>
              </a:ext>
            </a:extLst>
          </p:cNvPr>
          <p:cNvSpPr>
            <a:spLocks noGrp="1" noChangeArrowheads="1"/>
          </p:cNvSpPr>
          <p:nvPr>
            <p:ph type="title"/>
          </p:nvPr>
        </p:nvSpPr>
        <p:spPr>
          <a:xfrm>
            <a:off x="228600" y="457200"/>
            <a:ext cx="8610600" cy="1371600"/>
          </a:xfrm>
        </p:spPr>
        <p:txBody>
          <a:bodyPr/>
          <a:lstStyle/>
          <a:p>
            <a:pPr eaLnBrk="1" hangingPunct="1"/>
            <a:r>
              <a:rPr lang="en-US" altLang="en-US" sz="4800" b="1"/>
              <a:t>International Comparisons</a:t>
            </a:r>
            <a:endParaRPr lang="en-US" altLang="en-US" sz="4000" b="1"/>
          </a:p>
        </p:txBody>
      </p:sp>
      <p:sp>
        <p:nvSpPr>
          <p:cNvPr id="25604" name="Rectangle 3">
            <a:extLst>
              <a:ext uri="{FF2B5EF4-FFF2-40B4-BE49-F238E27FC236}">
                <a16:creationId xmlns:a16="http://schemas.microsoft.com/office/drawing/2014/main" id="{48BE69FD-02A4-E294-833F-9C38B673B33B}"/>
              </a:ext>
            </a:extLst>
          </p:cNvPr>
          <p:cNvSpPr>
            <a:spLocks noGrp="1" noChangeArrowheads="1"/>
          </p:cNvSpPr>
          <p:nvPr>
            <p:ph type="body" idx="1"/>
          </p:nvPr>
        </p:nvSpPr>
        <p:spPr>
          <a:xfrm>
            <a:off x="1066800" y="1905000"/>
            <a:ext cx="7239000" cy="4953000"/>
          </a:xfrm>
        </p:spPr>
        <p:txBody>
          <a:bodyPr/>
          <a:lstStyle/>
          <a:p>
            <a:pPr marL="285750" indent="-285750" eaLnBrk="1" hangingPunct="1">
              <a:lnSpc>
                <a:spcPct val="90000"/>
              </a:lnSpc>
              <a:spcBef>
                <a:spcPct val="60000"/>
              </a:spcBef>
            </a:pPr>
            <a:r>
              <a:rPr lang="en-US" altLang="en-US"/>
              <a:t>Primary care orientation</a:t>
            </a:r>
          </a:p>
          <a:p>
            <a:pPr lvl="1" eaLnBrk="1" hangingPunct="1">
              <a:lnSpc>
                <a:spcPct val="90000"/>
              </a:lnSpc>
              <a:spcBef>
                <a:spcPct val="35000"/>
              </a:spcBef>
            </a:pPr>
            <a:r>
              <a:rPr lang="en-US" altLang="en-US" sz="2400"/>
              <a:t>Health care system characteristics</a:t>
            </a:r>
          </a:p>
          <a:p>
            <a:pPr lvl="1" eaLnBrk="1" hangingPunct="1">
              <a:lnSpc>
                <a:spcPct val="90000"/>
              </a:lnSpc>
              <a:spcBef>
                <a:spcPct val="35000"/>
              </a:spcBef>
            </a:pPr>
            <a:r>
              <a:rPr lang="en-US" altLang="en-US" sz="2400"/>
              <a:t>Practice characteristics</a:t>
            </a:r>
          </a:p>
          <a:p>
            <a:pPr marL="285750" indent="-285750" eaLnBrk="1" hangingPunct="1">
              <a:lnSpc>
                <a:spcPct val="90000"/>
              </a:lnSpc>
              <a:spcBef>
                <a:spcPct val="80000"/>
              </a:spcBef>
            </a:pPr>
            <a:r>
              <a:rPr lang="en-US" altLang="en-US"/>
              <a:t>Health status and cost</a:t>
            </a:r>
            <a:endParaRPr lang="en-US" altLang="en-US" sz="2800"/>
          </a:p>
          <a:p>
            <a:pPr lvl="1" eaLnBrk="1" hangingPunct="1">
              <a:lnSpc>
                <a:spcPct val="90000"/>
              </a:lnSpc>
              <a:spcBef>
                <a:spcPct val="35000"/>
              </a:spcBef>
            </a:pPr>
            <a:r>
              <a:rPr lang="en-US" altLang="en-US" sz="2400"/>
              <a:t>Rank on a composite of 14 health indicators</a:t>
            </a:r>
          </a:p>
          <a:p>
            <a:pPr lvl="1" eaLnBrk="1" hangingPunct="1">
              <a:lnSpc>
                <a:spcPct val="90000"/>
              </a:lnSpc>
              <a:spcBef>
                <a:spcPct val="35000"/>
              </a:spcBef>
            </a:pPr>
            <a:r>
              <a:rPr lang="en-US" altLang="en-US" sz="2400"/>
              <a:t>Rank on per capita health care spending</a:t>
            </a:r>
          </a:p>
          <a:p>
            <a:pPr lvl="1" eaLnBrk="1" hangingPunct="1">
              <a:lnSpc>
                <a:spcPct val="90000"/>
              </a:lnSpc>
              <a:spcBef>
                <a:spcPct val="35000"/>
              </a:spcBef>
            </a:pPr>
            <a:endParaRPr lang="en-US" altLang="en-US" sz="2200"/>
          </a:p>
          <a:p>
            <a:pPr marL="285750" indent="-285750" eaLnBrk="1" hangingPunct="1">
              <a:lnSpc>
                <a:spcPct val="90000"/>
              </a:lnSpc>
              <a:spcBef>
                <a:spcPct val="0"/>
              </a:spcBef>
            </a:pPr>
            <a:endParaRPr lang="en-US" altLang="en-US" sz="2200"/>
          </a:p>
          <a:p>
            <a:pPr marL="285750" indent="-285750" eaLnBrk="1" hangingPunct="1">
              <a:lnSpc>
                <a:spcPct val="90000"/>
              </a:lnSpc>
              <a:buClr>
                <a:schemeClr val="tx1"/>
              </a:buClr>
              <a:buFontTx/>
              <a:buNone/>
            </a:pPr>
            <a:endParaRPr lang="en-US" altLang="en-US" sz="1600"/>
          </a:p>
          <a:p>
            <a:pPr marL="285750" indent="-285750" eaLnBrk="1" hangingPunct="1">
              <a:lnSpc>
                <a:spcPct val="90000"/>
              </a:lnSpc>
              <a:buClr>
                <a:schemeClr val="tx1"/>
              </a:buClr>
              <a:buFontTx/>
              <a:buNone/>
            </a:pPr>
            <a:r>
              <a:rPr lang="en-US" altLang="en-US" sz="1600"/>
              <a:t>Starfield B.  Primary Care.  Balancing Health Needs, Services and Technology.  New York: Oxford University Press, 1998.</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a:extLst>
              <a:ext uri="{FF2B5EF4-FFF2-40B4-BE49-F238E27FC236}">
                <a16:creationId xmlns:a16="http://schemas.microsoft.com/office/drawing/2014/main" id="{28668C9E-2BFD-26EC-4520-5785001B0144}"/>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FC6FC3-5A50-4224-8C35-A7657CB429F2}" type="slidenum">
              <a:rPr lang="en-US" altLang="en-US" sz="1400"/>
              <a:pPr>
                <a:spcBef>
                  <a:spcPct val="0"/>
                </a:spcBef>
                <a:buFontTx/>
                <a:buNone/>
              </a:pPr>
              <a:t>102</a:t>
            </a:fld>
            <a:endParaRPr lang="en-US" altLang="en-US" sz="1400"/>
          </a:p>
        </p:txBody>
      </p:sp>
      <p:pic>
        <p:nvPicPr>
          <p:cNvPr id="27651" name="Picture 2" descr="Starfield PC BHNST F1_3">
            <a:extLst>
              <a:ext uri="{FF2B5EF4-FFF2-40B4-BE49-F238E27FC236}">
                <a16:creationId xmlns:a16="http://schemas.microsoft.com/office/drawing/2014/main" id="{55937FB7-03DF-0487-D101-45FC3F33C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43000"/>
            <a:ext cx="7315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3">
            <a:extLst>
              <a:ext uri="{FF2B5EF4-FFF2-40B4-BE49-F238E27FC236}">
                <a16:creationId xmlns:a16="http://schemas.microsoft.com/office/drawing/2014/main" id="{D508E6F7-4733-D50B-3861-4F1C139D9992}"/>
              </a:ext>
            </a:extLst>
          </p:cNvPr>
          <p:cNvSpPr txBox="1">
            <a:spLocks noChangeArrowheads="1"/>
          </p:cNvSpPr>
          <p:nvPr/>
        </p:nvSpPr>
        <p:spPr bwMode="auto">
          <a:xfrm>
            <a:off x="990600" y="5867400"/>
            <a:ext cx="7162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0"/>
              <a:t>Source:  Starfield B.  Primary Care. Balancing health needs, services, and technology. </a:t>
            </a:r>
            <a:r>
              <a:rPr lang="en-US" altLang="en-US" sz="1600" b="0">
                <a:latin typeface="Helvetica" panose="020B0604020202020204" pitchFamily="34" charset="0"/>
              </a:rPr>
              <a:t>New York: </a:t>
            </a:r>
            <a:r>
              <a:rPr lang="en-US" altLang="en-US" sz="1600" b="0"/>
              <a:t>Oxford University Press, 1998. </a:t>
            </a:r>
          </a:p>
        </p:txBody>
      </p:sp>
      <p:sp>
        <p:nvSpPr>
          <p:cNvPr id="27653" name="Rectangle 4">
            <a:extLst>
              <a:ext uri="{FF2B5EF4-FFF2-40B4-BE49-F238E27FC236}">
                <a16:creationId xmlns:a16="http://schemas.microsoft.com/office/drawing/2014/main" id="{5FC04568-9D38-DC37-D639-4182E667FE03}"/>
              </a:ext>
            </a:extLst>
          </p:cNvPr>
          <p:cNvSpPr>
            <a:spLocks noChangeArrowheads="1"/>
          </p:cNvSpPr>
          <p:nvPr/>
        </p:nvSpPr>
        <p:spPr bwMode="auto">
          <a:xfrm>
            <a:off x="1295400" y="381000"/>
            <a:ext cx="7010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000">
                <a:latin typeface="Helvetica" panose="020B0604020202020204" pitchFamily="34" charset="0"/>
              </a:rPr>
              <a:t>Primary Care and Health Outcomes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a:extLst>
              <a:ext uri="{FF2B5EF4-FFF2-40B4-BE49-F238E27FC236}">
                <a16:creationId xmlns:a16="http://schemas.microsoft.com/office/drawing/2014/main" id="{8863A2C2-DFBE-39D8-3AD2-791D6A2E983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508DCA4-916F-4985-AAE1-09BD55AE04C7}" type="slidenum">
              <a:rPr lang="en-US" altLang="en-US" sz="1400"/>
              <a:pPr>
                <a:spcBef>
                  <a:spcPct val="0"/>
                </a:spcBef>
                <a:buFontTx/>
                <a:buNone/>
              </a:pPr>
              <a:t>103</a:t>
            </a:fld>
            <a:endParaRPr lang="en-US" altLang="en-US" sz="1400"/>
          </a:p>
        </p:txBody>
      </p:sp>
      <p:pic>
        <p:nvPicPr>
          <p:cNvPr id="29699" name="Picture 2" descr="Starfield PC BHNST F1_4">
            <a:extLst>
              <a:ext uri="{FF2B5EF4-FFF2-40B4-BE49-F238E27FC236}">
                <a16:creationId xmlns:a16="http://schemas.microsoft.com/office/drawing/2014/main" id="{27F990E9-D577-D85E-62E9-FB6B722E3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3">
            <a:extLst>
              <a:ext uri="{FF2B5EF4-FFF2-40B4-BE49-F238E27FC236}">
                <a16:creationId xmlns:a16="http://schemas.microsoft.com/office/drawing/2014/main" id="{4B11AB8D-E97B-8ECC-BBC5-02EADEF3126A}"/>
              </a:ext>
            </a:extLst>
          </p:cNvPr>
          <p:cNvSpPr txBox="1">
            <a:spLocks noChangeArrowheads="1"/>
          </p:cNvSpPr>
          <p:nvPr/>
        </p:nvSpPr>
        <p:spPr bwMode="auto">
          <a:xfrm>
            <a:off x="990600" y="5867400"/>
            <a:ext cx="7162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0"/>
              <a:t>Source:  Starfield B. Primary Care.  Balancing health needs, services, and technology. Oxford, New York, 1998. </a:t>
            </a:r>
          </a:p>
        </p:txBody>
      </p:sp>
      <p:sp>
        <p:nvSpPr>
          <p:cNvPr id="29701" name="Text Box 4">
            <a:extLst>
              <a:ext uri="{FF2B5EF4-FFF2-40B4-BE49-F238E27FC236}">
                <a16:creationId xmlns:a16="http://schemas.microsoft.com/office/drawing/2014/main" id="{5CD79D42-8396-B896-DEB7-ABF50F05B69C}"/>
              </a:ext>
            </a:extLst>
          </p:cNvPr>
          <p:cNvSpPr txBox="1">
            <a:spLocks noChangeArrowheads="1"/>
          </p:cNvSpPr>
          <p:nvPr/>
        </p:nvSpPr>
        <p:spPr bwMode="auto">
          <a:xfrm>
            <a:off x="762000" y="6858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latin typeface="Helvetica" panose="020B0604020202020204" pitchFamily="34" charset="0"/>
              </a:rPr>
              <a:t>Primary Care and Health Care Expenditures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29DA151F-7536-8C5B-3082-A4A275540A3B}"/>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C6E4DEF-6D8B-4E3F-8732-9297EDABA8E9}" type="slidenum">
              <a:rPr lang="en-US" altLang="en-US" sz="1400"/>
              <a:pPr>
                <a:spcBef>
                  <a:spcPct val="0"/>
                </a:spcBef>
                <a:buFontTx/>
                <a:buNone/>
              </a:pPr>
              <a:t>104</a:t>
            </a:fld>
            <a:endParaRPr lang="en-US" altLang="en-US" sz="1400"/>
          </a:p>
        </p:txBody>
      </p:sp>
      <p:sp>
        <p:nvSpPr>
          <p:cNvPr id="31747" name="Rectangle 2">
            <a:extLst>
              <a:ext uri="{FF2B5EF4-FFF2-40B4-BE49-F238E27FC236}">
                <a16:creationId xmlns:a16="http://schemas.microsoft.com/office/drawing/2014/main" id="{113FCB1A-AA40-8EE0-7988-290EED71D8C5}"/>
              </a:ext>
            </a:extLst>
          </p:cNvPr>
          <p:cNvSpPr>
            <a:spLocks noGrp="1" noChangeArrowheads="1"/>
          </p:cNvSpPr>
          <p:nvPr>
            <p:ph type="title"/>
          </p:nvPr>
        </p:nvSpPr>
        <p:spPr>
          <a:xfrm>
            <a:off x="457200" y="609600"/>
            <a:ext cx="8229600" cy="1143000"/>
          </a:xfrm>
        </p:spPr>
        <p:txBody>
          <a:bodyPr/>
          <a:lstStyle/>
          <a:p>
            <a:pPr eaLnBrk="1" hangingPunct="1"/>
            <a:r>
              <a:rPr lang="en-US" altLang="en-US" sz="3800" b="1"/>
              <a:t>US Primary Care Physician Supply</a:t>
            </a:r>
          </a:p>
        </p:txBody>
      </p:sp>
      <p:sp>
        <p:nvSpPr>
          <p:cNvPr id="31748" name="Rectangle 3">
            <a:extLst>
              <a:ext uri="{FF2B5EF4-FFF2-40B4-BE49-F238E27FC236}">
                <a16:creationId xmlns:a16="http://schemas.microsoft.com/office/drawing/2014/main" id="{E5DB53C4-7DBC-425F-058A-05C21DFF3392}"/>
              </a:ext>
            </a:extLst>
          </p:cNvPr>
          <p:cNvSpPr>
            <a:spLocks noGrp="1" noChangeArrowheads="1"/>
          </p:cNvSpPr>
          <p:nvPr>
            <p:ph type="body" idx="1"/>
          </p:nvPr>
        </p:nvSpPr>
        <p:spPr>
          <a:xfrm>
            <a:off x="533400" y="1981200"/>
            <a:ext cx="8229600" cy="4572000"/>
          </a:xfrm>
        </p:spPr>
        <p:txBody>
          <a:bodyPr/>
          <a:lstStyle/>
          <a:p>
            <a:pPr eaLnBrk="1" hangingPunct="1">
              <a:lnSpc>
                <a:spcPct val="90000"/>
              </a:lnSpc>
              <a:spcBef>
                <a:spcPct val="45000"/>
              </a:spcBef>
            </a:pPr>
            <a:r>
              <a:rPr lang="en-US" altLang="en-US" sz="3000" dirty="0"/>
              <a:t>Review of 10 studies of primary care &amp; health</a:t>
            </a:r>
          </a:p>
          <a:p>
            <a:pPr eaLnBrk="1" hangingPunct="1">
              <a:lnSpc>
                <a:spcPct val="90000"/>
              </a:lnSpc>
              <a:spcBef>
                <a:spcPct val="45000"/>
              </a:spcBef>
            </a:pPr>
            <a:r>
              <a:rPr lang="en-US" altLang="en-US" sz="3000" dirty="0"/>
              <a:t>Improved </a:t>
            </a:r>
            <a:r>
              <a:rPr lang="en-US" altLang="en-US" dirty="0"/>
              <a:t>all-cause, cancer, heart disease, stroke &amp; infant mortality; low birth weight; life expectancy; and self-rated health </a:t>
            </a:r>
            <a:endParaRPr lang="en-US" altLang="en-US" sz="3000" dirty="0"/>
          </a:p>
          <a:p>
            <a:pPr eaLnBrk="1" hangingPunct="1">
              <a:lnSpc>
                <a:spcPct val="90000"/>
              </a:lnSpc>
              <a:spcBef>
                <a:spcPct val="45000"/>
              </a:spcBef>
            </a:pPr>
            <a:r>
              <a:rPr lang="en-US" altLang="en-US" sz="3000" dirty="0"/>
              <a:t>All-cause mortality </a:t>
            </a:r>
          </a:p>
          <a:p>
            <a:pPr lvl="1" eaLnBrk="1" hangingPunct="1"/>
            <a:r>
              <a:rPr lang="en-US" altLang="en-US" sz="2400" dirty="0"/>
              <a:t>↑ of 1 primary care physician /10,000 population </a:t>
            </a:r>
          </a:p>
          <a:p>
            <a:pPr lvl="1" eaLnBrk="1" hangingPunct="1"/>
            <a:r>
              <a:rPr lang="en-US" altLang="en-US" sz="2400" dirty="0">
                <a:latin typeface="Times New Roman" panose="02020603050405020304" pitchFamily="18" charset="0"/>
                <a:cs typeface="Times New Roman" panose="02020603050405020304" pitchFamily="18" charset="0"/>
              </a:rPr>
              <a:t>→ </a:t>
            </a:r>
            <a:r>
              <a:rPr lang="en-US" altLang="en-US" sz="2400" dirty="0"/>
              <a:t>5.3% or 49 per 100,000 / </a:t>
            </a:r>
            <a:r>
              <a:rPr lang="en-US" altLang="en-US" sz="2400" dirty="0" err="1"/>
              <a:t>yr</a:t>
            </a:r>
            <a:r>
              <a:rPr lang="en-US" altLang="en-US" sz="2400" dirty="0"/>
              <a:t> ↓ mortality</a:t>
            </a:r>
          </a:p>
          <a:p>
            <a:pPr lvl="1" eaLnBrk="1" hangingPunct="1"/>
            <a:endParaRPr lang="en-US" altLang="en-US" sz="2400" dirty="0"/>
          </a:p>
          <a:p>
            <a:pPr lvl="1" eaLnBrk="1" hangingPunct="1">
              <a:buFontTx/>
              <a:buNone/>
            </a:pPr>
            <a:r>
              <a:rPr lang="en-US" altLang="en-US" sz="1600" dirty="0" err="1"/>
              <a:t>Macinko</a:t>
            </a:r>
            <a:r>
              <a:rPr lang="en-US" altLang="en-US" sz="1600" dirty="0"/>
              <a:t> J, Starfield B, Shi L. Quantifying the health benefits of primary care physician supply in the United States. Int J Health Serv. 2007;37:111-26.</a:t>
            </a:r>
            <a:endParaRPr lang="en-US" altLang="en-US" sz="2400" dirty="0"/>
          </a:p>
          <a:p>
            <a:pPr eaLnBrk="1" hangingPunct="1"/>
            <a:endParaRPr lang="en-US" altLang="en-US" sz="24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74110871-AD67-E4E1-30B9-AE07CA867AF0}"/>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0BAD020-EB59-4AC0-8178-EE11DB409B94}" type="slidenum">
              <a:rPr lang="en-US" altLang="en-US" sz="1400"/>
              <a:pPr>
                <a:spcBef>
                  <a:spcPct val="0"/>
                </a:spcBef>
                <a:buFontTx/>
                <a:buNone/>
              </a:pPr>
              <a:t>105</a:t>
            </a:fld>
            <a:endParaRPr lang="en-US" altLang="en-US" sz="1400"/>
          </a:p>
        </p:txBody>
      </p:sp>
      <p:sp>
        <p:nvSpPr>
          <p:cNvPr id="33795" name="Rectangle 2">
            <a:extLst>
              <a:ext uri="{FF2B5EF4-FFF2-40B4-BE49-F238E27FC236}">
                <a16:creationId xmlns:a16="http://schemas.microsoft.com/office/drawing/2014/main" id="{58F9A8CC-7167-6314-DB19-AF434E5FCE20}"/>
              </a:ext>
            </a:extLst>
          </p:cNvPr>
          <p:cNvSpPr>
            <a:spLocks noGrp="1" noChangeArrowheads="1"/>
          </p:cNvSpPr>
          <p:nvPr>
            <p:ph type="title"/>
          </p:nvPr>
        </p:nvSpPr>
        <p:spPr>
          <a:xfrm>
            <a:off x="228600" y="457200"/>
            <a:ext cx="8610600" cy="838200"/>
          </a:xfrm>
        </p:spPr>
        <p:txBody>
          <a:bodyPr/>
          <a:lstStyle/>
          <a:p>
            <a:pPr eaLnBrk="1" hangingPunct="1"/>
            <a:r>
              <a:rPr lang="en-US" altLang="en-US" sz="4800" b="1"/>
              <a:t>Inter-State Comparisons</a:t>
            </a:r>
            <a:r>
              <a:rPr lang="en-US" altLang="en-US" sz="4000" b="1"/>
              <a:t> </a:t>
            </a:r>
          </a:p>
        </p:txBody>
      </p:sp>
      <p:sp>
        <p:nvSpPr>
          <p:cNvPr id="33796" name="Rectangle 3">
            <a:extLst>
              <a:ext uri="{FF2B5EF4-FFF2-40B4-BE49-F238E27FC236}">
                <a16:creationId xmlns:a16="http://schemas.microsoft.com/office/drawing/2014/main" id="{9200AE2B-3A7B-DF21-AF96-48FE0CE6ACEC}"/>
              </a:ext>
            </a:extLst>
          </p:cNvPr>
          <p:cNvSpPr>
            <a:spLocks noGrp="1" noChangeArrowheads="1"/>
          </p:cNvSpPr>
          <p:nvPr>
            <p:ph type="body" idx="1"/>
          </p:nvPr>
        </p:nvSpPr>
        <p:spPr>
          <a:xfrm>
            <a:off x="762000" y="1600200"/>
            <a:ext cx="7848600" cy="5257800"/>
          </a:xfrm>
        </p:spPr>
        <p:txBody>
          <a:bodyPr/>
          <a:lstStyle/>
          <a:p>
            <a:pPr marL="285750" indent="-285750" eaLnBrk="1" hangingPunct="1">
              <a:lnSpc>
                <a:spcPct val="90000"/>
              </a:lnSpc>
              <a:spcBef>
                <a:spcPct val="60000"/>
              </a:spcBef>
            </a:pPr>
            <a:r>
              <a:rPr lang="en-US" altLang="en-US"/>
              <a:t>Adjusted Medicare spending</a:t>
            </a:r>
          </a:p>
          <a:p>
            <a:pPr lvl="1" eaLnBrk="1" hangingPunct="1">
              <a:lnSpc>
                <a:spcPct val="90000"/>
              </a:lnSpc>
              <a:spcBef>
                <a:spcPct val="10000"/>
              </a:spcBef>
            </a:pPr>
            <a:r>
              <a:rPr lang="en-US" altLang="en-US" sz="2000"/>
              <a:t>State-specific cost of living adjustment</a:t>
            </a:r>
          </a:p>
          <a:p>
            <a:pPr lvl="1" eaLnBrk="1" hangingPunct="1">
              <a:lnSpc>
                <a:spcPct val="90000"/>
              </a:lnSpc>
              <a:spcBef>
                <a:spcPct val="10000"/>
              </a:spcBef>
            </a:pPr>
            <a:r>
              <a:rPr lang="en-US" altLang="en-US" sz="2000"/>
              <a:t>Age, sex, race of Medicare population</a:t>
            </a:r>
          </a:p>
          <a:p>
            <a:pPr marL="285750" indent="-285750" eaLnBrk="1" hangingPunct="1">
              <a:lnSpc>
                <a:spcPct val="90000"/>
              </a:lnSpc>
              <a:spcBef>
                <a:spcPct val="60000"/>
              </a:spcBef>
            </a:pPr>
            <a:r>
              <a:rPr lang="en-US" altLang="en-US"/>
              <a:t>Quality measures</a:t>
            </a:r>
          </a:p>
          <a:p>
            <a:pPr lvl="1" eaLnBrk="1" hangingPunct="1">
              <a:lnSpc>
                <a:spcPct val="90000"/>
              </a:lnSpc>
              <a:spcBef>
                <a:spcPct val="10000"/>
              </a:spcBef>
            </a:pPr>
            <a:r>
              <a:rPr lang="en-US" altLang="en-US" sz="2000"/>
              <a:t>24 Medicare Quality Improvement Organization measures</a:t>
            </a:r>
          </a:p>
          <a:p>
            <a:pPr lvl="1" eaLnBrk="1" hangingPunct="1">
              <a:lnSpc>
                <a:spcPct val="90000"/>
              </a:lnSpc>
              <a:spcBef>
                <a:spcPct val="10000"/>
              </a:spcBef>
            </a:pPr>
            <a:r>
              <a:rPr lang="en-US" altLang="en-US" sz="2000"/>
              <a:t>6 common medical conditions</a:t>
            </a:r>
          </a:p>
          <a:p>
            <a:pPr lvl="2" eaLnBrk="1" hangingPunct="1">
              <a:lnSpc>
                <a:spcPct val="90000"/>
              </a:lnSpc>
              <a:spcBef>
                <a:spcPct val="10000"/>
              </a:spcBef>
            </a:pPr>
            <a:r>
              <a:rPr lang="en-US" altLang="en-US" sz="1800"/>
              <a:t>MI</a:t>
            </a:r>
          </a:p>
          <a:p>
            <a:pPr lvl="2" eaLnBrk="1" hangingPunct="1">
              <a:lnSpc>
                <a:spcPct val="90000"/>
              </a:lnSpc>
              <a:spcBef>
                <a:spcPct val="10000"/>
              </a:spcBef>
            </a:pPr>
            <a:r>
              <a:rPr lang="en-US" altLang="en-US" sz="1800"/>
              <a:t>Breast Cancer</a:t>
            </a:r>
          </a:p>
          <a:p>
            <a:pPr lvl="2" eaLnBrk="1" hangingPunct="1">
              <a:lnSpc>
                <a:spcPct val="90000"/>
              </a:lnSpc>
              <a:spcBef>
                <a:spcPct val="10000"/>
              </a:spcBef>
            </a:pPr>
            <a:r>
              <a:rPr lang="en-US" altLang="en-US" sz="1800"/>
              <a:t>Diabetes</a:t>
            </a:r>
          </a:p>
          <a:p>
            <a:pPr lvl="2" eaLnBrk="1" hangingPunct="1">
              <a:lnSpc>
                <a:spcPct val="90000"/>
              </a:lnSpc>
              <a:spcBef>
                <a:spcPct val="10000"/>
              </a:spcBef>
            </a:pPr>
            <a:r>
              <a:rPr lang="en-US" altLang="en-US" sz="1800"/>
              <a:t>Heart Failure</a:t>
            </a:r>
          </a:p>
          <a:p>
            <a:pPr lvl="2" eaLnBrk="1" hangingPunct="1">
              <a:lnSpc>
                <a:spcPct val="90000"/>
              </a:lnSpc>
              <a:spcBef>
                <a:spcPct val="10000"/>
              </a:spcBef>
            </a:pPr>
            <a:r>
              <a:rPr lang="en-US" altLang="en-US" sz="1800"/>
              <a:t>Pneumonia</a:t>
            </a:r>
          </a:p>
          <a:p>
            <a:pPr lvl="2" eaLnBrk="1" hangingPunct="1">
              <a:lnSpc>
                <a:spcPct val="90000"/>
              </a:lnSpc>
              <a:spcBef>
                <a:spcPct val="10000"/>
              </a:spcBef>
            </a:pPr>
            <a:r>
              <a:rPr lang="en-US" altLang="en-US" sz="1800"/>
              <a:t>Stroke</a:t>
            </a:r>
            <a:endParaRPr lang="en-US" altLang="en-US" sz="1200"/>
          </a:p>
          <a:p>
            <a:pPr marL="285750" indent="-285750" eaLnBrk="1" hangingPunct="1">
              <a:lnSpc>
                <a:spcPct val="90000"/>
              </a:lnSpc>
              <a:buClr>
                <a:schemeClr val="tx1"/>
              </a:buClr>
              <a:buFontTx/>
              <a:buNone/>
            </a:pPr>
            <a:endParaRPr lang="en-US" altLang="en-US" sz="1600"/>
          </a:p>
          <a:p>
            <a:pPr marL="285750" indent="-285750" eaLnBrk="1" hangingPunct="1">
              <a:lnSpc>
                <a:spcPct val="90000"/>
              </a:lnSpc>
              <a:buClr>
                <a:schemeClr val="tx1"/>
              </a:buClr>
              <a:buFontTx/>
              <a:buNone/>
            </a:pPr>
            <a:endParaRPr lang="en-US" altLang="en-US" sz="1600"/>
          </a:p>
          <a:p>
            <a:pPr marL="285750" indent="-285750" eaLnBrk="1" hangingPunct="1">
              <a:lnSpc>
                <a:spcPct val="90000"/>
              </a:lnSpc>
              <a:buClr>
                <a:schemeClr val="tx1"/>
              </a:buClr>
              <a:buFontTx/>
              <a:buNone/>
            </a:pPr>
            <a:r>
              <a:rPr lang="en-US" altLang="en-US" sz="1600"/>
              <a:t>Baicker K, Chandra A. Medicare spending, the physician workforce, and beneficiaries’ quality of care. Health Affairs W4-185 - W4-197, 2004</a:t>
            </a:r>
            <a:r>
              <a:rPr lang="en-US" altLang="en-US" sz="1400"/>
              <a: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a:extLst>
              <a:ext uri="{FF2B5EF4-FFF2-40B4-BE49-F238E27FC236}">
                <a16:creationId xmlns:a16="http://schemas.microsoft.com/office/drawing/2014/main" id="{A9933F66-D3E4-330D-8123-7C4CBA7BD8C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B3337A7-BC28-4ADC-9949-37F9343EE9CA}" type="slidenum">
              <a:rPr lang="en-US" altLang="en-US" sz="1400"/>
              <a:pPr>
                <a:spcBef>
                  <a:spcPct val="0"/>
                </a:spcBef>
                <a:buFontTx/>
                <a:buNone/>
              </a:pPr>
              <a:t>106</a:t>
            </a:fld>
            <a:endParaRPr lang="en-US" altLang="en-US" sz="1400"/>
          </a:p>
        </p:txBody>
      </p:sp>
      <p:pic>
        <p:nvPicPr>
          <p:cNvPr id="35843" name="Picture 2" descr="Baicker_Ex8">
            <a:extLst>
              <a:ext uri="{FF2B5EF4-FFF2-40B4-BE49-F238E27FC236}">
                <a16:creationId xmlns:a16="http://schemas.microsoft.com/office/drawing/2014/main" id="{DAD7DE49-3BF1-C284-3766-DAE5332C4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807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3">
            <a:extLst>
              <a:ext uri="{FF2B5EF4-FFF2-40B4-BE49-F238E27FC236}">
                <a16:creationId xmlns:a16="http://schemas.microsoft.com/office/drawing/2014/main" id="{607AC429-3186-577E-91A1-11116AABC02F}"/>
              </a:ext>
            </a:extLst>
          </p:cNvPr>
          <p:cNvSpPr txBox="1">
            <a:spLocks noChangeArrowheads="1"/>
          </p:cNvSpPr>
          <p:nvPr/>
        </p:nvSpPr>
        <p:spPr bwMode="auto">
          <a:xfrm>
            <a:off x="1066800" y="6019800"/>
            <a:ext cx="7239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0"/>
              <a:t>Baicker K, Chandra A. Medicare spending, the physician workforce, and beneficiaries’ quality of care. Health Affairs W4-185 - W4-197, 2004.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a:extLst>
              <a:ext uri="{FF2B5EF4-FFF2-40B4-BE49-F238E27FC236}">
                <a16:creationId xmlns:a16="http://schemas.microsoft.com/office/drawing/2014/main" id="{08280462-74D0-4D41-3C5C-D94F7AAF385F}"/>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7965D6B-BD38-455E-A417-9930B1B3640B}" type="slidenum">
              <a:rPr lang="en-US" altLang="en-US" sz="1400"/>
              <a:pPr>
                <a:spcBef>
                  <a:spcPct val="0"/>
                </a:spcBef>
                <a:buFontTx/>
                <a:buNone/>
              </a:pPr>
              <a:t>107</a:t>
            </a:fld>
            <a:endParaRPr lang="en-US" altLang="en-US" sz="1400"/>
          </a:p>
        </p:txBody>
      </p:sp>
      <p:pic>
        <p:nvPicPr>
          <p:cNvPr id="37891" name="Picture 2" descr="Baicker_Ex6">
            <a:extLst>
              <a:ext uri="{FF2B5EF4-FFF2-40B4-BE49-F238E27FC236}">
                <a16:creationId xmlns:a16="http://schemas.microsoft.com/office/drawing/2014/main" id="{3BD9C267-3537-B44D-A00B-D1E354A0C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8001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3">
            <a:extLst>
              <a:ext uri="{FF2B5EF4-FFF2-40B4-BE49-F238E27FC236}">
                <a16:creationId xmlns:a16="http://schemas.microsoft.com/office/drawing/2014/main" id="{BDE291EA-11B8-5971-08E6-A9A403B4B6CC}"/>
              </a:ext>
            </a:extLst>
          </p:cNvPr>
          <p:cNvSpPr txBox="1">
            <a:spLocks noChangeArrowheads="1"/>
          </p:cNvSpPr>
          <p:nvPr/>
        </p:nvSpPr>
        <p:spPr bwMode="auto">
          <a:xfrm>
            <a:off x="1066800" y="6019800"/>
            <a:ext cx="7239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0"/>
              <a:t>Baicker K, Chandra A. Medicare spending, the physician workforce, and beneficiaries’ quality of care. Health Affairs W4-185 - W4-197, 2004.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a:extLst>
              <a:ext uri="{FF2B5EF4-FFF2-40B4-BE49-F238E27FC236}">
                <a16:creationId xmlns:a16="http://schemas.microsoft.com/office/drawing/2014/main" id="{7203CAF8-0C5B-2C81-83CB-E35F56BD2D39}"/>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B098CDE-417A-40F5-8F7B-32AEE3190EC4}" type="slidenum">
              <a:rPr lang="en-US" altLang="en-US" sz="1400"/>
              <a:pPr>
                <a:spcBef>
                  <a:spcPct val="0"/>
                </a:spcBef>
                <a:buFontTx/>
                <a:buNone/>
              </a:pPr>
              <a:t>108</a:t>
            </a:fld>
            <a:endParaRPr lang="en-US" altLang="en-US" sz="1400"/>
          </a:p>
        </p:txBody>
      </p:sp>
      <p:sp>
        <p:nvSpPr>
          <p:cNvPr id="39939" name="Rectangle 2">
            <a:extLst>
              <a:ext uri="{FF2B5EF4-FFF2-40B4-BE49-F238E27FC236}">
                <a16:creationId xmlns:a16="http://schemas.microsoft.com/office/drawing/2014/main" id="{CA9D86AA-BF1E-E2AA-2ADB-C2E7D9137078}"/>
              </a:ext>
            </a:extLst>
          </p:cNvPr>
          <p:cNvSpPr>
            <a:spLocks noGrp="1" noChangeArrowheads="1"/>
          </p:cNvSpPr>
          <p:nvPr>
            <p:ph type="title"/>
          </p:nvPr>
        </p:nvSpPr>
        <p:spPr>
          <a:xfrm>
            <a:off x="457200" y="274638"/>
            <a:ext cx="8229600" cy="609600"/>
          </a:xfrm>
        </p:spPr>
        <p:txBody>
          <a:bodyPr>
            <a:normAutofit fontScale="90000"/>
          </a:bodyPr>
          <a:lstStyle/>
          <a:p>
            <a:pPr eaLnBrk="1" hangingPunct="1"/>
            <a:r>
              <a:rPr lang="en-US" altLang="en-US" sz="4900" b="1"/>
              <a:t>Starfield’s Summary</a:t>
            </a:r>
          </a:p>
        </p:txBody>
      </p:sp>
      <p:sp>
        <p:nvSpPr>
          <p:cNvPr id="39940" name="Rectangle 3">
            <a:extLst>
              <a:ext uri="{FF2B5EF4-FFF2-40B4-BE49-F238E27FC236}">
                <a16:creationId xmlns:a16="http://schemas.microsoft.com/office/drawing/2014/main" id="{6FF3B1E1-AC46-E004-9D94-FDF083ED5DB5}"/>
              </a:ext>
            </a:extLst>
          </p:cNvPr>
          <p:cNvSpPr>
            <a:spLocks noGrp="1" noChangeArrowheads="1"/>
          </p:cNvSpPr>
          <p:nvPr>
            <p:ph type="body" idx="1"/>
          </p:nvPr>
        </p:nvSpPr>
        <p:spPr>
          <a:xfrm>
            <a:off x="685800" y="1143000"/>
            <a:ext cx="7772400" cy="4191000"/>
          </a:xfrm>
        </p:spPr>
        <p:txBody>
          <a:bodyPr/>
          <a:lstStyle/>
          <a:p>
            <a:pPr eaLnBrk="1" hangingPunct="1"/>
            <a:r>
              <a:rPr lang="en-US" altLang="en-US"/>
              <a:t>Countries with strong primary care</a:t>
            </a:r>
          </a:p>
          <a:p>
            <a:pPr lvl="1" eaLnBrk="1" hangingPunct="1">
              <a:lnSpc>
                <a:spcPct val="95000"/>
              </a:lnSpc>
              <a:spcBef>
                <a:spcPct val="15000"/>
              </a:spcBef>
            </a:pPr>
            <a:r>
              <a:rPr lang="en-US" altLang="en-US" sz="2500"/>
              <a:t>Have lower overall costs</a:t>
            </a:r>
          </a:p>
          <a:p>
            <a:pPr lvl="1" eaLnBrk="1" hangingPunct="1">
              <a:lnSpc>
                <a:spcPct val="95000"/>
              </a:lnSpc>
              <a:spcBef>
                <a:spcPct val="15000"/>
              </a:spcBef>
            </a:pPr>
            <a:r>
              <a:rPr lang="en-US" altLang="en-US" sz="2500"/>
              <a:t>Generally have healthier populations</a:t>
            </a:r>
          </a:p>
          <a:p>
            <a:pPr eaLnBrk="1" hangingPunct="1">
              <a:spcBef>
                <a:spcPct val="50000"/>
              </a:spcBef>
            </a:pPr>
            <a:r>
              <a:rPr lang="en-US" altLang="en-US"/>
              <a:t>Within countries</a:t>
            </a:r>
          </a:p>
          <a:p>
            <a:pPr lvl="1" eaLnBrk="1" hangingPunct="1">
              <a:lnSpc>
                <a:spcPct val="95000"/>
              </a:lnSpc>
              <a:spcBef>
                <a:spcPct val="15000"/>
              </a:spcBef>
            </a:pPr>
            <a:r>
              <a:rPr lang="en-US" altLang="en-US" sz="2500"/>
              <a:t>Areas with higher primary care physician availability (but not specialist availability) have healthier populations</a:t>
            </a:r>
          </a:p>
          <a:p>
            <a:pPr lvl="1" eaLnBrk="1" hangingPunct="1">
              <a:lnSpc>
                <a:spcPct val="95000"/>
              </a:lnSpc>
              <a:spcBef>
                <a:spcPct val="15000"/>
              </a:spcBef>
            </a:pPr>
            <a:r>
              <a:rPr lang="en-US" altLang="en-US" sz="2500"/>
              <a:t>Greater primary care physician availability reduces the adverse effects of social inequality</a:t>
            </a:r>
          </a:p>
        </p:txBody>
      </p:sp>
      <p:sp>
        <p:nvSpPr>
          <p:cNvPr id="39941" name="Text Box 4">
            <a:extLst>
              <a:ext uri="{FF2B5EF4-FFF2-40B4-BE49-F238E27FC236}">
                <a16:creationId xmlns:a16="http://schemas.microsoft.com/office/drawing/2014/main" id="{4F16EA34-6F14-839B-EA5B-93727A450274}"/>
              </a:ext>
            </a:extLst>
          </p:cNvPr>
          <p:cNvSpPr txBox="1">
            <a:spLocks noChangeArrowheads="1"/>
          </p:cNvSpPr>
          <p:nvPr/>
        </p:nvSpPr>
        <p:spPr bwMode="auto">
          <a:xfrm>
            <a:off x="609600" y="6172200"/>
            <a:ext cx="792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3000">
              <a:latin typeface="Helvetica" panose="020B0604020202020204" pitchFamily="34" charset="0"/>
            </a:endParaRPr>
          </a:p>
        </p:txBody>
      </p:sp>
      <p:sp>
        <p:nvSpPr>
          <p:cNvPr id="39942" name="Text Box 5">
            <a:extLst>
              <a:ext uri="{FF2B5EF4-FFF2-40B4-BE49-F238E27FC236}">
                <a16:creationId xmlns:a16="http://schemas.microsoft.com/office/drawing/2014/main" id="{38D64051-E64F-695B-1BD2-B827064CADDD}"/>
              </a:ext>
            </a:extLst>
          </p:cNvPr>
          <p:cNvSpPr txBox="1">
            <a:spLocks noChangeArrowheads="1"/>
          </p:cNvSpPr>
          <p:nvPr/>
        </p:nvSpPr>
        <p:spPr bwMode="auto">
          <a:xfrm>
            <a:off x="685800" y="5486400"/>
            <a:ext cx="82296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1600" b="0">
                <a:latin typeface="Helvetica" panose="020B0604020202020204" pitchFamily="34" charset="0"/>
              </a:rPr>
              <a:t>Starfield B. New paradigms for quality in primary care. Br J Gen Pract 51:303-309, 2001.</a:t>
            </a:r>
          </a:p>
          <a:p>
            <a:pPr>
              <a:lnSpc>
                <a:spcPct val="90000"/>
              </a:lnSpc>
              <a:buFontTx/>
              <a:buNone/>
            </a:pPr>
            <a:r>
              <a:rPr lang="en-US" altLang="en-US" sz="1600" b="0">
                <a:latin typeface="Helvetica" panose="020B0604020202020204" pitchFamily="34" charset="0"/>
              </a:rPr>
              <a:t>Macinko J, Starfield B, Shi L. Quantifying the health benefits of primary care physician supply in the United States. Int J Health Serv. 2007;37:111-26.</a:t>
            </a:r>
          </a:p>
          <a:p>
            <a:pPr>
              <a:lnSpc>
                <a:spcPct val="90000"/>
              </a:lnSpc>
              <a:buFontTx/>
              <a:buNone/>
            </a:pPr>
            <a:r>
              <a:rPr lang="en-US" altLang="en-US" sz="1600"/>
              <a:t>Starfield B, Shi LY, Macinko J. Contribution of primary care to health systems and health. </a:t>
            </a:r>
            <a:r>
              <a:rPr lang="en-US" altLang="en-US" sz="1600" i="1"/>
              <a:t>Milbank Q. </a:t>
            </a:r>
            <a:r>
              <a:rPr lang="en-US" altLang="en-US" sz="1600"/>
              <a:t>2005;83(3):457-502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0E76E9B-D58B-132D-BFA6-DE594EA8968E}"/>
              </a:ext>
            </a:extLst>
          </p:cNvPr>
          <p:cNvSpPr>
            <a:spLocks noGrp="1"/>
          </p:cNvSpPr>
          <p:nvPr>
            <p:ph type="title"/>
          </p:nvPr>
        </p:nvSpPr>
        <p:spPr>
          <a:xfrm>
            <a:off x="304800" y="0"/>
            <a:ext cx="8534400" cy="838200"/>
          </a:xfrm>
        </p:spPr>
        <p:txBody>
          <a:bodyPr/>
          <a:lstStyle/>
          <a:p>
            <a:r>
              <a:rPr lang="en-US" altLang="en-US" sz="3600" b="1"/>
              <a:t>Emerging Models of Primary Care</a:t>
            </a:r>
          </a:p>
        </p:txBody>
      </p:sp>
      <p:sp>
        <p:nvSpPr>
          <p:cNvPr id="36867" name="Content Placeholder 2">
            <a:extLst>
              <a:ext uri="{FF2B5EF4-FFF2-40B4-BE49-F238E27FC236}">
                <a16:creationId xmlns:a16="http://schemas.microsoft.com/office/drawing/2014/main" id="{547C3DF7-9C5F-7025-312C-D93C029D966F}"/>
              </a:ext>
            </a:extLst>
          </p:cNvPr>
          <p:cNvSpPr>
            <a:spLocks noGrp="1"/>
          </p:cNvSpPr>
          <p:nvPr>
            <p:ph idx="1"/>
          </p:nvPr>
        </p:nvSpPr>
        <p:spPr>
          <a:xfrm>
            <a:off x="304800" y="838200"/>
            <a:ext cx="8534400" cy="5734050"/>
          </a:xfrm>
        </p:spPr>
        <p:txBody>
          <a:bodyPr/>
          <a:lstStyle/>
          <a:p>
            <a:pPr>
              <a:spcBef>
                <a:spcPts val="600"/>
              </a:spcBef>
            </a:pPr>
            <a:r>
              <a:rPr lang="en-US" altLang="en-US" sz="2900" dirty="0"/>
              <a:t>Many on-the-ground practice innovations</a:t>
            </a:r>
          </a:p>
          <a:p>
            <a:pPr>
              <a:spcBef>
                <a:spcPts val="600"/>
              </a:spcBef>
            </a:pPr>
            <a:r>
              <a:rPr lang="en-US" altLang="en-US" sz="2900" dirty="0"/>
              <a:t>Patient/person empowerment</a:t>
            </a:r>
          </a:p>
          <a:p>
            <a:pPr>
              <a:spcBef>
                <a:spcPts val="600"/>
              </a:spcBef>
            </a:pPr>
            <a:r>
              <a:rPr lang="en-US" altLang="en-US" sz="2900" dirty="0"/>
              <a:t>Technology-amplified</a:t>
            </a:r>
          </a:p>
          <a:p>
            <a:pPr>
              <a:spcBef>
                <a:spcPts val="600"/>
              </a:spcBef>
            </a:pPr>
            <a:r>
              <a:rPr lang="en-US" altLang="en-US" sz="2900" dirty="0"/>
              <a:t>Policy innovations that interact with primary care</a:t>
            </a:r>
          </a:p>
          <a:p>
            <a:pPr>
              <a:spcBef>
                <a:spcPts val="600"/>
              </a:spcBef>
            </a:pPr>
            <a:r>
              <a:rPr lang="en-US" altLang="en-US" sz="2900" dirty="0"/>
              <a:t>Foundation of a integrated health care system</a:t>
            </a:r>
          </a:p>
          <a:p>
            <a:pPr>
              <a:spcBef>
                <a:spcPts val="600"/>
              </a:spcBef>
            </a:pPr>
            <a:r>
              <a:rPr lang="en-US" altLang="en-US" sz="2900" dirty="0"/>
              <a:t>Community health centers</a:t>
            </a:r>
          </a:p>
          <a:p>
            <a:pPr>
              <a:spcBef>
                <a:spcPts val="600"/>
              </a:spcBef>
            </a:pPr>
            <a:r>
              <a:rPr lang="en-US" altLang="en-US" sz="2900" dirty="0"/>
              <a:t>Focused on special populations </a:t>
            </a:r>
          </a:p>
          <a:p>
            <a:pPr>
              <a:spcBef>
                <a:spcPts val="600"/>
              </a:spcBef>
            </a:pPr>
            <a:r>
              <a:rPr lang="en-US" altLang="en-US" sz="2900" dirty="0"/>
              <a:t>By groups, corporations  </a:t>
            </a:r>
            <a:r>
              <a:rPr lang="en-US" altLang="en-US" sz="1200" dirty="0"/>
              <a:t>e.g. Amazon, Berkshire Hathaway, JPMorgan Venture</a:t>
            </a:r>
          </a:p>
          <a:p>
            <a:pPr>
              <a:spcBef>
                <a:spcPts val="600"/>
              </a:spcBef>
            </a:pPr>
            <a:r>
              <a:rPr lang="en-US" altLang="en-US" sz="2900" dirty="0"/>
              <a:t>PCMH</a:t>
            </a:r>
          </a:p>
          <a:p>
            <a:pPr>
              <a:spcBef>
                <a:spcPts val="600"/>
              </a:spcBef>
            </a:pPr>
            <a:r>
              <a:rPr lang="en-US" altLang="en-US" sz="2900" dirty="0"/>
              <a:t>Hot-spotting</a:t>
            </a:r>
          </a:p>
          <a:p>
            <a:pPr>
              <a:spcBef>
                <a:spcPts val="600"/>
              </a:spcBef>
            </a:pPr>
            <a:r>
              <a:rPr lang="en-US" altLang="en-US" sz="2900" dirty="0"/>
              <a:t>Direct primary care</a:t>
            </a:r>
          </a:p>
          <a:p>
            <a:endParaRPr lang="en-US" altLang="en-US" sz="2900" dirty="0"/>
          </a:p>
        </p:txBody>
      </p:sp>
      <p:sp>
        <p:nvSpPr>
          <p:cNvPr id="72708" name="Slide Number Placeholder 3">
            <a:extLst>
              <a:ext uri="{FF2B5EF4-FFF2-40B4-BE49-F238E27FC236}">
                <a16:creationId xmlns:a16="http://schemas.microsoft.com/office/drawing/2014/main" id="{879C7C15-16EF-68ED-4B69-100E6602916C}"/>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D53F1D7-DE99-40B1-98E7-B3A59043A853}" type="slidenum">
              <a:rPr lang="en-US" altLang="en-US" sz="1400"/>
              <a:pPr>
                <a:spcBef>
                  <a:spcPct val="0"/>
                </a:spcBef>
                <a:buFontTx/>
                <a:buNone/>
              </a:pPr>
              <a:t>109</a:t>
            </a:fld>
            <a:endParaRPr lang="en-US" altLang="en-US" sz="1400"/>
          </a:p>
        </p:txBody>
      </p:sp>
      <p:sp>
        <p:nvSpPr>
          <p:cNvPr id="72709" name="TextBox 1">
            <a:extLst>
              <a:ext uri="{FF2B5EF4-FFF2-40B4-BE49-F238E27FC236}">
                <a16:creationId xmlns:a16="http://schemas.microsoft.com/office/drawing/2014/main" id="{1A93F3D3-6AD5-A816-6034-6E33613968CB}"/>
              </a:ext>
            </a:extLst>
          </p:cNvPr>
          <p:cNvSpPr txBox="1">
            <a:spLocks noChangeArrowheads="1"/>
          </p:cNvSpPr>
          <p:nvPr/>
        </p:nvSpPr>
        <p:spPr bwMode="auto">
          <a:xfrm>
            <a:off x="4114800" y="5257800"/>
            <a:ext cx="50292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5000"/>
              </a:lnSpc>
              <a:spcBef>
                <a:spcPts val="400"/>
              </a:spcBef>
              <a:buFontTx/>
              <a:buNone/>
            </a:pPr>
            <a:r>
              <a:rPr lang="en-US" altLang="en-US" sz="1300"/>
              <a:t>McPhee J. </a:t>
            </a:r>
            <a:r>
              <a:rPr lang="en-US" altLang="en-US" sz="1300" i="1"/>
              <a:t>Heirs of General Practice.</a:t>
            </a:r>
            <a:r>
              <a:rPr lang="en-US" altLang="en-US" sz="1300"/>
              <a:t> New York, NY: Collins Publishers; 1986.</a:t>
            </a:r>
          </a:p>
          <a:p>
            <a:pPr>
              <a:lnSpc>
                <a:spcPct val="85000"/>
              </a:lnSpc>
              <a:spcBef>
                <a:spcPts val="400"/>
              </a:spcBef>
              <a:buFontTx/>
              <a:buNone/>
            </a:pPr>
            <a:r>
              <a:rPr lang="en-US" altLang="en-US" sz="1300" b="0"/>
              <a:t>Stephens GG. Family medicine as counterculture. </a:t>
            </a:r>
            <a:r>
              <a:rPr lang="en-US" altLang="en-US" sz="1300" b="0" i="1"/>
              <a:t>Fam Med. </a:t>
            </a:r>
            <a:r>
              <a:rPr lang="en-US" altLang="en-US" sz="1300" b="0"/>
              <a:t>1989;21(2):103-109.</a:t>
            </a:r>
          </a:p>
          <a:p>
            <a:pPr>
              <a:lnSpc>
                <a:spcPct val="85000"/>
              </a:lnSpc>
              <a:spcBef>
                <a:spcPts val="400"/>
              </a:spcBef>
              <a:buFontTx/>
              <a:buNone/>
            </a:pPr>
            <a:r>
              <a:rPr lang="en-US" altLang="en-US" sz="1300" b="0"/>
              <a:t>DeVoe JE, et al. The Personal Doctoring Manifesto: A Perspective from the Keystone IV Conference. </a:t>
            </a:r>
            <a:r>
              <a:rPr lang="en-US" altLang="en-US" sz="1300" b="0" i="1"/>
              <a:t>JABFM. </a:t>
            </a:r>
            <a:r>
              <a:rPr lang="en-US" altLang="en-US" sz="1300" b="0"/>
              <a:t>2016;29:(Supplement 1):S64-S68.</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6867">
                                            <p:txEl>
                                              <p:pRg st="8" end="8"/>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6867">
                                            <p:txEl>
                                              <p:pRg st="9" end="9"/>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36867">
                                            <p:txEl>
                                              <p:pRg st="10" end="1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a:extLst>
              <a:ext uri="{FF2B5EF4-FFF2-40B4-BE49-F238E27FC236}">
                <a16:creationId xmlns:a16="http://schemas.microsoft.com/office/drawing/2014/main" id="{C562239B-3CFB-C1BE-2D6B-7C664F5820CE}"/>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C67A5A-442B-4A40-A3D9-1BCF3F3BEA16}" type="slidenum">
              <a:rPr lang="en-US" altLang="en-US" sz="1400"/>
              <a:pPr>
                <a:spcBef>
                  <a:spcPct val="0"/>
                </a:spcBef>
                <a:buFontTx/>
                <a:buNone/>
              </a:pPr>
              <a:t>11</a:t>
            </a:fld>
            <a:endParaRPr lang="en-US" altLang="en-US" sz="1400"/>
          </a:p>
        </p:txBody>
      </p:sp>
      <p:sp>
        <p:nvSpPr>
          <p:cNvPr id="75779" name="Rectangle 2">
            <a:extLst>
              <a:ext uri="{FF2B5EF4-FFF2-40B4-BE49-F238E27FC236}">
                <a16:creationId xmlns:a16="http://schemas.microsoft.com/office/drawing/2014/main" id="{6C922E43-3FAE-08E8-C755-A2B744CAEB53}"/>
              </a:ext>
            </a:extLst>
          </p:cNvPr>
          <p:cNvSpPr>
            <a:spLocks noGrp="1" noChangeArrowheads="1"/>
          </p:cNvSpPr>
          <p:nvPr>
            <p:ph type="title"/>
          </p:nvPr>
        </p:nvSpPr>
        <p:spPr>
          <a:xfrm>
            <a:off x="457200" y="560070"/>
            <a:ext cx="8148638" cy="781368"/>
          </a:xfrm>
        </p:spPr>
        <p:txBody>
          <a:bodyPr>
            <a:normAutofit fontScale="90000"/>
          </a:bodyPr>
          <a:lstStyle/>
          <a:p>
            <a:pPr eaLnBrk="1" hangingPunct="1"/>
            <a:r>
              <a:rPr lang="en-US" altLang="en-US" sz="4000" b="1" dirty="0">
                <a:latin typeface="+mn-lt"/>
              </a:rPr>
              <a:t>Opportunistic Preventive Service Delivery</a:t>
            </a:r>
            <a:endParaRPr lang="en-US" altLang="en-US" sz="3900" b="1" dirty="0">
              <a:latin typeface="+mn-lt"/>
            </a:endParaRPr>
          </a:p>
        </p:txBody>
      </p:sp>
      <p:sp>
        <p:nvSpPr>
          <p:cNvPr id="75780" name="Rectangle 3">
            <a:extLst>
              <a:ext uri="{FF2B5EF4-FFF2-40B4-BE49-F238E27FC236}">
                <a16:creationId xmlns:a16="http://schemas.microsoft.com/office/drawing/2014/main" id="{B098D501-1E93-E5EB-9967-6AE9CFA6E4ED}"/>
              </a:ext>
            </a:extLst>
          </p:cNvPr>
          <p:cNvSpPr>
            <a:spLocks noGrp="1" noChangeArrowheads="1"/>
          </p:cNvSpPr>
          <p:nvPr>
            <p:ph type="body" idx="1"/>
          </p:nvPr>
        </p:nvSpPr>
        <p:spPr>
          <a:xfrm>
            <a:off x="1062990" y="1616076"/>
            <a:ext cx="7303770" cy="5105400"/>
          </a:xfrm>
        </p:spPr>
        <p:txBody>
          <a:bodyPr/>
          <a:lstStyle/>
          <a:p>
            <a:pPr marL="0" indent="0" eaLnBrk="1" hangingPunct="1">
              <a:spcAft>
                <a:spcPct val="5000"/>
              </a:spcAft>
              <a:tabLst>
                <a:tab pos="228600" algn="l"/>
              </a:tabLst>
            </a:pPr>
            <a:r>
              <a:rPr lang="en-US" altLang="en-US" sz="2800" b="1" dirty="0"/>
              <a:t>  </a:t>
            </a:r>
            <a:r>
              <a:rPr lang="en-US" altLang="en-US" sz="2800" dirty="0"/>
              <a:t>32% of outpatient visits for illness  </a:t>
            </a:r>
          </a:p>
          <a:p>
            <a:pPr marL="514350" lvl="1" indent="-228600" eaLnBrk="1" hangingPunct="1">
              <a:spcBef>
                <a:spcPct val="30000"/>
              </a:spcBef>
              <a:spcAft>
                <a:spcPct val="5000"/>
              </a:spcAft>
              <a:buClr>
                <a:schemeClr val="tx1"/>
              </a:buClr>
              <a:buFontTx/>
              <a:buChar char="•"/>
              <a:tabLst>
                <a:tab pos="228600" algn="l"/>
              </a:tabLst>
            </a:pPr>
            <a:r>
              <a:rPr lang="en-US" altLang="en-US" sz="2400" dirty="0"/>
              <a:t>Health habit advice (28%)</a:t>
            </a:r>
          </a:p>
          <a:p>
            <a:pPr marL="514350" lvl="1" indent="-228600" eaLnBrk="1" hangingPunct="1">
              <a:spcAft>
                <a:spcPct val="5000"/>
              </a:spcAft>
              <a:buClr>
                <a:schemeClr val="tx1"/>
              </a:buClr>
              <a:buFontTx/>
              <a:buChar char="•"/>
              <a:tabLst>
                <a:tab pos="228600" algn="l"/>
              </a:tabLst>
            </a:pPr>
            <a:r>
              <a:rPr lang="en-US" altLang="en-US" sz="2400" dirty="0"/>
              <a:t>Immunization (5%)</a:t>
            </a:r>
          </a:p>
          <a:p>
            <a:pPr marL="514350" lvl="1" indent="-228600" eaLnBrk="1" hangingPunct="1">
              <a:spcAft>
                <a:spcPct val="5000"/>
              </a:spcAft>
              <a:buClr>
                <a:schemeClr val="tx1"/>
              </a:buClr>
              <a:buFontTx/>
              <a:buChar char="•"/>
              <a:tabLst>
                <a:tab pos="228600" algn="l"/>
              </a:tabLst>
            </a:pPr>
            <a:r>
              <a:rPr lang="en-US" altLang="en-US" sz="2400" dirty="0"/>
              <a:t>Screening (4%)</a:t>
            </a:r>
          </a:p>
          <a:p>
            <a:pPr marL="0" indent="0" eaLnBrk="1" hangingPunct="1">
              <a:spcBef>
                <a:spcPct val="70000"/>
              </a:spcBef>
              <a:spcAft>
                <a:spcPct val="10000"/>
              </a:spcAft>
              <a:tabLst>
                <a:tab pos="228600" algn="l"/>
              </a:tabLst>
            </a:pPr>
            <a:r>
              <a:rPr lang="en-US" altLang="en-US" sz="2800" dirty="0"/>
              <a:t>  No difference in patient satisfaction</a:t>
            </a:r>
          </a:p>
          <a:p>
            <a:pPr marL="0" indent="0" eaLnBrk="1" hangingPunct="1">
              <a:spcBef>
                <a:spcPct val="70000"/>
              </a:spcBef>
              <a:spcAft>
                <a:spcPct val="10000"/>
              </a:spcAft>
              <a:tabLst>
                <a:tab pos="228600" algn="l"/>
              </a:tabLst>
            </a:pPr>
            <a:r>
              <a:rPr lang="en-US" altLang="en-US" sz="2800" dirty="0"/>
              <a:t>  Visits longer by 2.1 minutes</a:t>
            </a:r>
          </a:p>
          <a:p>
            <a:pPr marL="0" indent="0" eaLnBrk="1" hangingPunct="1">
              <a:spcBef>
                <a:spcPct val="0"/>
              </a:spcBef>
              <a:tabLst>
                <a:tab pos="228600" algn="l"/>
              </a:tabLst>
            </a:pPr>
            <a:endParaRPr lang="en-US" altLang="en-US" sz="2000" dirty="0"/>
          </a:p>
          <a:p>
            <a:pPr marL="0" indent="0" eaLnBrk="1" hangingPunct="1">
              <a:buClr>
                <a:schemeClr val="tx1"/>
              </a:buClr>
              <a:buFontTx/>
              <a:buNone/>
              <a:tabLst>
                <a:tab pos="228600" algn="l"/>
              </a:tabLst>
            </a:pPr>
            <a:endParaRPr lang="en-US" altLang="en-US" sz="4000" dirty="0"/>
          </a:p>
          <a:p>
            <a:pPr marL="0" indent="0" eaLnBrk="1" hangingPunct="1">
              <a:buClr>
                <a:schemeClr val="tx1"/>
              </a:buClr>
              <a:buFontTx/>
              <a:buNone/>
              <a:tabLst>
                <a:tab pos="228600" algn="l"/>
              </a:tabLst>
            </a:pPr>
            <a:r>
              <a:rPr lang="en-US" altLang="en-US" sz="1650" dirty="0"/>
              <a:t>Stange KC, </a:t>
            </a:r>
            <a:r>
              <a:rPr lang="en-US" altLang="en-US" sz="1650" dirty="0" err="1"/>
              <a:t>Flocke</a:t>
            </a:r>
            <a:r>
              <a:rPr lang="en-US" altLang="en-US" sz="1650" dirty="0"/>
              <a:t> SA, Goodwin MA.  Opportunistic preventive service delivery: Are time limitations and patient satisfaction barriers?  </a:t>
            </a:r>
            <a:r>
              <a:rPr lang="en-US" altLang="en-US" sz="1650" i="1" dirty="0"/>
              <a:t>J Fam </a:t>
            </a:r>
            <a:r>
              <a:rPr lang="en-US" altLang="en-US" sz="1650" i="1" dirty="0" err="1"/>
              <a:t>Pract</a:t>
            </a:r>
            <a:r>
              <a:rPr lang="en-US" altLang="en-US" sz="1650" dirty="0"/>
              <a:t>, 1998; 46:419-424.</a:t>
            </a:r>
          </a:p>
        </p:txBody>
      </p:sp>
    </p:spTree>
    <p:extLst>
      <p:ext uri="{BB962C8B-B14F-4D97-AF65-F5344CB8AC3E}">
        <p14:creationId xmlns:p14="http://schemas.microsoft.com/office/powerpoint/2010/main" val="3336877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4DB86075-F007-BF93-9549-A61B00A533BE}"/>
              </a:ext>
            </a:extLst>
          </p:cNvPr>
          <p:cNvSpPr>
            <a:spLocks noGrp="1"/>
          </p:cNvSpPr>
          <p:nvPr>
            <p:ph type="title"/>
          </p:nvPr>
        </p:nvSpPr>
        <p:spPr>
          <a:xfrm>
            <a:off x="457200" y="274638"/>
            <a:ext cx="8229600" cy="862012"/>
          </a:xfrm>
        </p:spPr>
        <p:txBody>
          <a:bodyPr/>
          <a:lstStyle/>
          <a:p>
            <a:r>
              <a:rPr lang="en-US" altLang="en-US"/>
              <a:t>PCMH Evaluations</a:t>
            </a:r>
          </a:p>
        </p:txBody>
      </p:sp>
      <p:sp>
        <p:nvSpPr>
          <p:cNvPr id="75779" name="Content Placeholder 2">
            <a:extLst>
              <a:ext uri="{FF2B5EF4-FFF2-40B4-BE49-F238E27FC236}">
                <a16:creationId xmlns:a16="http://schemas.microsoft.com/office/drawing/2014/main" id="{2084765B-69E4-D6F7-8B14-26B33DB98FB4}"/>
              </a:ext>
            </a:extLst>
          </p:cNvPr>
          <p:cNvSpPr>
            <a:spLocks noGrp="1"/>
          </p:cNvSpPr>
          <p:nvPr>
            <p:ph idx="1"/>
          </p:nvPr>
        </p:nvSpPr>
        <p:spPr>
          <a:xfrm>
            <a:off x="457200" y="1295400"/>
            <a:ext cx="8229600" cy="3429000"/>
          </a:xfrm>
        </p:spPr>
        <p:txBody>
          <a:bodyPr/>
          <a:lstStyle/>
          <a:p>
            <a:pPr>
              <a:lnSpc>
                <a:spcPct val="90000"/>
              </a:lnSpc>
              <a:spcBef>
                <a:spcPts val="1200"/>
              </a:spcBef>
            </a:pPr>
            <a:r>
              <a:rPr lang="en-US" altLang="en-US" sz="3100"/>
              <a:t>Increased quality</a:t>
            </a:r>
          </a:p>
          <a:p>
            <a:pPr>
              <a:lnSpc>
                <a:spcPct val="90000"/>
              </a:lnSpc>
              <a:spcBef>
                <a:spcPts val="1200"/>
              </a:spcBef>
            </a:pPr>
            <a:r>
              <a:rPr lang="en-US" altLang="en-US" sz="3100"/>
              <a:t>Decreased ED visits &amp; hospitalizations for ambulatory-sensitive conditions</a:t>
            </a:r>
          </a:p>
          <a:p>
            <a:pPr>
              <a:lnSpc>
                <a:spcPct val="90000"/>
              </a:lnSpc>
              <a:spcBef>
                <a:spcPts val="1200"/>
              </a:spcBef>
            </a:pPr>
            <a:r>
              <a:rPr lang="en-US" altLang="en-US" sz="3100"/>
              <a:t>Cost reduction</a:t>
            </a:r>
          </a:p>
          <a:p>
            <a:pPr>
              <a:lnSpc>
                <a:spcPct val="90000"/>
              </a:lnSpc>
              <a:spcBef>
                <a:spcPts val="1200"/>
              </a:spcBef>
            </a:pPr>
            <a:r>
              <a:rPr lang="en-US" altLang="en-US" sz="3100"/>
              <a:t>Variable effects in different contexts</a:t>
            </a:r>
          </a:p>
        </p:txBody>
      </p:sp>
      <p:sp>
        <p:nvSpPr>
          <p:cNvPr id="75780" name="Slide Number Placeholder 3">
            <a:extLst>
              <a:ext uri="{FF2B5EF4-FFF2-40B4-BE49-F238E27FC236}">
                <a16:creationId xmlns:a16="http://schemas.microsoft.com/office/drawing/2014/main" id="{6302BB19-15DB-849F-CFC7-B8B648872F21}"/>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9C4FDD-82D9-42C8-B93B-965E82AE2647}" type="slidenum">
              <a:rPr lang="en-US" altLang="en-US" sz="1400"/>
              <a:pPr>
                <a:spcBef>
                  <a:spcPct val="0"/>
                </a:spcBef>
                <a:buFontTx/>
                <a:buNone/>
              </a:pPr>
              <a:t>110</a:t>
            </a:fld>
            <a:endParaRPr lang="en-US" altLang="en-US" sz="1400"/>
          </a:p>
        </p:txBody>
      </p:sp>
      <p:sp>
        <p:nvSpPr>
          <p:cNvPr id="54277" name="TextBox 9">
            <a:extLst>
              <a:ext uri="{FF2B5EF4-FFF2-40B4-BE49-F238E27FC236}">
                <a16:creationId xmlns:a16="http://schemas.microsoft.com/office/drawing/2014/main" id="{9B9CE3A2-832C-10DF-668D-61ACF0F3F31B}"/>
              </a:ext>
            </a:extLst>
          </p:cNvPr>
          <p:cNvSpPr txBox="1">
            <a:spLocks noChangeArrowheads="1"/>
          </p:cNvSpPr>
          <p:nvPr/>
        </p:nvSpPr>
        <p:spPr bwMode="auto">
          <a:xfrm>
            <a:off x="228600" y="4343400"/>
            <a:ext cx="87630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1350" dirty="0"/>
              <a:t>PCPCC. </a:t>
            </a:r>
            <a:r>
              <a:rPr lang="en-US" sz="1350" dirty="0"/>
              <a:t>Results and Evidence: Research that demonstrates the medical home's cost and quality impact </a:t>
            </a:r>
            <a:r>
              <a:rPr lang="en-US" sz="1350" dirty="0">
                <a:hlinkClick r:id="rId2"/>
              </a:rPr>
              <a:t>https://www.pcpcc.org/results-evidence</a:t>
            </a:r>
            <a:r>
              <a:rPr lang="en-US" sz="1350" dirty="0"/>
              <a:t> .</a:t>
            </a:r>
          </a:p>
          <a:p>
            <a:pPr>
              <a:lnSpc>
                <a:spcPct val="85000"/>
              </a:lnSpc>
              <a:spcBef>
                <a:spcPts val="400"/>
              </a:spcBef>
              <a:buFontTx/>
              <a:buNone/>
              <a:defRPr/>
            </a:pPr>
            <a:r>
              <a:rPr lang="en-US" altLang="en-US" sz="1350" b="0" dirty="0"/>
              <a:t>Shi L, Lee DC, Chung M, Liang H, Lock D, </a:t>
            </a:r>
            <a:r>
              <a:rPr lang="en-US" altLang="en-US" sz="1350" b="0" dirty="0" err="1"/>
              <a:t>Sripipatana</a:t>
            </a:r>
            <a:r>
              <a:rPr lang="en-US" altLang="en-US" sz="1350" b="0" dirty="0"/>
              <a:t> A. Patient-Centered Medical Home Recognition and Clinical Performance in U.S. Community Health Centers. Health </a:t>
            </a:r>
            <a:r>
              <a:rPr lang="en-US" altLang="en-US" sz="1350" b="0" dirty="0" err="1"/>
              <a:t>Serv</a:t>
            </a:r>
            <a:r>
              <a:rPr lang="en-US" altLang="en-US" sz="1350" b="0" dirty="0"/>
              <a:t> Res. 2016 Jun 20. </a:t>
            </a:r>
            <a:r>
              <a:rPr lang="en-US" altLang="en-US" sz="1350" b="0" dirty="0" err="1"/>
              <a:t>doi</a:t>
            </a:r>
            <a:r>
              <a:rPr lang="en-US" altLang="en-US" sz="1350" b="0" dirty="0"/>
              <a:t>: 10.1111/1475-6773.12523. [</a:t>
            </a:r>
            <a:r>
              <a:rPr lang="en-US" altLang="en-US" sz="1350" b="0" dirty="0" err="1"/>
              <a:t>Epub</a:t>
            </a:r>
            <a:r>
              <a:rPr lang="en-US" altLang="en-US" sz="1350" b="0" dirty="0"/>
              <a:t> ahead  of print] </a:t>
            </a:r>
          </a:p>
          <a:p>
            <a:pPr>
              <a:lnSpc>
                <a:spcPct val="85000"/>
              </a:lnSpc>
              <a:spcBef>
                <a:spcPts val="400"/>
              </a:spcBef>
              <a:buFontTx/>
              <a:buNone/>
              <a:defRPr/>
            </a:pPr>
            <a:r>
              <a:rPr lang="en-US" altLang="en-US" sz="1350" b="0" dirty="0"/>
              <a:t>Rhodes KV, </a:t>
            </a:r>
            <a:r>
              <a:rPr lang="en-US" altLang="en-US" sz="1350" b="0" dirty="0" err="1"/>
              <a:t>Basseyn</a:t>
            </a:r>
            <a:r>
              <a:rPr lang="en-US" altLang="en-US" sz="1350" b="0" dirty="0"/>
              <a:t> S, Gallop R, Noll E, </a:t>
            </a:r>
            <a:r>
              <a:rPr lang="en-US" altLang="en-US" sz="1350" b="0" dirty="0" err="1"/>
              <a:t>Rothbard</a:t>
            </a:r>
            <a:r>
              <a:rPr lang="en-US" altLang="en-US" sz="1350" b="0" dirty="0"/>
              <a:t> A, </a:t>
            </a:r>
            <a:r>
              <a:rPr lang="en-US" altLang="en-US" sz="1350" b="0" dirty="0" err="1"/>
              <a:t>Crits</a:t>
            </a:r>
            <a:r>
              <a:rPr lang="en-US" altLang="en-US" sz="1350" b="0" dirty="0"/>
              <a:t>-Christoph P. Pennsylvania's Medical Home Initiative: Reductions in Healthcare Utilization and Cost Among Medicaid Patients with Medical and Psychiatric Comorbidities. J Gen Intern Med. 2017 Jun 25. [</a:t>
            </a:r>
            <a:r>
              <a:rPr lang="en-US" altLang="en-US" sz="1350" b="0" dirty="0" err="1"/>
              <a:t>Epub</a:t>
            </a:r>
            <a:r>
              <a:rPr lang="en-US" altLang="en-US" sz="1350" b="0" dirty="0"/>
              <a:t> ahead of print] PubMed PMID: 27353455.</a:t>
            </a:r>
          </a:p>
          <a:p>
            <a:pPr>
              <a:lnSpc>
                <a:spcPct val="85000"/>
              </a:lnSpc>
              <a:spcBef>
                <a:spcPts val="400"/>
              </a:spcBef>
              <a:buFontTx/>
              <a:buNone/>
              <a:defRPr/>
            </a:pPr>
            <a:r>
              <a:rPr lang="en-US" altLang="en-US" sz="1350" b="0" dirty="0"/>
              <a:t>Cuellar A, </a:t>
            </a:r>
            <a:r>
              <a:rPr lang="en-US" altLang="en-US" sz="1350" b="0" dirty="0" err="1"/>
              <a:t>Helmchen</a:t>
            </a:r>
            <a:r>
              <a:rPr lang="en-US" altLang="en-US" sz="1350" b="0" dirty="0"/>
              <a:t> LA, </a:t>
            </a:r>
            <a:r>
              <a:rPr lang="en-US" altLang="en-US" sz="1350" b="0" dirty="0" err="1"/>
              <a:t>Gimm</a:t>
            </a:r>
            <a:r>
              <a:rPr lang="en-US" altLang="en-US" sz="1350" b="0" dirty="0"/>
              <a:t> G, Want J, </a:t>
            </a:r>
            <a:r>
              <a:rPr lang="en-US" altLang="en-US" sz="1350" b="0" dirty="0" err="1"/>
              <a:t>Burla</a:t>
            </a:r>
            <a:r>
              <a:rPr lang="en-US" altLang="en-US" sz="1350" b="0" dirty="0"/>
              <a:t> S, </a:t>
            </a:r>
            <a:r>
              <a:rPr lang="en-US" altLang="en-US" sz="1350" b="0" dirty="0" err="1"/>
              <a:t>Kells</a:t>
            </a:r>
            <a:r>
              <a:rPr lang="en-US" altLang="en-US" sz="1350" b="0" dirty="0"/>
              <a:t> BJ, </a:t>
            </a:r>
            <a:r>
              <a:rPr lang="en-US" altLang="en-US" sz="1350" b="0" dirty="0" err="1"/>
              <a:t>Kicinger</a:t>
            </a:r>
            <a:r>
              <a:rPr lang="en-US" altLang="en-US" sz="1350" b="0" dirty="0"/>
              <a:t> I, Nichols LM. The CareFirst Patient-Centered Medical Home Program: Cost and Utilization Effects in Its First Three Years. J Gen Intern Med. 2016 Jul 29. [</a:t>
            </a:r>
            <a:r>
              <a:rPr lang="en-US" altLang="en-US" sz="1350" b="0" dirty="0" err="1"/>
              <a:t>Epub</a:t>
            </a:r>
            <a:r>
              <a:rPr lang="en-US" altLang="en-US" sz="1350" b="0" dirty="0"/>
              <a:t> ahead of print] PubMed PMID: 27473005.</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a:extLst>
              <a:ext uri="{FF2B5EF4-FFF2-40B4-BE49-F238E27FC236}">
                <a16:creationId xmlns:a16="http://schemas.microsoft.com/office/drawing/2014/main" id="{595DE125-D88B-B5AB-74A2-4112A23F9532}"/>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9BE1EA-4795-4F65-8777-9113115824D0}" type="slidenum">
              <a:rPr lang="en-US" altLang="en-US" sz="1400"/>
              <a:pPr>
                <a:spcBef>
                  <a:spcPct val="0"/>
                </a:spcBef>
                <a:buFontTx/>
                <a:buNone/>
              </a:pPr>
              <a:t>111</a:t>
            </a:fld>
            <a:endParaRPr lang="en-US" altLang="en-US" sz="1400"/>
          </a:p>
        </p:txBody>
      </p:sp>
      <p:sp>
        <p:nvSpPr>
          <p:cNvPr id="39939" name="object 5">
            <a:extLst>
              <a:ext uri="{FF2B5EF4-FFF2-40B4-BE49-F238E27FC236}">
                <a16:creationId xmlns:a16="http://schemas.microsoft.com/office/drawing/2014/main" id="{49FCB679-CC4D-428F-1B89-15A29218FFF8}"/>
              </a:ext>
            </a:extLst>
          </p:cNvPr>
          <p:cNvSpPr>
            <a:spLocks noGrp="1"/>
          </p:cNvSpPr>
          <p:nvPr>
            <p:ph idx="1"/>
          </p:nvPr>
        </p:nvSpPr>
        <p:spPr>
          <a:xfrm>
            <a:off x="762000" y="76199"/>
            <a:ext cx="7543800" cy="6169025"/>
          </a:xfrm>
          <a:blipFill dpi="0" rotWithShape="1">
            <a:blip r:embed="rId2"/>
            <a:srcRect/>
            <a:stretch>
              <a:fillRect l="-1031" t="-2530" r="-4125" b="-5065"/>
            </a:stretch>
          </a:blipFill>
        </p:spPr>
        <p:txBody>
          <a:bodyPr lIns="0" tIns="0" rIns="0" bIns="0"/>
          <a:lstStyle/>
          <a:p>
            <a:pPr marL="0" indent="0">
              <a:buFontTx/>
              <a:buNone/>
              <a:defRPr/>
            </a:pPr>
            <a:r>
              <a:rPr lang="en-US" altLang="en-US"/>
              <a:t> </a:t>
            </a:r>
          </a:p>
        </p:txBody>
      </p:sp>
      <p:sp>
        <p:nvSpPr>
          <p:cNvPr id="78854" name="TextBox 1">
            <a:extLst>
              <a:ext uri="{FF2B5EF4-FFF2-40B4-BE49-F238E27FC236}">
                <a16:creationId xmlns:a16="http://schemas.microsoft.com/office/drawing/2014/main" id="{9A9803E6-0430-FDC5-BE10-8CC14D94FC28}"/>
              </a:ext>
            </a:extLst>
          </p:cNvPr>
          <p:cNvSpPr txBox="1">
            <a:spLocks noChangeArrowheads="1"/>
          </p:cNvSpPr>
          <p:nvPr/>
        </p:nvSpPr>
        <p:spPr bwMode="auto">
          <a:xfrm>
            <a:off x="1371600" y="6334125"/>
            <a:ext cx="678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0">
                <a:hlinkClick r:id="rId3"/>
              </a:rPr>
              <a:t>http://www.nejm.org/doi/pdf/10.1056/NEJM199105023241805</a:t>
            </a:r>
            <a:r>
              <a:rPr lang="en-US" altLang="en-US" sz="1400" b="0"/>
              <a:t> </a:t>
            </a:r>
          </a:p>
          <a:p>
            <a:pPr>
              <a:spcBef>
                <a:spcPct val="0"/>
              </a:spcBef>
              <a:buFontTx/>
              <a:buNone/>
            </a:pPr>
            <a:r>
              <a:rPr lang="en-US" altLang="en-US" sz="1400" b="0"/>
              <a:t>Presented by Julie Gunther at the 2016 DPC Summit.</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a:extLst>
              <a:ext uri="{FF2B5EF4-FFF2-40B4-BE49-F238E27FC236}">
                <a16:creationId xmlns:a16="http://schemas.microsoft.com/office/drawing/2014/main" id="{FFF1A7E7-2379-F2F8-25AF-81B04C8508FF}"/>
              </a:ext>
            </a:extLst>
          </p:cNvPr>
          <p:cNvSpPr>
            <a:spLocks noGrp="1" noChangeArrowheads="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CCA1EDA-1DCF-491E-9692-67A7474DB675}" type="slidenum">
              <a:rPr lang="en-US" altLang="en-US" sz="1400"/>
              <a:pPr>
                <a:spcBef>
                  <a:spcPct val="0"/>
                </a:spcBef>
                <a:buFontTx/>
                <a:buNone/>
              </a:pPr>
              <a:t>112</a:t>
            </a:fld>
            <a:endParaRPr lang="en-US" altLang="en-US" sz="1400"/>
          </a:p>
        </p:txBody>
      </p:sp>
      <p:sp>
        <p:nvSpPr>
          <p:cNvPr id="79875" name="Rectangle 2">
            <a:extLst>
              <a:ext uri="{FF2B5EF4-FFF2-40B4-BE49-F238E27FC236}">
                <a16:creationId xmlns:a16="http://schemas.microsoft.com/office/drawing/2014/main" id="{43657ADF-1B2C-45EA-196E-B3B8EEF87446}"/>
              </a:ext>
            </a:extLst>
          </p:cNvPr>
          <p:cNvSpPr>
            <a:spLocks noGrp="1" noChangeArrowheads="1"/>
          </p:cNvSpPr>
          <p:nvPr>
            <p:ph type="title"/>
          </p:nvPr>
        </p:nvSpPr>
        <p:spPr>
          <a:xfrm>
            <a:off x="457200" y="274638"/>
            <a:ext cx="8229600" cy="868362"/>
          </a:xfrm>
        </p:spPr>
        <p:txBody>
          <a:bodyPr/>
          <a:lstStyle/>
          <a:p>
            <a:r>
              <a:rPr lang="en-US" altLang="en-US" b="1"/>
              <a:t>Direct Primary Care</a:t>
            </a:r>
          </a:p>
        </p:txBody>
      </p:sp>
      <p:sp>
        <p:nvSpPr>
          <p:cNvPr id="56324" name="Rectangle 3">
            <a:extLst>
              <a:ext uri="{FF2B5EF4-FFF2-40B4-BE49-F238E27FC236}">
                <a16:creationId xmlns:a16="http://schemas.microsoft.com/office/drawing/2014/main" id="{58248DB5-F838-65AF-B98F-BE1BF5BA73B6}"/>
              </a:ext>
            </a:extLst>
          </p:cNvPr>
          <p:cNvSpPr>
            <a:spLocks noGrp="1" noChangeArrowheads="1"/>
          </p:cNvSpPr>
          <p:nvPr>
            <p:ph type="body" idx="1"/>
          </p:nvPr>
        </p:nvSpPr>
        <p:spPr>
          <a:xfrm>
            <a:off x="457200" y="1447800"/>
            <a:ext cx="8382000" cy="3886200"/>
          </a:xfrm>
        </p:spPr>
        <p:txBody>
          <a:bodyPr/>
          <a:lstStyle/>
          <a:p>
            <a:pPr>
              <a:lnSpc>
                <a:spcPct val="95000"/>
              </a:lnSpc>
              <a:spcBef>
                <a:spcPct val="45000"/>
              </a:spcBef>
            </a:pPr>
            <a:r>
              <a:rPr lang="en-US" altLang="en-US" sz="2900"/>
              <a:t>Patients pay a monthly, quarterly, or annual fee that covers all or most primary care services </a:t>
            </a:r>
          </a:p>
          <a:p>
            <a:pPr>
              <a:lnSpc>
                <a:spcPct val="95000"/>
              </a:lnSpc>
              <a:spcBef>
                <a:spcPct val="45000"/>
              </a:spcBef>
            </a:pPr>
            <a:r>
              <a:rPr lang="en-US" altLang="en-US" sz="2900"/>
              <a:t>Often combined with high deductable insurance</a:t>
            </a:r>
          </a:p>
          <a:p>
            <a:pPr>
              <a:lnSpc>
                <a:spcPct val="95000"/>
              </a:lnSpc>
              <a:spcBef>
                <a:spcPct val="45000"/>
              </a:spcBef>
            </a:pPr>
            <a:r>
              <a:rPr lang="en-US" altLang="en-US" sz="2900"/>
              <a:t>Results</a:t>
            </a:r>
          </a:p>
          <a:p>
            <a:pPr lvl="1">
              <a:lnSpc>
                <a:spcPct val="95000"/>
              </a:lnSpc>
              <a:spcBef>
                <a:spcPct val="30000"/>
              </a:spcBef>
            </a:pPr>
            <a:r>
              <a:rPr lang="en-US" altLang="en-US" sz="2600"/>
              <a:t>More time with patients</a:t>
            </a:r>
          </a:p>
          <a:p>
            <a:pPr lvl="1">
              <a:lnSpc>
                <a:spcPct val="95000"/>
              </a:lnSpc>
              <a:spcBef>
                <a:spcPct val="30000"/>
              </a:spcBef>
            </a:pPr>
            <a:r>
              <a:rPr lang="en-US" altLang="en-US" sz="2600"/>
              <a:t>Low overhead; no insurance filing</a:t>
            </a:r>
          </a:p>
          <a:p>
            <a:endParaRPr lang="en-US" altLang="en-US" sz="3000"/>
          </a:p>
        </p:txBody>
      </p:sp>
      <p:sp>
        <p:nvSpPr>
          <p:cNvPr id="79877" name="Text Box 4">
            <a:extLst>
              <a:ext uri="{FF2B5EF4-FFF2-40B4-BE49-F238E27FC236}">
                <a16:creationId xmlns:a16="http://schemas.microsoft.com/office/drawing/2014/main" id="{C737664C-1FD8-65B2-383C-404C7242AEB2}"/>
              </a:ext>
            </a:extLst>
          </p:cNvPr>
          <p:cNvSpPr txBox="1">
            <a:spLocks noChangeArrowheads="1"/>
          </p:cNvSpPr>
          <p:nvPr/>
        </p:nvSpPr>
        <p:spPr bwMode="auto">
          <a:xfrm>
            <a:off x="381000" y="5410200"/>
            <a:ext cx="83820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25000"/>
              </a:spcBef>
              <a:buFontTx/>
              <a:buNone/>
            </a:pPr>
            <a:r>
              <a:rPr lang="en-US" altLang="en-US" sz="1800" b="0"/>
              <a:t>Direct Primary Care Coalition. </a:t>
            </a:r>
            <a:r>
              <a:rPr lang="en-US" altLang="en-US" sz="1800" b="0">
                <a:hlinkClick r:id="rId2"/>
              </a:rPr>
              <a:t>www.dpcare.org</a:t>
            </a:r>
            <a:r>
              <a:rPr lang="en-US" altLang="en-US" sz="1800" b="0"/>
              <a:t> </a:t>
            </a:r>
          </a:p>
          <a:p>
            <a:pPr>
              <a:lnSpc>
                <a:spcPct val="90000"/>
              </a:lnSpc>
              <a:spcBef>
                <a:spcPct val="25000"/>
              </a:spcBef>
              <a:buFontTx/>
              <a:buNone/>
            </a:pPr>
            <a:r>
              <a:rPr lang="en-US" altLang="en-US" sz="1800" b="0"/>
              <a:t>Wu WN, Bliss G, Bliss EB, Green LA. Practice profile. A direct primary care medical home: the Qliance experience. Health Aff (Millwood). 2010 May;29(5):959-62. http://content.healthaffairs.org/content/29/5/959.full</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32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32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3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a:extLst>
              <a:ext uri="{FF2B5EF4-FFF2-40B4-BE49-F238E27FC236}">
                <a16:creationId xmlns:a16="http://schemas.microsoft.com/office/drawing/2014/main" id="{46EDE51A-3B82-6475-39CF-05F7E91C4A1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34D57B1-CB76-4DD3-8189-7EA904FA71BA}" type="slidenum">
              <a:rPr lang="en-US" altLang="en-US" sz="1400"/>
              <a:pPr>
                <a:spcBef>
                  <a:spcPct val="0"/>
                </a:spcBef>
                <a:buFontTx/>
                <a:buNone/>
              </a:pPr>
              <a:t>113</a:t>
            </a:fld>
            <a:endParaRPr lang="en-US" altLang="en-US" sz="1400"/>
          </a:p>
        </p:txBody>
      </p:sp>
      <p:sp>
        <p:nvSpPr>
          <p:cNvPr id="89091" name="Text Box 2">
            <a:extLst>
              <a:ext uri="{FF2B5EF4-FFF2-40B4-BE49-F238E27FC236}">
                <a16:creationId xmlns:a16="http://schemas.microsoft.com/office/drawing/2014/main" id="{D8489F03-9360-F023-A0AC-A6CE66BA4567}"/>
              </a:ext>
            </a:extLst>
          </p:cNvPr>
          <p:cNvSpPr txBox="1">
            <a:spLocks noChangeArrowheads="1"/>
          </p:cNvSpPr>
          <p:nvPr/>
        </p:nvSpPr>
        <p:spPr bwMode="auto">
          <a:xfrm>
            <a:off x="609600" y="5257800"/>
            <a:ext cx="7823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45000"/>
              </a:spcBef>
              <a:buFontTx/>
              <a:buNone/>
            </a:pPr>
            <a:endParaRPr lang="en-US" altLang="en-US" sz="1800" b="0">
              <a:latin typeface="Helvetica" panose="020B0604020202020204" pitchFamily="34" charset="0"/>
            </a:endParaRPr>
          </a:p>
          <a:p>
            <a:pPr>
              <a:spcBef>
                <a:spcPct val="50000"/>
              </a:spcBef>
              <a:buFontTx/>
              <a:buNone/>
            </a:pPr>
            <a:endParaRPr lang="en-US" altLang="en-US" sz="2400" b="0">
              <a:latin typeface="Helvetica" panose="020B0604020202020204" pitchFamily="34" charset="0"/>
            </a:endParaRPr>
          </a:p>
        </p:txBody>
      </p:sp>
      <p:sp>
        <p:nvSpPr>
          <p:cNvPr id="89092" name="Text Box 3">
            <a:extLst>
              <a:ext uri="{FF2B5EF4-FFF2-40B4-BE49-F238E27FC236}">
                <a16:creationId xmlns:a16="http://schemas.microsoft.com/office/drawing/2014/main" id="{5140116E-1AA8-BFDA-7640-03BFE1ABD543}"/>
              </a:ext>
            </a:extLst>
          </p:cNvPr>
          <p:cNvSpPr txBox="1">
            <a:spLocks noChangeArrowheads="1"/>
          </p:cNvSpPr>
          <p:nvPr/>
        </p:nvSpPr>
        <p:spPr bwMode="auto">
          <a:xfrm>
            <a:off x="812800" y="769938"/>
            <a:ext cx="762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b="0"/>
          </a:p>
        </p:txBody>
      </p:sp>
      <p:sp>
        <p:nvSpPr>
          <p:cNvPr id="89093" name="Text Box 4">
            <a:extLst>
              <a:ext uri="{FF2B5EF4-FFF2-40B4-BE49-F238E27FC236}">
                <a16:creationId xmlns:a16="http://schemas.microsoft.com/office/drawing/2014/main" id="{AE172FF9-9299-F8FF-BF15-0D7EEA218C9E}"/>
              </a:ext>
            </a:extLst>
          </p:cNvPr>
          <p:cNvSpPr txBox="1">
            <a:spLocks noChangeArrowheads="1"/>
          </p:cNvSpPr>
          <p:nvPr/>
        </p:nvSpPr>
        <p:spPr bwMode="auto">
          <a:xfrm>
            <a:off x="381000" y="338138"/>
            <a:ext cx="84328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3900"/>
              <a:t>How Change Happens in Syste</a:t>
            </a:r>
            <a:r>
              <a:rPr lang="en-US" altLang="en-US"/>
              <a:t>ms</a:t>
            </a:r>
          </a:p>
        </p:txBody>
      </p:sp>
      <p:sp>
        <p:nvSpPr>
          <p:cNvPr id="89094" name="Text Box 5">
            <a:extLst>
              <a:ext uri="{FF2B5EF4-FFF2-40B4-BE49-F238E27FC236}">
                <a16:creationId xmlns:a16="http://schemas.microsoft.com/office/drawing/2014/main" id="{939D9F6D-5A29-EE99-1675-F0E177963DBE}"/>
              </a:ext>
            </a:extLst>
          </p:cNvPr>
          <p:cNvSpPr txBox="1">
            <a:spLocks noChangeArrowheads="1"/>
          </p:cNvSpPr>
          <p:nvPr/>
        </p:nvSpPr>
        <p:spPr bwMode="auto">
          <a:xfrm>
            <a:off x="609600" y="5638800"/>
            <a:ext cx="7010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57200">
              <a:spcBef>
                <a:spcPct val="20000"/>
              </a:spcBef>
              <a:buChar char="•"/>
              <a:defRPr sz="3200">
                <a:solidFill>
                  <a:schemeClr val="tx1"/>
                </a:solidFill>
                <a:latin typeface="Arial" panose="020B0604020202020204" pitchFamily="34" charset="0"/>
              </a:defRPr>
            </a:lvl1pPr>
            <a:lvl2pPr marL="800100" indent="-342900" defTabSz="457200">
              <a:spcBef>
                <a:spcPct val="20000"/>
              </a:spcBef>
              <a:buChar char="–"/>
              <a:defRPr sz="2800">
                <a:solidFill>
                  <a:schemeClr val="tx1"/>
                </a:solidFill>
                <a:latin typeface="Arial" panose="020B0604020202020204" pitchFamily="34" charset="0"/>
              </a:defRPr>
            </a:lvl2pPr>
            <a:lvl3pPr marL="1257300" indent="-342900" defTabSz="457200">
              <a:spcBef>
                <a:spcPct val="20000"/>
              </a:spcBef>
              <a:buChar char="•"/>
              <a:defRPr sz="2400">
                <a:solidFill>
                  <a:schemeClr val="tx1"/>
                </a:solidFill>
                <a:latin typeface="Arial" panose="020B0604020202020204" pitchFamily="34" charset="0"/>
              </a:defRPr>
            </a:lvl3pPr>
            <a:lvl4pPr marL="1714500" indent="-342900" defTabSz="457200">
              <a:spcBef>
                <a:spcPct val="20000"/>
              </a:spcBef>
              <a:buChar char="–"/>
              <a:defRPr sz="2000">
                <a:solidFill>
                  <a:schemeClr val="tx1"/>
                </a:solidFill>
                <a:latin typeface="Arial" panose="020B0604020202020204" pitchFamily="34" charset="0"/>
              </a:defRPr>
            </a:lvl4pPr>
            <a:lvl5pPr marL="2171700" indent="-342900" defTabSz="457200">
              <a:spcBef>
                <a:spcPct val="20000"/>
              </a:spcBef>
              <a:buChar char="»"/>
              <a:defRPr sz="2000">
                <a:solidFill>
                  <a:schemeClr val="tx1"/>
                </a:solidFill>
                <a:latin typeface="Arial" panose="020B0604020202020204" pitchFamily="34" charset="0"/>
              </a:defRPr>
            </a:lvl5pPr>
            <a:lvl6pPr marL="2628900" indent="-3429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10000"/>
              </a:spcBef>
              <a:buFontTx/>
              <a:buNone/>
            </a:pPr>
            <a:r>
              <a:rPr lang="en-US" altLang="en-US" sz="1500" b="0"/>
              <a:t>Gunderson LH, Holling CS, eds. </a:t>
            </a:r>
            <a:r>
              <a:rPr lang="en-US" altLang="en-US" sz="1500" b="0" i="1"/>
              <a:t>Panarchy: understanding transformations in human and natural systems</a:t>
            </a:r>
            <a:r>
              <a:rPr lang="en-US" altLang="en-US" sz="1500" b="0"/>
              <a:t>. Washington, DC: Island Press; 2002. </a:t>
            </a:r>
          </a:p>
          <a:p>
            <a:pPr>
              <a:lnSpc>
                <a:spcPct val="90000"/>
              </a:lnSpc>
              <a:spcBef>
                <a:spcPct val="10000"/>
              </a:spcBef>
              <a:buFontTx/>
              <a:buNone/>
            </a:pPr>
            <a:r>
              <a:rPr lang="de-DE" altLang="en-US" sz="1500" b="0"/>
              <a:t>Stange KC. </a:t>
            </a:r>
            <a:r>
              <a:rPr lang="en-US" altLang="en-US" sz="1500" b="0"/>
              <a:t>Making sense of health care transformation as adaptive-renewal cycles.  </a:t>
            </a:r>
            <a:r>
              <a:rPr lang="en-US" altLang="en-US" sz="1500" b="0" i="1"/>
              <a:t>Ann Fam Med</a:t>
            </a:r>
            <a:r>
              <a:rPr lang="en-US" altLang="en-US" sz="1500" b="0"/>
              <a:t>, 2009; 7: 484-487.</a:t>
            </a:r>
            <a:endParaRPr lang="en-US" altLang="en-US" sz="1800" b="0"/>
          </a:p>
        </p:txBody>
      </p:sp>
      <p:pic>
        <p:nvPicPr>
          <p:cNvPr id="89095" name="Picture 6" descr="adaptive">
            <a:extLst>
              <a:ext uri="{FF2B5EF4-FFF2-40B4-BE49-F238E27FC236}">
                <a16:creationId xmlns:a16="http://schemas.microsoft.com/office/drawing/2014/main" id="{2D97A06E-BC6B-DC6E-EA72-C16BFFFD1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65225"/>
            <a:ext cx="65532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Slide Number Placeholder 4">
            <a:extLst>
              <a:ext uri="{FF2B5EF4-FFF2-40B4-BE49-F238E27FC236}">
                <a16:creationId xmlns:a16="http://schemas.microsoft.com/office/drawing/2014/main" id="{0E8064E3-51BE-E77E-A995-5BA9591245F7}"/>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EB64D66-AFEE-44D3-9F72-9182AE093D27}" type="slidenum">
              <a:rPr lang="en-US" altLang="en-US" sz="1400"/>
              <a:pPr>
                <a:spcBef>
                  <a:spcPct val="0"/>
                </a:spcBef>
                <a:buFontTx/>
                <a:buNone/>
              </a:pPr>
              <a:t>114</a:t>
            </a:fld>
            <a:endParaRPr lang="en-US" altLang="en-US" sz="1400"/>
          </a:p>
        </p:txBody>
      </p:sp>
      <p:sp>
        <p:nvSpPr>
          <p:cNvPr id="91139" name="Rectangle 2">
            <a:extLst>
              <a:ext uri="{FF2B5EF4-FFF2-40B4-BE49-F238E27FC236}">
                <a16:creationId xmlns:a16="http://schemas.microsoft.com/office/drawing/2014/main" id="{46622FD1-8B1A-C4DE-53C1-813E92359698}"/>
              </a:ext>
            </a:extLst>
          </p:cNvPr>
          <p:cNvSpPr>
            <a:spLocks noGrp="1" noChangeArrowheads="1"/>
          </p:cNvSpPr>
          <p:nvPr>
            <p:ph type="title"/>
          </p:nvPr>
        </p:nvSpPr>
        <p:spPr>
          <a:xfrm>
            <a:off x="685800" y="228600"/>
            <a:ext cx="7772400" cy="838200"/>
          </a:xfrm>
        </p:spPr>
        <p:txBody>
          <a:bodyPr/>
          <a:lstStyle/>
          <a:p>
            <a:r>
              <a:rPr lang="en-US" altLang="en-US"/>
              <a:t>Resilience</a:t>
            </a:r>
          </a:p>
        </p:txBody>
      </p:sp>
      <p:pic>
        <p:nvPicPr>
          <p:cNvPr id="91140" name="Picture 3" descr="resilience">
            <a:extLst>
              <a:ext uri="{FF2B5EF4-FFF2-40B4-BE49-F238E27FC236}">
                <a16:creationId xmlns:a16="http://schemas.microsoft.com/office/drawing/2014/main" id="{EC7B1AD3-3F9A-6950-E177-FE936C86B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66800"/>
            <a:ext cx="5715000"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Slide Number Placeholder 4">
            <a:extLst>
              <a:ext uri="{FF2B5EF4-FFF2-40B4-BE49-F238E27FC236}">
                <a16:creationId xmlns:a16="http://schemas.microsoft.com/office/drawing/2014/main" id="{766CF1B4-C0D3-1CB2-898E-8AE7834FF538}"/>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05F76F-4F94-4FE2-B7DC-806AD31168C4}" type="slidenum">
              <a:rPr lang="en-US" altLang="en-US" sz="1400"/>
              <a:pPr>
                <a:spcBef>
                  <a:spcPct val="0"/>
                </a:spcBef>
                <a:buFontTx/>
                <a:buNone/>
              </a:pPr>
              <a:t>115</a:t>
            </a:fld>
            <a:endParaRPr lang="en-US" altLang="en-US" sz="1400"/>
          </a:p>
        </p:txBody>
      </p:sp>
      <p:sp>
        <p:nvSpPr>
          <p:cNvPr id="93187" name="Rectangle 2">
            <a:extLst>
              <a:ext uri="{FF2B5EF4-FFF2-40B4-BE49-F238E27FC236}">
                <a16:creationId xmlns:a16="http://schemas.microsoft.com/office/drawing/2014/main" id="{5D66CE51-89CA-F4D7-C040-7CDFE3774ACB}"/>
              </a:ext>
            </a:extLst>
          </p:cNvPr>
          <p:cNvSpPr>
            <a:spLocks noGrp="1" noChangeArrowheads="1"/>
          </p:cNvSpPr>
          <p:nvPr>
            <p:ph type="title"/>
          </p:nvPr>
        </p:nvSpPr>
        <p:spPr>
          <a:xfrm>
            <a:off x="533400" y="0"/>
            <a:ext cx="8153400" cy="1143000"/>
          </a:xfrm>
        </p:spPr>
        <p:txBody>
          <a:bodyPr/>
          <a:lstStyle/>
          <a:p>
            <a:r>
              <a:rPr lang="en-US" altLang="en-US" sz="3900"/>
              <a:t>Connections between system levels</a:t>
            </a:r>
          </a:p>
        </p:txBody>
      </p:sp>
      <p:pic>
        <p:nvPicPr>
          <p:cNvPr id="93188" name="Picture 3" descr="panarchical">
            <a:extLst>
              <a:ext uri="{FF2B5EF4-FFF2-40B4-BE49-F238E27FC236}">
                <a16:creationId xmlns:a16="http://schemas.microsoft.com/office/drawing/2014/main" id="{2B9548C9-3989-1D0F-84D0-531EA2754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40" t="1074" b="2370"/>
          <a:stretch>
            <a:fillRect/>
          </a:stretch>
        </p:blipFill>
        <p:spPr bwMode="auto">
          <a:xfrm>
            <a:off x="1447800" y="1066800"/>
            <a:ext cx="64008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Slide Number Placeholder 4">
            <a:extLst>
              <a:ext uri="{FF2B5EF4-FFF2-40B4-BE49-F238E27FC236}">
                <a16:creationId xmlns:a16="http://schemas.microsoft.com/office/drawing/2014/main" id="{E273819C-7574-B6BC-EB6C-634B99FAB110}"/>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52A73A0-86AD-4EA9-986C-7FEA079F2BF7}" type="slidenum">
              <a:rPr lang="en-US" altLang="en-US" sz="1400"/>
              <a:pPr>
                <a:spcBef>
                  <a:spcPct val="0"/>
                </a:spcBef>
                <a:buFontTx/>
                <a:buNone/>
              </a:pPr>
              <a:t>116</a:t>
            </a:fld>
            <a:endParaRPr lang="en-US" altLang="en-US" sz="1400"/>
          </a:p>
        </p:txBody>
      </p:sp>
      <p:sp>
        <p:nvSpPr>
          <p:cNvPr id="95235" name="Rectangle 2">
            <a:extLst>
              <a:ext uri="{FF2B5EF4-FFF2-40B4-BE49-F238E27FC236}">
                <a16:creationId xmlns:a16="http://schemas.microsoft.com/office/drawing/2014/main" id="{A555BCFC-9BA0-D18F-7358-15FCAD526C65}"/>
              </a:ext>
            </a:extLst>
          </p:cNvPr>
          <p:cNvSpPr>
            <a:spLocks noGrp="1" noChangeArrowheads="1"/>
          </p:cNvSpPr>
          <p:nvPr>
            <p:ph type="title"/>
          </p:nvPr>
        </p:nvSpPr>
        <p:spPr/>
        <p:txBody>
          <a:bodyPr/>
          <a:lstStyle/>
          <a:p>
            <a:r>
              <a:rPr lang="en-US" altLang="en-US"/>
              <a:t>Adaptive Cycles</a:t>
            </a:r>
          </a:p>
        </p:txBody>
      </p:sp>
      <p:pic>
        <p:nvPicPr>
          <p:cNvPr id="95236" name="Picture 3" descr="adaptive">
            <a:extLst>
              <a:ext uri="{FF2B5EF4-FFF2-40B4-BE49-F238E27FC236}">
                <a16:creationId xmlns:a16="http://schemas.microsoft.com/office/drawing/2014/main" id="{8663B4B3-D530-787D-56C3-F8220C7E2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72009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Slide Number Placeholder 5">
            <a:extLst>
              <a:ext uri="{FF2B5EF4-FFF2-40B4-BE49-F238E27FC236}">
                <a16:creationId xmlns:a16="http://schemas.microsoft.com/office/drawing/2014/main" id="{18426CE8-D22E-3693-306A-1354364202A7}"/>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AE4D4D0-CED5-4DBD-AD9D-B6BB881E6D8A}" type="slidenum">
              <a:rPr lang="en-US" altLang="en-US" sz="1400"/>
              <a:pPr>
                <a:spcBef>
                  <a:spcPct val="0"/>
                </a:spcBef>
                <a:buFontTx/>
                <a:buNone/>
              </a:pPr>
              <a:t>117</a:t>
            </a:fld>
            <a:endParaRPr lang="en-US" altLang="en-US" sz="1400"/>
          </a:p>
        </p:txBody>
      </p:sp>
      <p:sp>
        <p:nvSpPr>
          <p:cNvPr id="97283" name="Rectangle 2">
            <a:extLst>
              <a:ext uri="{FF2B5EF4-FFF2-40B4-BE49-F238E27FC236}">
                <a16:creationId xmlns:a16="http://schemas.microsoft.com/office/drawing/2014/main" id="{2A31EC96-FC13-95D1-3B82-B250779D9C85}"/>
              </a:ext>
            </a:extLst>
          </p:cNvPr>
          <p:cNvSpPr>
            <a:spLocks noGrp="1" noChangeArrowheads="1"/>
          </p:cNvSpPr>
          <p:nvPr>
            <p:ph type="title"/>
          </p:nvPr>
        </p:nvSpPr>
        <p:spPr>
          <a:xfrm>
            <a:off x="457200" y="0"/>
            <a:ext cx="8229600" cy="762000"/>
          </a:xfrm>
        </p:spPr>
        <p:txBody>
          <a:bodyPr/>
          <a:lstStyle/>
          <a:p>
            <a:r>
              <a:rPr lang="en-US" altLang="en-US" b="1"/>
              <a:t>Implied Strategies</a:t>
            </a:r>
          </a:p>
        </p:txBody>
      </p:sp>
      <p:sp>
        <p:nvSpPr>
          <p:cNvPr id="96260" name="Rectangle 3">
            <a:extLst>
              <a:ext uri="{FF2B5EF4-FFF2-40B4-BE49-F238E27FC236}">
                <a16:creationId xmlns:a16="http://schemas.microsoft.com/office/drawing/2014/main" id="{5888CA04-9E0B-707A-F86C-7E91B574C70E}"/>
              </a:ext>
            </a:extLst>
          </p:cNvPr>
          <p:cNvSpPr>
            <a:spLocks noGrp="1" noChangeArrowheads="1"/>
          </p:cNvSpPr>
          <p:nvPr>
            <p:ph type="body" idx="1"/>
          </p:nvPr>
        </p:nvSpPr>
        <p:spPr>
          <a:xfrm>
            <a:off x="609600" y="914400"/>
            <a:ext cx="8077200" cy="5943600"/>
          </a:xfrm>
        </p:spPr>
        <p:txBody>
          <a:bodyPr/>
          <a:lstStyle/>
          <a:p>
            <a:pPr>
              <a:lnSpc>
                <a:spcPct val="90000"/>
              </a:lnSpc>
              <a:spcBef>
                <a:spcPts val="600"/>
              </a:spcBef>
            </a:pPr>
            <a:r>
              <a:rPr lang="en-US" altLang="en-US" sz="2900" dirty="0"/>
              <a:t>Consider where we are in our cycle</a:t>
            </a:r>
          </a:p>
          <a:p>
            <a:pPr>
              <a:lnSpc>
                <a:spcPct val="90000"/>
              </a:lnSpc>
              <a:spcBef>
                <a:spcPts val="600"/>
              </a:spcBef>
            </a:pPr>
            <a:r>
              <a:rPr lang="en-US" altLang="en-US" sz="2900" dirty="0"/>
              <a:t>Remember and build on our roots as healers</a:t>
            </a:r>
          </a:p>
          <a:p>
            <a:pPr lvl="1">
              <a:lnSpc>
                <a:spcPct val="90000"/>
              </a:lnSpc>
              <a:spcBef>
                <a:spcPts val="200"/>
              </a:spcBef>
            </a:pPr>
            <a:r>
              <a:rPr lang="en-US" altLang="en-US" sz="2400" dirty="0"/>
              <a:t>In a rapidly changing environment, a generalist approach is adaptive</a:t>
            </a:r>
          </a:p>
          <a:p>
            <a:pPr lvl="1">
              <a:lnSpc>
                <a:spcPct val="90000"/>
              </a:lnSpc>
              <a:spcBef>
                <a:spcPts val="200"/>
              </a:spcBef>
            </a:pPr>
            <a:r>
              <a:rPr lang="en-US" altLang="en-US" sz="2400" dirty="0"/>
              <a:t>Relationships AND (information) technology</a:t>
            </a:r>
          </a:p>
          <a:p>
            <a:pPr>
              <a:lnSpc>
                <a:spcPct val="90000"/>
              </a:lnSpc>
              <a:spcBef>
                <a:spcPct val="40000"/>
              </a:spcBef>
            </a:pPr>
            <a:r>
              <a:rPr lang="en-US" altLang="en-US" sz="2900" dirty="0"/>
              <a:t>Work to survive in the last stage of the conservation phase while planting seeds for the release/reorganization phase               (Set up success in the exploitation phase) </a:t>
            </a:r>
          </a:p>
          <a:p>
            <a:pPr>
              <a:lnSpc>
                <a:spcPct val="90000"/>
              </a:lnSpc>
              <a:spcBef>
                <a:spcPct val="40000"/>
              </a:spcBef>
            </a:pPr>
            <a:r>
              <a:rPr lang="en-US" altLang="en-US" sz="2900" dirty="0"/>
              <a:t>Consider multiple fast &amp; slow cycles</a:t>
            </a:r>
          </a:p>
          <a:p>
            <a:pPr lvl="1">
              <a:lnSpc>
                <a:spcPct val="85000"/>
              </a:lnSpc>
              <a:spcBef>
                <a:spcPct val="0"/>
              </a:spcBef>
            </a:pPr>
            <a:r>
              <a:rPr lang="en-US" altLang="en-US" sz="2400" dirty="0"/>
              <a:t>System change</a:t>
            </a:r>
          </a:p>
          <a:p>
            <a:pPr lvl="1">
              <a:lnSpc>
                <a:spcPct val="85000"/>
              </a:lnSpc>
              <a:spcBef>
                <a:spcPct val="0"/>
              </a:spcBef>
            </a:pPr>
            <a:r>
              <a:rPr lang="en-US" altLang="en-US" sz="2400" dirty="0"/>
              <a:t>Practice transformation</a:t>
            </a:r>
          </a:p>
          <a:p>
            <a:pPr lvl="1">
              <a:lnSpc>
                <a:spcPct val="85000"/>
              </a:lnSpc>
              <a:spcBef>
                <a:spcPct val="0"/>
              </a:spcBef>
            </a:pPr>
            <a:r>
              <a:rPr lang="en-US" altLang="en-US" sz="2400" dirty="0"/>
              <a:t>Information age</a:t>
            </a:r>
          </a:p>
          <a:p>
            <a:pPr lvl="1">
              <a:lnSpc>
                <a:spcPct val="85000"/>
              </a:lnSpc>
              <a:spcBef>
                <a:spcPct val="0"/>
              </a:spcBef>
            </a:pPr>
            <a:r>
              <a:rPr lang="en-US" altLang="en-US" sz="2400" dirty="0"/>
              <a:t>Demographic and political shifts</a:t>
            </a:r>
          </a:p>
          <a:p>
            <a:pPr lvl="1">
              <a:lnSpc>
                <a:spcPct val="85000"/>
              </a:lnSpc>
              <a:spcBef>
                <a:spcPct val="0"/>
              </a:spcBef>
            </a:pPr>
            <a:r>
              <a:rPr lang="en-US" altLang="en-US" sz="2400" dirty="0"/>
              <a:t>Economies: </a:t>
            </a:r>
            <a:r>
              <a:rPr lang="en-US" altLang="en-US" sz="2200" dirty="0"/>
              <a:t>local, country, world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626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26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26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626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626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26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6260">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6260">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6260">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626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1EBA99A7-AF63-28DC-D1EC-52CB0E69090F}"/>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7077F26-59D0-4963-B49C-69D73D9ED4D9}" type="slidenum">
              <a:rPr lang="en-US" altLang="en-US" sz="1400"/>
              <a:pPr>
                <a:spcBef>
                  <a:spcPct val="0"/>
                </a:spcBef>
                <a:buFontTx/>
                <a:buNone/>
              </a:pPr>
              <a:t>118</a:t>
            </a:fld>
            <a:endParaRPr lang="en-US" altLang="en-US" sz="1400"/>
          </a:p>
        </p:txBody>
      </p:sp>
      <p:sp>
        <p:nvSpPr>
          <p:cNvPr id="36867" name="Rectangle 2">
            <a:extLst>
              <a:ext uri="{FF2B5EF4-FFF2-40B4-BE49-F238E27FC236}">
                <a16:creationId xmlns:a16="http://schemas.microsoft.com/office/drawing/2014/main" id="{A9223096-A1FF-2C94-F482-775CD0BAE3BB}"/>
              </a:ext>
            </a:extLst>
          </p:cNvPr>
          <p:cNvSpPr>
            <a:spLocks noGrp="1" noChangeArrowheads="1"/>
          </p:cNvSpPr>
          <p:nvPr>
            <p:ph type="title"/>
          </p:nvPr>
        </p:nvSpPr>
        <p:spPr>
          <a:xfrm>
            <a:off x="457200" y="990600"/>
            <a:ext cx="8229600" cy="2362200"/>
          </a:xfrm>
        </p:spPr>
        <p:txBody>
          <a:bodyPr/>
          <a:lstStyle/>
          <a:p>
            <a:pPr eaLnBrk="1" hangingPunct="1"/>
            <a:r>
              <a:rPr lang="en-US" altLang="en-US" sz="5400" b="1"/>
              <a:t>Problem of Fragmentation</a:t>
            </a:r>
          </a:p>
        </p:txBody>
      </p:sp>
      <p:sp>
        <p:nvSpPr>
          <p:cNvPr id="36868" name="Rectangle 3">
            <a:extLst>
              <a:ext uri="{FF2B5EF4-FFF2-40B4-BE49-F238E27FC236}">
                <a16:creationId xmlns:a16="http://schemas.microsoft.com/office/drawing/2014/main" id="{F55A64E9-46F9-442B-18FC-D8C6E6D3FDDA}"/>
              </a:ext>
            </a:extLst>
          </p:cNvPr>
          <p:cNvSpPr>
            <a:spLocks noGrp="1" noChangeArrowheads="1"/>
          </p:cNvSpPr>
          <p:nvPr>
            <p:ph type="body" idx="1"/>
          </p:nvPr>
        </p:nvSpPr>
        <p:spPr>
          <a:xfrm>
            <a:off x="533400" y="3810000"/>
            <a:ext cx="8001000" cy="2590800"/>
          </a:xfrm>
        </p:spPr>
        <p:txBody>
          <a:bodyPr/>
          <a:lstStyle/>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a:extLst>
              <a:ext uri="{FF2B5EF4-FFF2-40B4-BE49-F238E27FC236}">
                <a16:creationId xmlns:a16="http://schemas.microsoft.com/office/drawing/2014/main" id="{ED71AF06-DD37-E362-FE83-6C671A263F21}"/>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3F07C0-0884-4C8F-8B46-1B5AC95DB443}" type="slidenum">
              <a:rPr lang="en-US" altLang="en-US" sz="1400"/>
              <a:pPr>
                <a:spcBef>
                  <a:spcPct val="0"/>
                </a:spcBef>
                <a:buFontTx/>
                <a:buNone/>
              </a:pPr>
              <a:t>119</a:t>
            </a:fld>
            <a:endParaRPr lang="en-US" altLang="en-US" sz="1400"/>
          </a:p>
        </p:txBody>
      </p:sp>
      <p:sp>
        <p:nvSpPr>
          <p:cNvPr id="38915" name="Rectangle 2">
            <a:extLst>
              <a:ext uri="{FF2B5EF4-FFF2-40B4-BE49-F238E27FC236}">
                <a16:creationId xmlns:a16="http://schemas.microsoft.com/office/drawing/2014/main" id="{13ADE163-9531-D77C-B1A1-34BFC2C8B79C}"/>
              </a:ext>
            </a:extLst>
          </p:cNvPr>
          <p:cNvSpPr>
            <a:spLocks noGrp="1" noChangeArrowheads="1"/>
          </p:cNvSpPr>
          <p:nvPr>
            <p:ph type="title"/>
          </p:nvPr>
        </p:nvSpPr>
        <p:spPr>
          <a:xfrm>
            <a:off x="457200" y="228600"/>
            <a:ext cx="8229600" cy="762000"/>
          </a:xfrm>
        </p:spPr>
        <p:txBody>
          <a:bodyPr/>
          <a:lstStyle/>
          <a:p>
            <a:pPr eaLnBrk="1" hangingPunct="1"/>
            <a:r>
              <a:rPr lang="en-US" altLang="en-US" b="1"/>
              <a:t>US Health Care</a:t>
            </a:r>
          </a:p>
        </p:txBody>
      </p:sp>
      <p:sp>
        <p:nvSpPr>
          <p:cNvPr id="38916" name="Rectangle 3">
            <a:extLst>
              <a:ext uri="{FF2B5EF4-FFF2-40B4-BE49-F238E27FC236}">
                <a16:creationId xmlns:a16="http://schemas.microsoft.com/office/drawing/2014/main" id="{950894B8-E5AB-F884-D41E-DC7022CCF0DC}"/>
              </a:ext>
            </a:extLst>
          </p:cNvPr>
          <p:cNvSpPr>
            <a:spLocks noGrp="1" noChangeArrowheads="1"/>
          </p:cNvSpPr>
          <p:nvPr>
            <p:ph type="body" idx="1"/>
          </p:nvPr>
        </p:nvSpPr>
        <p:spPr>
          <a:xfrm>
            <a:off x="914400" y="1295400"/>
            <a:ext cx="7315200" cy="5410200"/>
          </a:xfrm>
        </p:spPr>
        <p:txBody>
          <a:bodyPr/>
          <a:lstStyle/>
          <a:p>
            <a:pPr eaLnBrk="1" hangingPunct="1">
              <a:lnSpc>
                <a:spcPct val="85000"/>
              </a:lnSpc>
              <a:spcBef>
                <a:spcPct val="55000"/>
              </a:spcBef>
            </a:pPr>
            <a:r>
              <a:rPr lang="en-US" altLang="en-US"/>
              <a:t>“Fundamentally flawed” *</a:t>
            </a:r>
          </a:p>
          <a:p>
            <a:pPr eaLnBrk="1" hangingPunct="1">
              <a:lnSpc>
                <a:spcPct val="85000"/>
              </a:lnSpc>
              <a:spcBef>
                <a:spcPct val="55000"/>
              </a:spcBef>
            </a:pPr>
            <a:r>
              <a:rPr lang="en-US" altLang="en-US"/>
              <a:t>Most expensive in the world**</a:t>
            </a:r>
          </a:p>
          <a:p>
            <a:pPr eaLnBrk="1" hangingPunct="1">
              <a:lnSpc>
                <a:spcPct val="85000"/>
              </a:lnSpc>
              <a:spcBef>
                <a:spcPct val="55000"/>
              </a:spcBef>
            </a:pPr>
            <a:r>
              <a:rPr lang="en-US" altLang="en-US"/>
              <a:t>37</a:t>
            </a:r>
            <a:r>
              <a:rPr lang="en-US" altLang="en-US" baseline="30000"/>
              <a:t>th</a:t>
            </a:r>
            <a:r>
              <a:rPr lang="en-US" altLang="en-US"/>
              <a:t> in the health of our people**</a:t>
            </a:r>
          </a:p>
          <a:p>
            <a:pPr eaLnBrk="1" hangingPunct="1">
              <a:lnSpc>
                <a:spcPct val="85000"/>
              </a:lnSpc>
              <a:spcBef>
                <a:spcPct val="55000"/>
              </a:spcBef>
            </a:pPr>
            <a:r>
              <a:rPr lang="en-US" altLang="en-US"/>
              <a:t>More integrated systems provide greater value***</a:t>
            </a:r>
          </a:p>
          <a:p>
            <a:pPr eaLnBrk="1" hangingPunct="1">
              <a:lnSpc>
                <a:spcPct val="85000"/>
              </a:lnSpc>
              <a:spcBef>
                <a:spcPct val="50000"/>
              </a:spcBef>
              <a:buFontTx/>
              <a:buNone/>
            </a:pPr>
            <a:endParaRPr lang="en-US" altLang="en-US" sz="1600"/>
          </a:p>
          <a:p>
            <a:pPr eaLnBrk="1" hangingPunct="1">
              <a:lnSpc>
                <a:spcPct val="85000"/>
              </a:lnSpc>
              <a:spcBef>
                <a:spcPct val="50000"/>
              </a:spcBef>
              <a:buFontTx/>
              <a:buNone/>
            </a:pPr>
            <a:r>
              <a:rPr lang="en-US" altLang="en-US" sz="1600"/>
              <a:t>*	Institute of Medicine. </a:t>
            </a:r>
            <a:r>
              <a:rPr lang="en-US" altLang="en-US" sz="1600" i="1"/>
              <a:t>Crossing the quality chasm: A new health system for the 21st century</a:t>
            </a:r>
            <a:r>
              <a:rPr lang="en-US" altLang="en-US" sz="1600"/>
              <a:t>. Washington, DC: National Academy Press; 2001. </a:t>
            </a:r>
          </a:p>
          <a:p>
            <a:pPr eaLnBrk="1" hangingPunct="1">
              <a:lnSpc>
                <a:spcPct val="85000"/>
              </a:lnSpc>
              <a:spcBef>
                <a:spcPct val="50000"/>
              </a:spcBef>
              <a:buFontTx/>
              <a:buNone/>
            </a:pPr>
            <a:r>
              <a:rPr lang="en-US" altLang="en-US" sz="1600"/>
              <a:t>**	WHO. Press Release WHO/44: World Health Organization assesses the world's health systems. </a:t>
            </a:r>
            <a:r>
              <a:rPr lang="en-US" altLang="en-US" sz="1600" i="1"/>
              <a:t>World Health Organization, Geneva Switzerland</a:t>
            </a:r>
            <a:r>
              <a:rPr lang="en-US" altLang="en-US" sz="1600"/>
              <a:t>. </a:t>
            </a:r>
            <a:r>
              <a:rPr lang="en-US" altLang="en-US" sz="1600">
                <a:hlinkClick r:id="rId3"/>
              </a:rPr>
              <a:t>http://www.who.int/inf-pr-2000/en/pr2000-44.html</a:t>
            </a:r>
            <a:r>
              <a:rPr lang="en-US" altLang="en-US" sz="1600"/>
              <a:t>.</a:t>
            </a:r>
          </a:p>
          <a:p>
            <a:pPr eaLnBrk="1" hangingPunct="1">
              <a:lnSpc>
                <a:spcPct val="85000"/>
              </a:lnSpc>
              <a:spcBef>
                <a:spcPct val="50000"/>
              </a:spcBef>
              <a:buFontTx/>
              <a:buNone/>
            </a:pPr>
            <a:r>
              <a:rPr lang="en-US" altLang="en-US" sz="1600"/>
              <a:t>***	Starfield B, Shi LY, Macinko J. Contribution of primary care to health systems and health. Milbank Quarterly. 2005;83(3):457-502.</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a:extLst>
              <a:ext uri="{FF2B5EF4-FFF2-40B4-BE49-F238E27FC236}">
                <a16:creationId xmlns:a16="http://schemas.microsoft.com/office/drawing/2014/main" id="{4501D24C-00E8-0136-2D5E-D8D273F11CF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5DF2BA-F008-4D7D-9A2C-C8556751E86D}" type="slidenum">
              <a:rPr lang="en-US" altLang="en-US" sz="1400"/>
              <a:pPr>
                <a:spcBef>
                  <a:spcPct val="0"/>
                </a:spcBef>
                <a:buFontTx/>
                <a:buNone/>
              </a:pPr>
              <a:t>12</a:t>
            </a:fld>
            <a:endParaRPr lang="en-US" altLang="en-US" sz="1400"/>
          </a:p>
        </p:txBody>
      </p:sp>
      <p:sp>
        <p:nvSpPr>
          <p:cNvPr id="77827" name="Rectangle 2">
            <a:extLst>
              <a:ext uri="{FF2B5EF4-FFF2-40B4-BE49-F238E27FC236}">
                <a16:creationId xmlns:a16="http://schemas.microsoft.com/office/drawing/2014/main" id="{3B3C948B-5D85-2CF6-9A0F-4F17826F1FA7}"/>
              </a:ext>
            </a:extLst>
          </p:cNvPr>
          <p:cNvSpPr>
            <a:spLocks noGrp="1" noChangeArrowheads="1"/>
          </p:cNvSpPr>
          <p:nvPr>
            <p:ph type="title"/>
          </p:nvPr>
        </p:nvSpPr>
        <p:spPr>
          <a:xfrm>
            <a:off x="0" y="381000"/>
            <a:ext cx="9144000" cy="457200"/>
          </a:xfrm>
        </p:spPr>
        <p:txBody>
          <a:bodyPr>
            <a:noAutofit/>
          </a:bodyPr>
          <a:lstStyle/>
          <a:p>
            <a:pPr algn="ctr" eaLnBrk="1" hangingPunct="1"/>
            <a:r>
              <a:rPr lang="en-US" altLang="en-US" sz="3700" b="1" dirty="0">
                <a:latin typeface="+mn-lt"/>
              </a:rPr>
              <a:t>Opportunistic Preventive Service Delivery</a:t>
            </a:r>
            <a:endParaRPr lang="en-US" altLang="en-US" sz="3700" dirty="0">
              <a:latin typeface="+mn-lt"/>
            </a:endParaRPr>
          </a:p>
        </p:txBody>
      </p:sp>
      <p:sp>
        <p:nvSpPr>
          <p:cNvPr id="77828" name="Rectangle 3">
            <a:extLst>
              <a:ext uri="{FF2B5EF4-FFF2-40B4-BE49-F238E27FC236}">
                <a16:creationId xmlns:a16="http://schemas.microsoft.com/office/drawing/2014/main" id="{741F8A17-398F-846F-FBF7-D0F97902F0AD}"/>
              </a:ext>
            </a:extLst>
          </p:cNvPr>
          <p:cNvSpPr>
            <a:spLocks noGrp="1" noChangeArrowheads="1"/>
          </p:cNvSpPr>
          <p:nvPr>
            <p:ph type="body" idx="1"/>
          </p:nvPr>
        </p:nvSpPr>
        <p:spPr>
          <a:xfrm>
            <a:off x="1066800" y="1062990"/>
            <a:ext cx="7162800" cy="6176010"/>
          </a:xfrm>
        </p:spPr>
        <p:txBody>
          <a:bodyPr>
            <a:normAutofit lnSpcReduction="10000"/>
          </a:bodyPr>
          <a:lstStyle/>
          <a:p>
            <a:pPr marL="285750" indent="-285750" eaLnBrk="1" hangingPunct="1">
              <a:lnSpc>
                <a:spcPct val="90000"/>
              </a:lnSpc>
              <a:spcAft>
                <a:spcPct val="10000"/>
              </a:spcAft>
              <a:tabLst>
                <a:tab pos="171450" algn="l"/>
              </a:tabLst>
            </a:pPr>
            <a:r>
              <a:rPr lang="en-US" altLang="en-US" sz="2800" b="1" dirty="0"/>
              <a:t> </a:t>
            </a:r>
            <a:r>
              <a:rPr lang="en-US" altLang="en-US" sz="3200" b="1" dirty="0"/>
              <a:t>More common during visits by:</a:t>
            </a:r>
          </a:p>
          <a:p>
            <a:pPr lvl="1" indent="-342900" eaLnBrk="1" hangingPunct="1">
              <a:lnSpc>
                <a:spcPct val="90000"/>
              </a:lnSpc>
              <a:spcBef>
                <a:spcPct val="5000"/>
              </a:spcBef>
              <a:spcAft>
                <a:spcPct val="10000"/>
              </a:spcAft>
              <a:buClr>
                <a:schemeClr val="tx1"/>
              </a:buClr>
              <a:buFontTx/>
              <a:buChar char="•"/>
              <a:tabLst>
                <a:tab pos="171450" algn="l"/>
              </a:tabLst>
            </a:pPr>
            <a:r>
              <a:rPr lang="en-US" altLang="en-US" dirty="0"/>
              <a:t>Patients who smoke, drink or are overweight</a:t>
            </a:r>
          </a:p>
          <a:p>
            <a:pPr lvl="1" indent="-342900" eaLnBrk="1" hangingPunct="1">
              <a:lnSpc>
                <a:spcPct val="90000"/>
              </a:lnSpc>
              <a:spcBef>
                <a:spcPct val="5000"/>
              </a:spcBef>
              <a:spcAft>
                <a:spcPct val="10000"/>
              </a:spcAft>
              <a:buClr>
                <a:schemeClr val="tx1"/>
              </a:buClr>
              <a:buFontTx/>
              <a:buChar char="•"/>
              <a:tabLst>
                <a:tab pos="171450" algn="l"/>
              </a:tabLst>
            </a:pPr>
            <a:r>
              <a:rPr lang="en-US" altLang="en-US" dirty="0"/>
              <a:t>Patients with high-risk diseases</a:t>
            </a:r>
          </a:p>
          <a:p>
            <a:pPr lvl="1" indent="-342900" eaLnBrk="1" hangingPunct="1">
              <a:lnSpc>
                <a:spcPct val="90000"/>
              </a:lnSpc>
              <a:spcBef>
                <a:spcPct val="5000"/>
              </a:spcBef>
              <a:spcAft>
                <a:spcPct val="10000"/>
              </a:spcAft>
              <a:buClr>
                <a:schemeClr val="tx1"/>
              </a:buClr>
              <a:buFontTx/>
              <a:buChar char="•"/>
              <a:tabLst>
                <a:tab pos="171450" algn="l"/>
              </a:tabLst>
            </a:pPr>
            <a:r>
              <a:rPr lang="en-US" altLang="en-US" dirty="0"/>
              <a:t>New patients</a:t>
            </a:r>
          </a:p>
          <a:p>
            <a:pPr lvl="1" indent="-342900" eaLnBrk="1" hangingPunct="1">
              <a:lnSpc>
                <a:spcPct val="90000"/>
              </a:lnSpc>
              <a:spcBef>
                <a:spcPct val="5000"/>
              </a:spcBef>
              <a:spcAft>
                <a:spcPct val="10000"/>
              </a:spcAft>
              <a:buClr>
                <a:schemeClr val="tx1"/>
              </a:buClr>
              <a:buFontTx/>
              <a:buChar char="•"/>
              <a:tabLst>
                <a:tab pos="171450" algn="l"/>
              </a:tabLst>
            </a:pPr>
            <a:r>
              <a:rPr lang="en-US" altLang="en-US" dirty="0"/>
              <a:t>Patients with fewer visits in the past year</a:t>
            </a:r>
          </a:p>
          <a:p>
            <a:pPr lvl="1" indent="-342900" eaLnBrk="1" hangingPunct="1">
              <a:lnSpc>
                <a:spcPct val="90000"/>
              </a:lnSpc>
              <a:spcBef>
                <a:spcPct val="5000"/>
              </a:spcBef>
              <a:spcAft>
                <a:spcPct val="10000"/>
              </a:spcAft>
              <a:buClr>
                <a:schemeClr val="tx1"/>
              </a:buClr>
              <a:buFontTx/>
              <a:buChar char="•"/>
              <a:tabLst>
                <a:tab pos="171450" algn="l"/>
              </a:tabLst>
            </a:pPr>
            <a:r>
              <a:rPr lang="en-US" altLang="en-US" dirty="0"/>
              <a:t>Patients requesting preventive services</a:t>
            </a:r>
          </a:p>
          <a:p>
            <a:pPr marL="285750" indent="-285750" eaLnBrk="1" hangingPunct="1">
              <a:lnSpc>
                <a:spcPct val="90000"/>
              </a:lnSpc>
              <a:spcBef>
                <a:spcPts val="1200"/>
              </a:spcBef>
              <a:spcAft>
                <a:spcPct val="10000"/>
              </a:spcAft>
              <a:tabLst>
                <a:tab pos="171450" algn="l"/>
              </a:tabLst>
            </a:pPr>
            <a:r>
              <a:rPr lang="en-US" altLang="en-US" sz="3200" b="1" dirty="0"/>
              <a:t> Less common during visits involving:</a:t>
            </a:r>
          </a:p>
          <a:p>
            <a:pPr lvl="1" indent="-342900" eaLnBrk="1" hangingPunct="1">
              <a:lnSpc>
                <a:spcPct val="90000"/>
              </a:lnSpc>
              <a:spcBef>
                <a:spcPct val="5000"/>
              </a:spcBef>
              <a:spcAft>
                <a:spcPct val="10000"/>
              </a:spcAft>
              <a:buClr>
                <a:schemeClr val="tx1"/>
              </a:buClr>
              <a:buFontTx/>
              <a:buChar char="•"/>
              <a:tabLst>
                <a:tab pos="171450" algn="l"/>
              </a:tabLst>
            </a:pPr>
            <a:r>
              <a:rPr lang="en-US" altLang="en-US" dirty="0"/>
              <a:t>Another family member</a:t>
            </a:r>
          </a:p>
          <a:p>
            <a:pPr lvl="1" indent="-342900" eaLnBrk="1" hangingPunct="1">
              <a:lnSpc>
                <a:spcPct val="90000"/>
              </a:lnSpc>
              <a:spcBef>
                <a:spcPct val="5000"/>
              </a:spcBef>
              <a:spcAft>
                <a:spcPct val="10000"/>
              </a:spcAft>
              <a:buClr>
                <a:schemeClr val="tx1"/>
              </a:buClr>
              <a:buFontTx/>
              <a:buChar char="•"/>
              <a:tabLst>
                <a:tab pos="171450" algn="l"/>
              </a:tabLst>
            </a:pPr>
            <a:r>
              <a:rPr lang="en-US" altLang="en-US" dirty="0"/>
              <a:t>Acute illness</a:t>
            </a:r>
          </a:p>
          <a:p>
            <a:pPr lvl="1" indent="-342900" eaLnBrk="1" hangingPunct="1">
              <a:lnSpc>
                <a:spcPct val="90000"/>
              </a:lnSpc>
              <a:spcBef>
                <a:spcPct val="5000"/>
              </a:spcBef>
              <a:spcAft>
                <a:spcPct val="10000"/>
              </a:spcAft>
              <a:buClr>
                <a:schemeClr val="tx1"/>
              </a:buClr>
              <a:buFontTx/>
              <a:buChar char="•"/>
              <a:tabLst>
                <a:tab pos="171450" algn="l"/>
              </a:tabLst>
            </a:pPr>
            <a:r>
              <a:rPr lang="en-US" altLang="en-US" dirty="0"/>
              <a:t>Prescription of a drug</a:t>
            </a:r>
          </a:p>
          <a:p>
            <a:pPr lvl="1" indent="-342900" eaLnBrk="1" hangingPunct="1">
              <a:lnSpc>
                <a:spcPct val="75000"/>
              </a:lnSpc>
              <a:spcBef>
                <a:spcPct val="15000"/>
              </a:spcBef>
              <a:spcAft>
                <a:spcPct val="10000"/>
              </a:spcAft>
              <a:buClr>
                <a:schemeClr val="tx1"/>
              </a:buClr>
              <a:buFontTx/>
              <a:buChar char="•"/>
              <a:tabLst>
                <a:tab pos="171450" algn="l"/>
              </a:tabLst>
            </a:pPr>
            <a:endParaRPr lang="en-US" altLang="en-US" dirty="0"/>
          </a:p>
          <a:p>
            <a:pPr marL="285750" indent="-285750" eaLnBrk="1" hangingPunct="1">
              <a:lnSpc>
                <a:spcPct val="85000"/>
              </a:lnSpc>
              <a:spcBef>
                <a:spcPts val="400"/>
              </a:spcBef>
              <a:buFontTx/>
              <a:buNone/>
              <a:tabLst>
                <a:tab pos="171450" algn="l"/>
              </a:tabLst>
            </a:pPr>
            <a:r>
              <a:rPr lang="en-US" altLang="en-US" sz="1500" dirty="0" err="1"/>
              <a:t>Flocke</a:t>
            </a:r>
            <a:r>
              <a:rPr lang="en-US" altLang="en-US" sz="1500" dirty="0"/>
              <a:t> SA, Goodwin MA, Stange KC.  Predictors of opportunistic preventive service delivery  </a:t>
            </a:r>
            <a:r>
              <a:rPr lang="en-US" altLang="en-US" sz="1500" i="1" dirty="0"/>
              <a:t>J Fam </a:t>
            </a:r>
            <a:r>
              <a:rPr lang="en-US" altLang="en-US" sz="1500" i="1" dirty="0" err="1"/>
              <a:t>Pract</a:t>
            </a:r>
            <a:r>
              <a:rPr lang="en-US" altLang="en-US" sz="1500" dirty="0"/>
              <a:t>, 1998; 47:202-208.</a:t>
            </a:r>
          </a:p>
          <a:p>
            <a:pPr marL="285750" indent="-285750" eaLnBrk="1" hangingPunct="1">
              <a:lnSpc>
                <a:spcPct val="85000"/>
              </a:lnSpc>
              <a:spcBef>
                <a:spcPts val="400"/>
              </a:spcBef>
              <a:buFontTx/>
              <a:buNone/>
              <a:tabLst>
                <a:tab pos="171450" algn="l"/>
              </a:tabLst>
            </a:pPr>
            <a:r>
              <a:rPr lang="en-US" altLang="en-US" sz="1500" dirty="0" err="1"/>
              <a:t>Podl</a:t>
            </a:r>
            <a:r>
              <a:rPr lang="en-US" altLang="en-US" sz="1500" dirty="0"/>
              <a:t> TR, Goodwin MA, </a:t>
            </a:r>
            <a:r>
              <a:rPr lang="en-US" altLang="en-US" sz="1500" dirty="0" err="1"/>
              <a:t>Kikano</a:t>
            </a:r>
            <a:r>
              <a:rPr lang="en-US" altLang="en-US" sz="1500" dirty="0"/>
              <a:t> GE, Stange KC.  Direct observation of exercise counseling in community family practice. </a:t>
            </a:r>
            <a:r>
              <a:rPr lang="en-US" altLang="en-US" sz="1500" i="1" dirty="0"/>
              <a:t>Am J Prev Med. </a:t>
            </a:r>
            <a:r>
              <a:rPr lang="en-US" altLang="en-US" sz="1500" dirty="0"/>
              <a:t>1999; 17:207-210.</a:t>
            </a:r>
          </a:p>
          <a:p>
            <a:pPr marL="285750" indent="-285750" eaLnBrk="1" hangingPunct="1">
              <a:lnSpc>
                <a:spcPct val="85000"/>
              </a:lnSpc>
              <a:spcBef>
                <a:spcPts val="400"/>
              </a:spcBef>
              <a:buFontTx/>
              <a:buNone/>
              <a:tabLst>
                <a:tab pos="171450" algn="l"/>
              </a:tabLst>
            </a:pPr>
            <a:r>
              <a:rPr lang="en-US" altLang="en-US" sz="1500" dirty="0">
                <a:cs typeface="Times New Roman" panose="02020603050405020304" pitchFamily="18" charset="0"/>
              </a:rPr>
              <a:t>Eaton CB, Goodwin MA, Stange KC.  Direct observation of nutrition counseling in community family practice.  </a:t>
            </a:r>
            <a:r>
              <a:rPr lang="en-US" altLang="en-US" sz="1500" i="1" dirty="0">
                <a:cs typeface="Times New Roman" panose="02020603050405020304" pitchFamily="18" charset="0"/>
              </a:rPr>
              <a:t>Am J Prev Med</a:t>
            </a:r>
            <a:r>
              <a:rPr lang="en-US" altLang="en-US" sz="1500" dirty="0">
                <a:cs typeface="Times New Roman" panose="02020603050405020304" pitchFamily="18" charset="0"/>
              </a:rPr>
              <a:t>, 2002;  23:174-179.</a:t>
            </a:r>
            <a:r>
              <a:rPr lang="en-US" altLang="en-US" sz="1500" dirty="0"/>
              <a:t> </a:t>
            </a:r>
          </a:p>
          <a:p>
            <a:pPr marL="285750" indent="-285750" eaLnBrk="1" hangingPunct="1">
              <a:lnSpc>
                <a:spcPct val="85000"/>
              </a:lnSpc>
              <a:spcBef>
                <a:spcPts val="400"/>
              </a:spcBef>
              <a:buFontTx/>
              <a:buNone/>
              <a:tabLst>
                <a:tab pos="171450" algn="l"/>
              </a:tabLst>
            </a:pPr>
            <a:r>
              <a:rPr lang="en-US" altLang="en-US" sz="1500" dirty="0" err="1"/>
              <a:t>Jaén</a:t>
            </a:r>
            <a:r>
              <a:rPr lang="en-US" altLang="en-US" sz="1500" dirty="0"/>
              <a:t> CR, Crabtree BF, Zyzanski SJ, Stange KC.  Making time for tobacco counseling.  </a:t>
            </a:r>
            <a:r>
              <a:rPr lang="en-US" altLang="en-US" sz="1500" i="1" dirty="0"/>
              <a:t>J Fam </a:t>
            </a:r>
            <a:r>
              <a:rPr lang="en-US" altLang="en-US" sz="1500" i="1" dirty="0" err="1"/>
              <a:t>Pract</a:t>
            </a:r>
            <a:r>
              <a:rPr lang="en-US" altLang="en-US" sz="1500" dirty="0"/>
              <a:t>, 1998; 46:425-428.</a:t>
            </a:r>
          </a:p>
        </p:txBody>
      </p:sp>
    </p:spTree>
    <p:extLst>
      <p:ext uri="{BB962C8B-B14F-4D97-AF65-F5344CB8AC3E}">
        <p14:creationId xmlns:p14="http://schemas.microsoft.com/office/powerpoint/2010/main" val="360596530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5A235095-3889-E8CD-0C99-D19FC435BCB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DCF1DBD-C104-4477-BB3A-4D02BE30E672}" type="slidenum">
              <a:rPr lang="en-US" altLang="en-US" sz="1400"/>
              <a:pPr>
                <a:spcBef>
                  <a:spcPct val="0"/>
                </a:spcBef>
                <a:buFontTx/>
                <a:buNone/>
              </a:pPr>
              <a:t>120</a:t>
            </a:fld>
            <a:endParaRPr lang="en-US" altLang="en-US" sz="1400"/>
          </a:p>
        </p:txBody>
      </p:sp>
      <p:sp>
        <p:nvSpPr>
          <p:cNvPr id="40963" name="Rectangle 2">
            <a:extLst>
              <a:ext uri="{FF2B5EF4-FFF2-40B4-BE49-F238E27FC236}">
                <a16:creationId xmlns:a16="http://schemas.microsoft.com/office/drawing/2014/main" id="{1DBE4F31-9746-0F06-E804-2DB29412C3F4}"/>
              </a:ext>
            </a:extLst>
          </p:cNvPr>
          <p:cNvSpPr>
            <a:spLocks noGrp="1" noChangeArrowheads="1"/>
          </p:cNvSpPr>
          <p:nvPr>
            <p:ph type="title"/>
          </p:nvPr>
        </p:nvSpPr>
        <p:spPr>
          <a:xfrm>
            <a:off x="457200" y="274638"/>
            <a:ext cx="8229600" cy="563562"/>
          </a:xfrm>
        </p:spPr>
        <p:txBody>
          <a:bodyPr>
            <a:normAutofit fontScale="90000"/>
          </a:bodyPr>
          <a:lstStyle/>
          <a:p>
            <a:pPr eaLnBrk="1" hangingPunct="1"/>
            <a:r>
              <a:rPr lang="en-US" altLang="en-US" sz="4000" b="1"/>
              <a:t>Fragmentation</a:t>
            </a:r>
          </a:p>
        </p:txBody>
      </p:sp>
      <p:sp>
        <p:nvSpPr>
          <p:cNvPr id="40964" name="Rectangle 3">
            <a:extLst>
              <a:ext uri="{FF2B5EF4-FFF2-40B4-BE49-F238E27FC236}">
                <a16:creationId xmlns:a16="http://schemas.microsoft.com/office/drawing/2014/main" id="{9A5E44F9-1DDF-52BD-D66C-2FBA2EFD324A}"/>
              </a:ext>
            </a:extLst>
          </p:cNvPr>
          <p:cNvSpPr>
            <a:spLocks noGrp="1" noChangeArrowheads="1"/>
          </p:cNvSpPr>
          <p:nvPr>
            <p:ph type="body" idx="1"/>
          </p:nvPr>
        </p:nvSpPr>
        <p:spPr>
          <a:xfrm>
            <a:off x="762000" y="1066800"/>
            <a:ext cx="7696200" cy="5791200"/>
          </a:xfrm>
        </p:spPr>
        <p:txBody>
          <a:bodyPr/>
          <a:lstStyle/>
          <a:p>
            <a:pPr eaLnBrk="1" hangingPunct="1">
              <a:lnSpc>
                <a:spcPct val="80000"/>
              </a:lnSpc>
              <a:spcBef>
                <a:spcPct val="45000"/>
              </a:spcBef>
            </a:pPr>
            <a:r>
              <a:rPr lang="en-US" altLang="en-US" sz="3000"/>
              <a:t>Focusing on the parts without appreciating their relation to the whole</a:t>
            </a:r>
          </a:p>
          <a:p>
            <a:pPr eaLnBrk="1" hangingPunct="1">
              <a:lnSpc>
                <a:spcPct val="80000"/>
              </a:lnSpc>
              <a:spcBef>
                <a:spcPct val="45000"/>
              </a:spcBef>
            </a:pPr>
            <a:r>
              <a:rPr lang="en-US" altLang="en-US" sz="3000"/>
              <a:t>Limited understanding of how the components of health and disease processes and health care work together </a:t>
            </a:r>
          </a:p>
          <a:p>
            <a:pPr eaLnBrk="1" hangingPunct="1">
              <a:lnSpc>
                <a:spcPct val="80000"/>
              </a:lnSpc>
              <a:spcBef>
                <a:spcPct val="45000"/>
              </a:spcBef>
            </a:pPr>
            <a:r>
              <a:rPr lang="en-US" altLang="en-US" sz="3000"/>
              <a:t>Leads to </a:t>
            </a:r>
          </a:p>
          <a:p>
            <a:pPr lvl="1" eaLnBrk="1" hangingPunct="1">
              <a:lnSpc>
                <a:spcPct val="90000"/>
              </a:lnSpc>
              <a:spcBef>
                <a:spcPct val="10000"/>
              </a:spcBef>
            </a:pPr>
            <a:r>
              <a:rPr lang="en-US" altLang="en-US" sz="2400"/>
              <a:t>Uncontextualized investigation</a:t>
            </a:r>
          </a:p>
          <a:p>
            <a:pPr lvl="1" eaLnBrk="1" hangingPunct="1">
              <a:lnSpc>
                <a:spcPct val="90000"/>
              </a:lnSpc>
              <a:spcBef>
                <a:spcPct val="10000"/>
              </a:spcBef>
            </a:pPr>
            <a:r>
              <a:rPr lang="en-US" altLang="en-US" sz="2400"/>
              <a:t>Fragmentation of care </a:t>
            </a:r>
          </a:p>
          <a:p>
            <a:pPr lvl="1" eaLnBrk="1" hangingPunct="1">
              <a:lnSpc>
                <a:spcPct val="90000"/>
              </a:lnSpc>
              <a:spcBef>
                <a:spcPct val="10000"/>
              </a:spcBef>
            </a:pPr>
            <a:r>
              <a:rPr lang="en-US" altLang="en-US" sz="2400"/>
              <a:t>Devaluing of health care’s higher order functions and possibilities. </a:t>
            </a:r>
          </a:p>
          <a:p>
            <a:pPr eaLnBrk="1" hangingPunct="1">
              <a:lnSpc>
                <a:spcPct val="80000"/>
              </a:lnSpc>
              <a:spcBef>
                <a:spcPct val="45000"/>
              </a:spcBef>
              <a:buFontTx/>
              <a:buNone/>
            </a:pPr>
            <a:endParaRPr lang="en-US" altLang="en-US" sz="1800"/>
          </a:p>
          <a:p>
            <a:pPr eaLnBrk="1" hangingPunct="1">
              <a:lnSpc>
                <a:spcPct val="80000"/>
              </a:lnSpc>
              <a:spcBef>
                <a:spcPct val="45000"/>
              </a:spcBef>
              <a:buFontTx/>
              <a:buNone/>
            </a:pPr>
            <a:endParaRPr lang="en-US" altLang="en-US" sz="800"/>
          </a:p>
          <a:p>
            <a:pPr eaLnBrk="1" hangingPunct="1">
              <a:lnSpc>
                <a:spcPct val="90000"/>
              </a:lnSpc>
              <a:spcBef>
                <a:spcPct val="15000"/>
              </a:spcBef>
              <a:buFontTx/>
              <a:buNone/>
            </a:pPr>
            <a:r>
              <a:rPr lang="en-US" altLang="en-US" sz="1400"/>
              <a:t>Engel, GL. The need for a new medical model. </a:t>
            </a:r>
            <a:r>
              <a:rPr lang="en-US" altLang="en-US" sz="1400" i="1"/>
              <a:t>Science</a:t>
            </a:r>
            <a:r>
              <a:rPr lang="en-US" altLang="en-US" sz="1400"/>
              <a:t> 1977;196:129–136.</a:t>
            </a:r>
          </a:p>
          <a:p>
            <a:pPr eaLnBrk="1" hangingPunct="1">
              <a:lnSpc>
                <a:spcPct val="90000"/>
              </a:lnSpc>
              <a:spcBef>
                <a:spcPct val="15000"/>
              </a:spcBef>
              <a:buFontTx/>
              <a:buNone/>
            </a:pPr>
            <a:r>
              <a:rPr lang="en-US" altLang="en-US" sz="1400"/>
              <a:t>Stange KC.  The paradox of the parts and the whole in understanding and improving general practice.  </a:t>
            </a:r>
            <a:r>
              <a:rPr lang="en-US" altLang="en-US" sz="1400" i="1"/>
              <a:t>Int J Qual Health Care</a:t>
            </a:r>
            <a:r>
              <a:rPr lang="en-US" altLang="en-US" sz="1400"/>
              <a:t>, 2002; 14(4):267-268. </a:t>
            </a:r>
          </a:p>
          <a:p>
            <a:pPr eaLnBrk="1" hangingPunct="1">
              <a:lnSpc>
                <a:spcPct val="90000"/>
              </a:lnSpc>
              <a:spcBef>
                <a:spcPct val="15000"/>
              </a:spcBef>
              <a:buFontTx/>
              <a:buNone/>
            </a:pPr>
            <a:r>
              <a:rPr lang="en-US" altLang="en-US" sz="1400"/>
              <a:t>Stange KC. The problem of fragmentation and the need for integrative solutions. </a:t>
            </a:r>
            <a:r>
              <a:rPr lang="en-US" altLang="en-US" sz="1400" i="1"/>
              <a:t>Ann. Fam. Med. </a:t>
            </a:r>
            <a:r>
              <a:rPr lang="en-US" altLang="en-US" sz="1400"/>
              <a:t>2009;7(3):100-103. </a:t>
            </a:r>
          </a:p>
          <a:p>
            <a:pPr eaLnBrk="1" hangingPunct="1">
              <a:lnSpc>
                <a:spcPct val="90000"/>
              </a:lnSpc>
              <a:spcBef>
                <a:spcPct val="15000"/>
              </a:spcBef>
              <a:buFontTx/>
              <a:buNone/>
            </a:pPr>
            <a:endParaRPr lang="en-US" altLang="en-US" sz="140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a:extLst>
              <a:ext uri="{FF2B5EF4-FFF2-40B4-BE49-F238E27FC236}">
                <a16:creationId xmlns:a16="http://schemas.microsoft.com/office/drawing/2014/main" id="{AAB66CCC-1798-F6B1-A8D4-D0B532DDCBD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1A13797-5DC5-4000-B428-9D83EAC41519}" type="slidenum">
              <a:rPr lang="en-US" altLang="en-US" sz="1400"/>
              <a:pPr>
                <a:spcBef>
                  <a:spcPct val="0"/>
                </a:spcBef>
                <a:buFontTx/>
                <a:buNone/>
              </a:pPr>
              <a:t>121</a:t>
            </a:fld>
            <a:endParaRPr lang="en-US" altLang="en-US" sz="1400"/>
          </a:p>
        </p:txBody>
      </p:sp>
      <p:sp>
        <p:nvSpPr>
          <p:cNvPr id="43011" name="Rectangle 2">
            <a:extLst>
              <a:ext uri="{FF2B5EF4-FFF2-40B4-BE49-F238E27FC236}">
                <a16:creationId xmlns:a16="http://schemas.microsoft.com/office/drawing/2014/main" id="{FC993739-F6CB-56B7-D466-016B05FAE5B5}"/>
              </a:ext>
            </a:extLst>
          </p:cNvPr>
          <p:cNvSpPr>
            <a:spLocks noGrp="1" noChangeArrowheads="1"/>
          </p:cNvSpPr>
          <p:nvPr>
            <p:ph type="title"/>
          </p:nvPr>
        </p:nvSpPr>
        <p:spPr>
          <a:xfrm>
            <a:off x="457200" y="274638"/>
            <a:ext cx="8305800" cy="1477962"/>
          </a:xfrm>
        </p:spPr>
        <p:txBody>
          <a:bodyPr/>
          <a:lstStyle/>
          <a:p>
            <a:pPr eaLnBrk="1" hangingPunct="1">
              <a:lnSpc>
                <a:spcPct val="90000"/>
              </a:lnSpc>
            </a:pPr>
            <a:r>
              <a:rPr lang="en-US" altLang="en-US" sz="3900" b="1"/>
              <a:t>Consequences of Fragmented Approach to Healthcare</a:t>
            </a:r>
          </a:p>
        </p:txBody>
      </p:sp>
      <p:sp>
        <p:nvSpPr>
          <p:cNvPr id="43012" name="Rectangle 3">
            <a:extLst>
              <a:ext uri="{FF2B5EF4-FFF2-40B4-BE49-F238E27FC236}">
                <a16:creationId xmlns:a16="http://schemas.microsoft.com/office/drawing/2014/main" id="{83472AB2-65B2-23CB-945B-F70FA175D5B8}"/>
              </a:ext>
            </a:extLst>
          </p:cNvPr>
          <p:cNvSpPr>
            <a:spLocks noGrp="1" noChangeArrowheads="1"/>
          </p:cNvSpPr>
          <p:nvPr>
            <p:ph type="body" idx="1"/>
          </p:nvPr>
        </p:nvSpPr>
        <p:spPr>
          <a:xfrm>
            <a:off x="762000" y="1981200"/>
            <a:ext cx="7696200" cy="4724400"/>
          </a:xfrm>
        </p:spPr>
        <p:txBody>
          <a:bodyPr>
            <a:normAutofit lnSpcReduction="10000"/>
          </a:bodyPr>
          <a:lstStyle/>
          <a:p>
            <a:pPr eaLnBrk="1" hangingPunct="1">
              <a:lnSpc>
                <a:spcPct val="95000"/>
              </a:lnSpc>
            </a:pPr>
            <a:r>
              <a:rPr lang="en-US" altLang="en-US" sz="2900"/>
              <a:t>Inefficiency &amp; ineffectiveness</a:t>
            </a:r>
          </a:p>
          <a:p>
            <a:pPr eaLnBrk="1" hangingPunct="1">
              <a:lnSpc>
                <a:spcPct val="95000"/>
              </a:lnSpc>
            </a:pPr>
            <a:r>
              <a:rPr lang="en-US" altLang="en-US" sz="2900"/>
              <a:t>Inequality</a:t>
            </a:r>
          </a:p>
          <a:p>
            <a:pPr eaLnBrk="1" hangingPunct="1">
              <a:lnSpc>
                <a:spcPct val="95000"/>
              </a:lnSpc>
            </a:pPr>
            <a:r>
              <a:rPr lang="en-US" altLang="en-US" sz="2900"/>
              <a:t>Commoditization</a:t>
            </a:r>
          </a:p>
          <a:p>
            <a:pPr eaLnBrk="1" hangingPunct="1">
              <a:lnSpc>
                <a:spcPct val="95000"/>
              </a:lnSpc>
            </a:pPr>
            <a:r>
              <a:rPr lang="en-US" altLang="en-US" sz="2900"/>
              <a:t>Commercialization</a:t>
            </a:r>
          </a:p>
          <a:p>
            <a:pPr eaLnBrk="1" hangingPunct="1">
              <a:lnSpc>
                <a:spcPct val="95000"/>
              </a:lnSpc>
            </a:pPr>
            <a:r>
              <a:rPr lang="en-US" altLang="en-US" sz="2900"/>
              <a:t>Deprofessionalization</a:t>
            </a:r>
          </a:p>
          <a:p>
            <a:pPr eaLnBrk="1" hangingPunct="1">
              <a:lnSpc>
                <a:spcPct val="95000"/>
              </a:lnSpc>
            </a:pPr>
            <a:r>
              <a:rPr lang="en-US" altLang="en-US" sz="2900"/>
              <a:t>Depersonalization</a:t>
            </a:r>
          </a:p>
          <a:p>
            <a:pPr eaLnBrk="1" hangingPunct="1">
              <a:lnSpc>
                <a:spcPct val="95000"/>
              </a:lnSpc>
            </a:pPr>
            <a:r>
              <a:rPr lang="en-US" altLang="en-US" sz="2900"/>
              <a:t>Despair &amp; discord</a:t>
            </a:r>
          </a:p>
          <a:p>
            <a:pPr eaLnBrk="1" hangingPunct="1">
              <a:lnSpc>
                <a:spcPct val="80000"/>
              </a:lnSpc>
              <a:spcBef>
                <a:spcPct val="45000"/>
              </a:spcBef>
              <a:buFontTx/>
              <a:buNone/>
            </a:pPr>
            <a:endParaRPr lang="en-US" altLang="en-US" sz="1400"/>
          </a:p>
          <a:p>
            <a:pPr eaLnBrk="1" hangingPunct="1">
              <a:lnSpc>
                <a:spcPct val="80000"/>
              </a:lnSpc>
              <a:spcBef>
                <a:spcPct val="45000"/>
              </a:spcBef>
              <a:buFontTx/>
              <a:buNone/>
            </a:pPr>
            <a:endParaRPr lang="en-US" altLang="en-US" sz="1200"/>
          </a:p>
          <a:p>
            <a:pPr eaLnBrk="1" hangingPunct="1">
              <a:lnSpc>
                <a:spcPct val="90000"/>
              </a:lnSpc>
              <a:spcBef>
                <a:spcPct val="45000"/>
              </a:spcBef>
              <a:buFontTx/>
              <a:buNone/>
            </a:pPr>
            <a:r>
              <a:rPr lang="en-US" altLang="en-US" sz="1800"/>
              <a:t>Stange KC. The problem of fragmentation and the need for integrative solutions. </a:t>
            </a:r>
            <a:r>
              <a:rPr lang="en-US" altLang="en-US" sz="1800" i="1"/>
              <a:t>Ann. Fam. Med. </a:t>
            </a:r>
            <a:r>
              <a:rPr lang="en-US" altLang="en-US" sz="1800"/>
              <a:t>2009;7(3):100-103.</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a:extLst>
              <a:ext uri="{FF2B5EF4-FFF2-40B4-BE49-F238E27FC236}">
                <a16:creationId xmlns:a16="http://schemas.microsoft.com/office/drawing/2014/main" id="{831C9A64-387D-B3F8-BCDE-E95B93B8FA57}"/>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2787DB8-491B-4029-BE8A-5E2CE0AC7323}" type="slidenum">
              <a:rPr lang="en-US" altLang="en-US" sz="1400"/>
              <a:pPr>
                <a:spcBef>
                  <a:spcPct val="0"/>
                </a:spcBef>
                <a:buFontTx/>
                <a:buNone/>
              </a:pPr>
              <a:t>122</a:t>
            </a:fld>
            <a:endParaRPr lang="en-US" altLang="en-US" sz="1400"/>
          </a:p>
        </p:txBody>
      </p:sp>
      <p:sp>
        <p:nvSpPr>
          <p:cNvPr id="45059" name="Rectangle 2">
            <a:extLst>
              <a:ext uri="{FF2B5EF4-FFF2-40B4-BE49-F238E27FC236}">
                <a16:creationId xmlns:a16="http://schemas.microsoft.com/office/drawing/2014/main" id="{F67CBBBC-121D-5B60-6F35-0F270A0F20B3}"/>
              </a:ext>
            </a:extLst>
          </p:cNvPr>
          <p:cNvSpPr>
            <a:spLocks noGrp="1" noChangeArrowheads="1"/>
          </p:cNvSpPr>
          <p:nvPr>
            <p:ph type="title"/>
          </p:nvPr>
        </p:nvSpPr>
        <p:spPr>
          <a:xfrm>
            <a:off x="457200" y="274638"/>
            <a:ext cx="8229600" cy="1020762"/>
          </a:xfrm>
        </p:spPr>
        <p:txBody>
          <a:bodyPr/>
          <a:lstStyle/>
          <a:p>
            <a:pPr eaLnBrk="1" hangingPunct="1">
              <a:lnSpc>
                <a:spcPct val="90000"/>
              </a:lnSpc>
            </a:pPr>
            <a:r>
              <a:rPr lang="en-US" altLang="en-US" sz="3200" b="1" dirty="0"/>
              <a:t>Misunderstanding what is important about (primary) health care</a:t>
            </a:r>
          </a:p>
        </p:txBody>
      </p:sp>
      <p:sp>
        <p:nvSpPr>
          <p:cNvPr id="5195779" name="Rectangle 3">
            <a:extLst>
              <a:ext uri="{FF2B5EF4-FFF2-40B4-BE49-F238E27FC236}">
                <a16:creationId xmlns:a16="http://schemas.microsoft.com/office/drawing/2014/main" id="{26488965-88D3-F3D5-AC5B-E33F967E104A}"/>
              </a:ext>
            </a:extLst>
          </p:cNvPr>
          <p:cNvSpPr>
            <a:spLocks noGrp="1" noChangeArrowheads="1"/>
          </p:cNvSpPr>
          <p:nvPr>
            <p:ph type="body" idx="1"/>
          </p:nvPr>
        </p:nvSpPr>
        <p:spPr>
          <a:xfrm>
            <a:off x="457200" y="1524000"/>
            <a:ext cx="8153400" cy="3886200"/>
          </a:xfrm>
        </p:spPr>
        <p:txBody>
          <a:bodyPr/>
          <a:lstStyle/>
          <a:p>
            <a:pPr eaLnBrk="1" hangingPunct="1">
              <a:lnSpc>
                <a:spcPct val="90000"/>
              </a:lnSpc>
              <a:spcBef>
                <a:spcPct val="40000"/>
              </a:spcBef>
            </a:pPr>
            <a:r>
              <a:rPr lang="en-US" altLang="en-US" sz="2700"/>
              <a:t>How it is misunderstood</a:t>
            </a:r>
          </a:p>
          <a:p>
            <a:pPr lvl="1" eaLnBrk="1" hangingPunct="1">
              <a:lnSpc>
                <a:spcPct val="90000"/>
              </a:lnSpc>
              <a:spcBef>
                <a:spcPct val="10000"/>
              </a:spcBef>
            </a:pPr>
            <a:r>
              <a:rPr lang="en-US" altLang="en-US" sz="2400"/>
              <a:t>Simple</a:t>
            </a:r>
          </a:p>
          <a:p>
            <a:pPr lvl="1" eaLnBrk="1" hangingPunct="1">
              <a:lnSpc>
                <a:spcPct val="90000"/>
              </a:lnSpc>
              <a:spcBef>
                <a:spcPct val="10000"/>
              </a:spcBef>
            </a:pPr>
            <a:r>
              <a:rPr lang="en-US" altLang="en-US" sz="2400"/>
              <a:t>Commodity</a:t>
            </a:r>
          </a:p>
          <a:p>
            <a:pPr lvl="1" eaLnBrk="1" hangingPunct="1">
              <a:lnSpc>
                <a:spcPct val="90000"/>
              </a:lnSpc>
              <a:spcBef>
                <a:spcPct val="10000"/>
              </a:spcBef>
            </a:pPr>
            <a:r>
              <a:rPr lang="en-US" altLang="en-US" sz="2400"/>
              <a:t>If we get the parts right (care of individual diseases), the whole (person) will be better </a:t>
            </a:r>
          </a:p>
          <a:p>
            <a:pPr eaLnBrk="1" hangingPunct="1">
              <a:lnSpc>
                <a:spcPct val="90000"/>
              </a:lnSpc>
              <a:spcBef>
                <a:spcPct val="40000"/>
              </a:spcBef>
            </a:pPr>
            <a:r>
              <a:rPr lang="en-US" altLang="en-US" sz="3100"/>
              <a:t>Consequences</a:t>
            </a:r>
          </a:p>
          <a:p>
            <a:pPr lvl="1" eaLnBrk="1" hangingPunct="1">
              <a:lnSpc>
                <a:spcPct val="90000"/>
              </a:lnSpc>
              <a:spcBef>
                <a:spcPct val="10000"/>
              </a:spcBef>
            </a:pPr>
            <a:r>
              <a:rPr lang="en-US" altLang="en-US" sz="2400"/>
              <a:t>Fragmentation</a:t>
            </a:r>
          </a:p>
          <a:p>
            <a:pPr lvl="1" eaLnBrk="1" hangingPunct="1">
              <a:lnSpc>
                <a:spcPct val="90000"/>
              </a:lnSpc>
              <a:spcBef>
                <a:spcPct val="10000"/>
              </a:spcBef>
            </a:pPr>
            <a:r>
              <a:rPr lang="en-US" altLang="en-US" sz="2400"/>
              <a:t>Depersonalization</a:t>
            </a:r>
          </a:p>
          <a:p>
            <a:pPr lvl="1" eaLnBrk="1" hangingPunct="1">
              <a:lnSpc>
                <a:spcPct val="90000"/>
              </a:lnSpc>
              <a:spcBef>
                <a:spcPct val="10000"/>
              </a:spcBef>
            </a:pPr>
            <a:r>
              <a:rPr lang="en-US" altLang="en-US" sz="2400"/>
              <a:t>Ineffectiveness, inefficiency</a:t>
            </a:r>
          </a:p>
        </p:txBody>
      </p:sp>
      <p:sp>
        <p:nvSpPr>
          <p:cNvPr id="45061" name="Text Box 4">
            <a:extLst>
              <a:ext uri="{FF2B5EF4-FFF2-40B4-BE49-F238E27FC236}">
                <a16:creationId xmlns:a16="http://schemas.microsoft.com/office/drawing/2014/main" id="{BF5E01FD-F639-BDB0-EF23-2EAEBDEB291E}"/>
              </a:ext>
            </a:extLst>
          </p:cNvPr>
          <p:cNvSpPr txBox="1">
            <a:spLocks noChangeArrowheads="1"/>
          </p:cNvSpPr>
          <p:nvPr/>
        </p:nvSpPr>
        <p:spPr bwMode="auto">
          <a:xfrm>
            <a:off x="450850" y="5354638"/>
            <a:ext cx="8001000" cy="150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ts val="300"/>
              </a:spcBef>
              <a:buFontTx/>
              <a:buNone/>
            </a:pPr>
            <a:r>
              <a:rPr lang="en-US" altLang="en-US" sz="1400" b="0"/>
              <a:t>Engel, GL. The need for a new medical model. </a:t>
            </a:r>
            <a:r>
              <a:rPr lang="en-US" altLang="en-US" sz="1400" b="0" i="1"/>
              <a:t>Science</a:t>
            </a:r>
            <a:r>
              <a:rPr lang="en-US" altLang="en-US" sz="1400" b="0"/>
              <a:t> 1977;196:129–136.</a:t>
            </a:r>
          </a:p>
          <a:p>
            <a:pPr eaLnBrk="1" hangingPunct="1">
              <a:lnSpc>
                <a:spcPct val="85000"/>
              </a:lnSpc>
              <a:spcBef>
                <a:spcPts val="300"/>
              </a:spcBef>
              <a:buFontTx/>
              <a:buNone/>
            </a:pPr>
            <a:r>
              <a:rPr lang="en-US" altLang="en-US" sz="1400" b="0"/>
              <a:t>Stange KC.  The paradox of the parts and the whole in understanding and improving general practice.  </a:t>
            </a:r>
            <a:r>
              <a:rPr lang="en-US" altLang="en-US" sz="1400" b="0" i="1"/>
              <a:t>Int J Qual Health Care</a:t>
            </a:r>
            <a:r>
              <a:rPr lang="en-US" altLang="en-US" sz="1400" b="0"/>
              <a:t>, 2002; 14(4):267-268. </a:t>
            </a:r>
          </a:p>
          <a:p>
            <a:pPr eaLnBrk="1" hangingPunct="1">
              <a:lnSpc>
                <a:spcPct val="85000"/>
              </a:lnSpc>
              <a:spcBef>
                <a:spcPts val="300"/>
              </a:spcBef>
              <a:buFontTx/>
              <a:buNone/>
            </a:pPr>
            <a:r>
              <a:rPr lang="en-US" altLang="en-US" sz="1400" b="0"/>
              <a:t>Stange KC. The problem of fragmentation and the need for integrative solutions. </a:t>
            </a:r>
            <a:r>
              <a:rPr lang="en-US" altLang="en-US" sz="1400" b="0" i="1"/>
              <a:t>Ann. Fam. Med. </a:t>
            </a:r>
            <a:r>
              <a:rPr lang="en-US" altLang="en-US" sz="1400" b="0"/>
              <a:t>2009;7(3):100-103.</a:t>
            </a:r>
          </a:p>
          <a:p>
            <a:pPr eaLnBrk="1" hangingPunct="1">
              <a:lnSpc>
                <a:spcPct val="85000"/>
              </a:lnSpc>
              <a:spcBef>
                <a:spcPts val="300"/>
              </a:spcBef>
              <a:buFontTx/>
              <a:buNone/>
            </a:pPr>
            <a:r>
              <a:rPr lang="en-US" altLang="en-US" sz="1400" b="0"/>
              <a:t>Stange KC, Etz RS, Gullett H, et al. Metrics for assessing improvements in primary health care. </a:t>
            </a:r>
            <a:r>
              <a:rPr lang="en-US" altLang="en-US" sz="1400" b="0" i="1"/>
              <a:t>Annu Rev Public Health</a:t>
            </a:r>
            <a:r>
              <a:rPr lang="en-US" altLang="en-US" sz="1400" b="0"/>
              <a:t>. 2014;35:423-442.</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9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957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957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957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9577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9577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9577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1957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1417DCF4-ACD0-609B-F5C3-2154C02813A1}"/>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CE0F417-F080-4F7D-9892-47125E2EBF69}" type="slidenum">
              <a:rPr lang="en-US" altLang="en-US" sz="1400"/>
              <a:pPr>
                <a:spcBef>
                  <a:spcPct val="0"/>
                </a:spcBef>
                <a:buFontTx/>
                <a:buNone/>
              </a:pPr>
              <a:t>123</a:t>
            </a:fld>
            <a:endParaRPr lang="en-US" altLang="en-US" sz="1400"/>
          </a:p>
        </p:txBody>
      </p:sp>
      <p:sp>
        <p:nvSpPr>
          <p:cNvPr id="46083" name="Rectangle 2">
            <a:extLst>
              <a:ext uri="{FF2B5EF4-FFF2-40B4-BE49-F238E27FC236}">
                <a16:creationId xmlns:a16="http://schemas.microsoft.com/office/drawing/2014/main" id="{C38B013C-A4EE-B9DC-5EC7-4F3020F1480B}"/>
              </a:ext>
            </a:extLst>
          </p:cNvPr>
          <p:cNvSpPr>
            <a:spLocks noGrp="1" noChangeArrowheads="1"/>
          </p:cNvSpPr>
          <p:nvPr>
            <p:ph type="title"/>
          </p:nvPr>
        </p:nvSpPr>
        <p:spPr>
          <a:xfrm>
            <a:off x="228600" y="304800"/>
            <a:ext cx="8686800" cy="609600"/>
          </a:xfrm>
        </p:spPr>
        <p:txBody>
          <a:bodyPr/>
          <a:lstStyle/>
          <a:p>
            <a:pPr eaLnBrk="1" hangingPunct="1">
              <a:lnSpc>
                <a:spcPct val="90000"/>
              </a:lnSpc>
            </a:pPr>
            <a:r>
              <a:rPr lang="en-US" altLang="en-US" sz="3200" b="1"/>
              <a:t>Robert May, President of the Royal Society</a:t>
            </a:r>
          </a:p>
        </p:txBody>
      </p:sp>
      <p:sp>
        <p:nvSpPr>
          <p:cNvPr id="46084" name="Rectangle 3">
            <a:extLst>
              <a:ext uri="{FF2B5EF4-FFF2-40B4-BE49-F238E27FC236}">
                <a16:creationId xmlns:a16="http://schemas.microsoft.com/office/drawing/2014/main" id="{74B94CBA-F13F-B544-6E0E-41F348EDCEB8}"/>
              </a:ext>
            </a:extLst>
          </p:cNvPr>
          <p:cNvSpPr>
            <a:spLocks noGrp="1" noChangeArrowheads="1"/>
          </p:cNvSpPr>
          <p:nvPr>
            <p:ph type="body" idx="1"/>
          </p:nvPr>
        </p:nvSpPr>
        <p:spPr>
          <a:xfrm>
            <a:off x="685800" y="990600"/>
            <a:ext cx="7772400" cy="5867400"/>
          </a:xfrm>
        </p:spPr>
        <p:txBody>
          <a:bodyPr/>
          <a:lstStyle/>
          <a:p>
            <a:pPr eaLnBrk="1" hangingPunct="1">
              <a:lnSpc>
                <a:spcPct val="105000"/>
              </a:lnSpc>
              <a:spcBef>
                <a:spcPct val="25000"/>
              </a:spcBef>
              <a:buFontTx/>
              <a:buNone/>
            </a:pPr>
            <a:r>
              <a:rPr lang="en-US" altLang="en-US" sz="2200"/>
              <a:t>“Application of the physical and biological sciences has made today arguably the best of times… But the unintended consequences of these well-intentioned actions…could well make tomorrow the worst of times.</a:t>
            </a:r>
          </a:p>
          <a:p>
            <a:pPr eaLnBrk="1" hangingPunct="1">
              <a:lnSpc>
                <a:spcPct val="105000"/>
              </a:lnSpc>
              <a:spcBef>
                <a:spcPct val="25000"/>
              </a:spcBef>
              <a:buFontTx/>
              <a:buNone/>
            </a:pPr>
            <a:r>
              <a:rPr lang="en-US" altLang="en-US" sz="2200"/>
              <a:t>The significant breakthrough we really need is better understanding of human institutions, particularly of the impediments to collective, cooperative activity in which all individuals pay small costs to reap large group benefits. Darwin recognised the evolution of cooperative behaviour as one of the most important unsolved problems of his day. We have made relatively little progress since then. Perhaps the social scientists of 2056 will have succeeded in combining the rigour of the "hard" (that is, easy) sciences with the thoughtful introspection of the humanities to solve this problem. I certainly hope so.”</a:t>
            </a:r>
          </a:p>
          <a:p>
            <a:pPr eaLnBrk="1" hangingPunct="1">
              <a:spcBef>
                <a:spcPct val="40000"/>
              </a:spcBef>
              <a:buFontTx/>
              <a:buNone/>
            </a:pPr>
            <a:r>
              <a:rPr lang="en-US" altLang="en-US" sz="1800"/>
              <a:t>	18 November 2006,  NewScientist.com news service.</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a:extLst>
              <a:ext uri="{FF2B5EF4-FFF2-40B4-BE49-F238E27FC236}">
                <a16:creationId xmlns:a16="http://schemas.microsoft.com/office/drawing/2014/main" id="{003300E9-0EF5-46BD-1BAA-757438EFD528}"/>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68DE03-B76F-4855-A021-3C3EAC290EC3}" type="slidenum">
              <a:rPr lang="en-US" altLang="en-US" sz="1400"/>
              <a:pPr>
                <a:spcBef>
                  <a:spcPct val="0"/>
                </a:spcBef>
                <a:buFontTx/>
                <a:buNone/>
              </a:pPr>
              <a:t>124</a:t>
            </a:fld>
            <a:endParaRPr lang="en-US" altLang="en-US" sz="1400"/>
          </a:p>
        </p:txBody>
      </p:sp>
      <p:sp>
        <p:nvSpPr>
          <p:cNvPr id="46083" name="Slide Number Placeholder 5">
            <a:extLst>
              <a:ext uri="{FF2B5EF4-FFF2-40B4-BE49-F238E27FC236}">
                <a16:creationId xmlns:a16="http://schemas.microsoft.com/office/drawing/2014/main" id="{5FCAE83F-9434-9095-4BF2-653408F439A8}"/>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0894BE26-E033-4879-9D51-F3B68DA46D21}" type="slidenum">
              <a:rPr lang="en-US" altLang="en-US" sz="1400" b="0"/>
              <a:pPr algn="r" eaLnBrk="1" hangingPunct="1">
                <a:spcBef>
                  <a:spcPct val="0"/>
                </a:spcBef>
                <a:buFontTx/>
                <a:buNone/>
              </a:pPr>
              <a:t>124</a:t>
            </a:fld>
            <a:endParaRPr lang="en-US" altLang="en-US" sz="1400" b="0"/>
          </a:p>
        </p:txBody>
      </p:sp>
      <p:sp>
        <p:nvSpPr>
          <p:cNvPr id="46084" name="Rectangle 2">
            <a:extLst>
              <a:ext uri="{FF2B5EF4-FFF2-40B4-BE49-F238E27FC236}">
                <a16:creationId xmlns:a16="http://schemas.microsoft.com/office/drawing/2014/main" id="{2BD5152F-9F9C-A285-1A50-0AA1450E7A26}"/>
              </a:ext>
            </a:extLst>
          </p:cNvPr>
          <p:cNvSpPr>
            <a:spLocks noGrp="1" noChangeArrowheads="1"/>
          </p:cNvSpPr>
          <p:nvPr>
            <p:ph type="title" idx="4294967295"/>
          </p:nvPr>
        </p:nvSpPr>
        <p:spPr>
          <a:xfrm>
            <a:off x="457200" y="0"/>
            <a:ext cx="8229600" cy="914400"/>
          </a:xfrm>
        </p:spPr>
        <p:txBody>
          <a:bodyPr/>
          <a:lstStyle/>
          <a:p>
            <a:pPr eaLnBrk="1" hangingPunct="1">
              <a:lnSpc>
                <a:spcPct val="95000"/>
              </a:lnSpc>
              <a:spcBef>
                <a:spcPct val="25000"/>
              </a:spcBef>
            </a:pPr>
            <a:r>
              <a:rPr lang="en-US" altLang="en-US" b="1"/>
              <a:t>Principles of Primary Care</a:t>
            </a:r>
            <a:endParaRPr lang="en-US" altLang="en-US" sz="3200" i="1"/>
          </a:p>
        </p:txBody>
      </p:sp>
      <p:sp>
        <p:nvSpPr>
          <p:cNvPr id="33797" name="Rectangle 3">
            <a:extLst>
              <a:ext uri="{FF2B5EF4-FFF2-40B4-BE49-F238E27FC236}">
                <a16:creationId xmlns:a16="http://schemas.microsoft.com/office/drawing/2014/main" id="{601D783E-CF86-6645-7DDD-691F1D4B5FC5}"/>
              </a:ext>
            </a:extLst>
          </p:cNvPr>
          <p:cNvSpPr>
            <a:spLocks noGrp="1" noChangeArrowheads="1"/>
          </p:cNvSpPr>
          <p:nvPr>
            <p:ph type="body" idx="4294967295"/>
          </p:nvPr>
        </p:nvSpPr>
        <p:spPr>
          <a:xfrm>
            <a:off x="3810000" y="990600"/>
            <a:ext cx="4953000" cy="5638800"/>
          </a:xfrm>
        </p:spPr>
        <p:txBody>
          <a:bodyPr/>
          <a:lstStyle/>
          <a:p>
            <a:pPr eaLnBrk="1" hangingPunct="1">
              <a:lnSpc>
                <a:spcPct val="90000"/>
              </a:lnSpc>
            </a:pPr>
            <a:r>
              <a:rPr lang="nb-NO" altLang="en-US" sz="2600" b="1"/>
              <a:t>Accesibility</a:t>
            </a:r>
            <a:r>
              <a:rPr lang="nb-NO" altLang="en-US" sz="2600"/>
              <a:t> as 1</a:t>
            </a:r>
            <a:r>
              <a:rPr lang="nb-NO" altLang="en-US" sz="2600" baseline="30000"/>
              <a:t>st</a:t>
            </a:r>
            <a:r>
              <a:rPr lang="nb-NO" altLang="en-US" sz="2600"/>
              <a:t> contact with health care</a:t>
            </a:r>
          </a:p>
          <a:p>
            <a:pPr eaLnBrk="1" hangingPunct="1">
              <a:lnSpc>
                <a:spcPct val="90000"/>
              </a:lnSpc>
            </a:pPr>
            <a:r>
              <a:rPr lang="nb-NO" altLang="en-US" sz="2600" b="1"/>
              <a:t>Accountability</a:t>
            </a:r>
            <a:r>
              <a:rPr lang="nb-NO" altLang="en-US" sz="2600"/>
              <a:t> for large majority of healthcare needs (comprehensiveness) </a:t>
            </a:r>
          </a:p>
          <a:p>
            <a:pPr eaLnBrk="1" hangingPunct="1">
              <a:lnSpc>
                <a:spcPct val="90000"/>
              </a:lnSpc>
            </a:pPr>
            <a:r>
              <a:rPr lang="nb-NO" altLang="en-US" sz="2600" b="1"/>
              <a:t>Coordination</a:t>
            </a:r>
            <a:r>
              <a:rPr lang="nb-NO" altLang="en-US" sz="2600"/>
              <a:t> &amp; </a:t>
            </a:r>
            <a:r>
              <a:rPr lang="nb-NO" altLang="en-US" sz="2600" b="1"/>
              <a:t>integration</a:t>
            </a:r>
            <a:r>
              <a:rPr lang="nb-NO" altLang="en-US" sz="2600"/>
              <a:t> of care across settings, acute &amp; chronic illnesses, mental health &amp; prevention</a:t>
            </a:r>
          </a:p>
          <a:p>
            <a:pPr eaLnBrk="1" hangingPunct="1">
              <a:lnSpc>
                <a:spcPct val="90000"/>
              </a:lnSpc>
            </a:pPr>
            <a:r>
              <a:rPr lang="nb-NO" altLang="en-US" sz="2600" b="1"/>
              <a:t>Sustained partnership</a:t>
            </a:r>
            <a:r>
              <a:rPr lang="nb-NO" altLang="en-US" sz="2600"/>
              <a:t> – relationships over time in a family &amp; community context</a:t>
            </a:r>
            <a:endParaRPr lang="en-US" altLang="en-US" sz="2600"/>
          </a:p>
        </p:txBody>
      </p:sp>
      <p:pic>
        <p:nvPicPr>
          <p:cNvPr id="46086" name="Picture 4" descr="large_home-health-medical">
            <a:extLst>
              <a:ext uri="{FF2B5EF4-FFF2-40B4-BE49-F238E27FC236}">
                <a16:creationId xmlns:a16="http://schemas.microsoft.com/office/drawing/2014/main" id="{9B5406E0-0670-D212-F83D-E761EAFAD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066800"/>
            <a:ext cx="5562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 Box 6">
            <a:extLst>
              <a:ext uri="{FF2B5EF4-FFF2-40B4-BE49-F238E27FC236}">
                <a16:creationId xmlns:a16="http://schemas.microsoft.com/office/drawing/2014/main" id="{C601142E-03AF-37DA-EB61-850B69074BBC}"/>
              </a:ext>
            </a:extLst>
          </p:cNvPr>
          <p:cNvSpPr txBox="1">
            <a:spLocks noChangeArrowheads="1"/>
          </p:cNvSpPr>
          <p:nvPr/>
        </p:nvSpPr>
        <p:spPr bwMode="auto">
          <a:xfrm>
            <a:off x="304800" y="5562600"/>
            <a:ext cx="81534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panose="020B0604020202020204" pitchFamily="34" charset="0"/>
              </a:defRPr>
            </a:lvl1pPr>
            <a:lvl2pPr marL="800100" indent="-342900">
              <a:defRPr b="1">
                <a:solidFill>
                  <a:schemeClr val="tx1"/>
                </a:solidFill>
                <a:latin typeface="Arial" panose="020B0604020202020204" pitchFamily="34" charset="0"/>
              </a:defRPr>
            </a:lvl2pPr>
            <a:lvl3pPr marL="1257300" indent="-342900">
              <a:defRPr b="1">
                <a:solidFill>
                  <a:schemeClr val="tx1"/>
                </a:solidFill>
                <a:latin typeface="Arial" panose="020B0604020202020204" pitchFamily="34" charset="0"/>
              </a:defRPr>
            </a:lvl3pPr>
            <a:lvl4pPr marL="1714500" indent="-342900">
              <a:defRPr b="1">
                <a:solidFill>
                  <a:schemeClr val="tx1"/>
                </a:solidFill>
                <a:latin typeface="Arial" panose="020B0604020202020204" pitchFamily="34" charset="0"/>
              </a:defRPr>
            </a:lvl4pPr>
            <a:lvl5pPr marL="2171700" indent="-342900">
              <a:defRPr b="1">
                <a:solidFill>
                  <a:schemeClr val="tx1"/>
                </a:solidFill>
                <a:latin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defRPr>
            </a:lvl9pPr>
          </a:lstStyle>
          <a:p>
            <a:pPr>
              <a:lnSpc>
                <a:spcPct val="85000"/>
              </a:lnSpc>
              <a:spcBef>
                <a:spcPct val="10000"/>
              </a:spcBef>
            </a:pPr>
            <a:r>
              <a:rPr lang="en-US" altLang="en-US" sz="1500" b="0"/>
              <a:t>Starfield B.  Primary Care.  Balancing Health Needs, Services and Technology.  New York: Oxford University Press, 1998.</a:t>
            </a:r>
          </a:p>
          <a:p>
            <a:pPr>
              <a:lnSpc>
                <a:spcPct val="85000"/>
              </a:lnSpc>
              <a:spcBef>
                <a:spcPct val="10000"/>
              </a:spcBef>
            </a:pPr>
            <a:r>
              <a:rPr lang="en-US" altLang="en-US" sz="1500" b="0"/>
              <a:t>Donaldson MS, Yordy KD, Lohr KN, Vanselow NA, eds. Primary Care: America's Health in a New Era. Washington D.C.: National Academy Press; 1996.</a:t>
            </a:r>
          </a:p>
          <a:p>
            <a:pPr eaLnBrk="1" hangingPunct="1">
              <a:lnSpc>
                <a:spcPct val="85000"/>
              </a:lnSpc>
              <a:spcBef>
                <a:spcPct val="10000"/>
              </a:spcBef>
            </a:pPr>
            <a:r>
              <a:rPr lang="en-US" altLang="en-US" sz="1500" b="0"/>
              <a:t>Stange KC, Nutting PA, Miller WL, et al. Defining and measuring the Patient-Centered Medical Home. </a:t>
            </a:r>
            <a:r>
              <a:rPr lang="en-US" altLang="en-US" sz="1500" b="0" i="1"/>
              <a:t>J Gen Intern Med. </a:t>
            </a:r>
            <a:r>
              <a:rPr lang="en-US" altLang="en-US" sz="1500" b="0"/>
              <a:t>2010; 25(6): 601-612.</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Slide Number Placeholder 5">
            <a:extLst>
              <a:ext uri="{FF2B5EF4-FFF2-40B4-BE49-F238E27FC236}">
                <a16:creationId xmlns:a16="http://schemas.microsoft.com/office/drawing/2014/main" id="{101E3051-69FE-54DC-B3D0-6DAFCC66CFD4}"/>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BD47911-4CBF-42DB-A4C9-775961A89572}" type="slidenum">
              <a:rPr lang="en-US" altLang="en-US" sz="1400"/>
              <a:pPr>
                <a:spcBef>
                  <a:spcPct val="0"/>
                </a:spcBef>
                <a:buFontTx/>
                <a:buNone/>
              </a:pPr>
              <a:t>125</a:t>
            </a:fld>
            <a:endParaRPr lang="en-US" altLang="en-US" sz="1400"/>
          </a:p>
        </p:txBody>
      </p:sp>
      <p:sp>
        <p:nvSpPr>
          <p:cNvPr id="100355" name="Rectangle 2">
            <a:extLst>
              <a:ext uri="{FF2B5EF4-FFF2-40B4-BE49-F238E27FC236}">
                <a16:creationId xmlns:a16="http://schemas.microsoft.com/office/drawing/2014/main" id="{CD68304C-DA40-8000-C3A8-702220E3B7A7}"/>
              </a:ext>
            </a:extLst>
          </p:cNvPr>
          <p:cNvSpPr>
            <a:spLocks noGrp="1" noChangeArrowheads="1"/>
          </p:cNvSpPr>
          <p:nvPr>
            <p:ph type="title"/>
          </p:nvPr>
        </p:nvSpPr>
        <p:spPr>
          <a:xfrm>
            <a:off x="4648200" y="111125"/>
            <a:ext cx="4495800" cy="879475"/>
          </a:xfrm>
        </p:spPr>
        <p:txBody>
          <a:bodyPr/>
          <a:lstStyle/>
          <a:p>
            <a:pPr eaLnBrk="1" hangingPunct="1">
              <a:lnSpc>
                <a:spcPct val="85000"/>
              </a:lnSpc>
            </a:pPr>
            <a:r>
              <a:rPr lang="en-US" altLang="en-US" sz="3000"/>
              <a:t>A Science of Connectedness</a:t>
            </a:r>
            <a:br>
              <a:rPr lang="en-US" altLang="en-US" sz="4200" b="1"/>
            </a:br>
            <a:r>
              <a:rPr lang="en-US" altLang="en-US" sz="1900">
                <a:hlinkClick r:id="rId3"/>
              </a:rPr>
              <a:t>www.AnnFamMed.org</a:t>
            </a:r>
            <a:r>
              <a:rPr lang="en-US" altLang="en-US" sz="1900"/>
              <a:t> </a:t>
            </a:r>
          </a:p>
        </p:txBody>
      </p:sp>
      <p:sp>
        <p:nvSpPr>
          <p:cNvPr id="100356" name="Rectangle 3">
            <a:extLst>
              <a:ext uri="{FF2B5EF4-FFF2-40B4-BE49-F238E27FC236}">
                <a16:creationId xmlns:a16="http://schemas.microsoft.com/office/drawing/2014/main" id="{385147EA-8353-FB3C-76EE-1234781C421E}"/>
              </a:ext>
            </a:extLst>
          </p:cNvPr>
          <p:cNvSpPr>
            <a:spLocks noGrp="1" noChangeArrowheads="1"/>
          </p:cNvSpPr>
          <p:nvPr>
            <p:ph type="body" idx="1"/>
          </p:nvPr>
        </p:nvSpPr>
        <p:spPr>
          <a:xfrm>
            <a:off x="533400" y="1447800"/>
            <a:ext cx="8153400" cy="5257800"/>
          </a:xfrm>
        </p:spPr>
        <p:txBody>
          <a:bodyPr/>
          <a:lstStyle/>
          <a:p>
            <a:pPr eaLnBrk="1" hangingPunct="1">
              <a:lnSpc>
                <a:spcPct val="95000"/>
              </a:lnSpc>
              <a:spcBef>
                <a:spcPct val="50000"/>
              </a:spcBef>
              <a:tabLst>
                <a:tab pos="5830888" algn="l"/>
              </a:tabLst>
            </a:pPr>
            <a:r>
              <a:rPr lang="en-US" altLang="en-US"/>
              <a:t>The problem of fragmentation	</a:t>
            </a:r>
            <a:r>
              <a:rPr lang="en-US" altLang="en-US" sz="2200"/>
              <a:t>Mar 2009, v7i2</a:t>
            </a:r>
          </a:p>
          <a:p>
            <a:pPr eaLnBrk="1" hangingPunct="1">
              <a:lnSpc>
                <a:spcPct val="95000"/>
              </a:lnSpc>
              <a:spcBef>
                <a:spcPct val="50000"/>
              </a:spcBef>
              <a:tabLst>
                <a:tab pos="5830888" algn="l"/>
              </a:tabLst>
            </a:pPr>
            <a:r>
              <a:rPr lang="en-US" altLang="en-US"/>
              <a:t>A generalist approach	</a:t>
            </a:r>
            <a:r>
              <a:rPr lang="en-US" altLang="en-US" sz="2200"/>
              <a:t>May 2009, v7i3</a:t>
            </a:r>
            <a:endParaRPr lang="en-US" altLang="en-US"/>
          </a:p>
          <a:p>
            <a:pPr eaLnBrk="1" hangingPunct="1">
              <a:lnSpc>
                <a:spcPct val="95000"/>
              </a:lnSpc>
              <a:spcBef>
                <a:spcPct val="50000"/>
              </a:spcBef>
              <a:tabLst>
                <a:tab pos="5830888" algn="l"/>
              </a:tabLst>
            </a:pPr>
            <a:r>
              <a:rPr lang="en-US" altLang="en-US"/>
              <a:t>The paradox of primary care 	</a:t>
            </a:r>
            <a:r>
              <a:rPr lang="en-US" altLang="en-US" sz="2200"/>
              <a:t>Jul 2009, v7i4</a:t>
            </a:r>
            <a:endParaRPr lang="en-US" altLang="en-US"/>
          </a:p>
          <a:p>
            <a:pPr eaLnBrk="1" hangingPunct="1">
              <a:lnSpc>
                <a:spcPct val="95000"/>
              </a:lnSpc>
              <a:spcBef>
                <a:spcPct val="50000"/>
              </a:spcBef>
              <a:tabLst>
                <a:tab pos="5830888" algn="l"/>
              </a:tabLst>
            </a:pPr>
            <a:r>
              <a:rPr lang="en-US" altLang="en-US"/>
              <a:t>A science of connectedness	</a:t>
            </a:r>
            <a:r>
              <a:rPr lang="en-US" altLang="en-US" sz="2200"/>
              <a:t>Sept 2009, v7i5</a:t>
            </a:r>
            <a:endParaRPr lang="en-US" altLang="en-US"/>
          </a:p>
          <a:p>
            <a:pPr eaLnBrk="1" hangingPunct="1">
              <a:lnSpc>
                <a:spcPct val="95000"/>
              </a:lnSpc>
              <a:spcBef>
                <a:spcPct val="50000"/>
              </a:spcBef>
              <a:tabLst>
                <a:tab pos="5830888" algn="l"/>
              </a:tabLst>
            </a:pPr>
            <a:r>
              <a:rPr lang="en-US" altLang="en-US"/>
              <a:t>Cycles of renewal &amp; adaption 	</a:t>
            </a:r>
            <a:r>
              <a:rPr lang="en-US" altLang="en-US" sz="2200"/>
              <a:t>Nov 2009, v7i6</a:t>
            </a:r>
            <a:endParaRPr lang="en-US" altLang="en-US"/>
          </a:p>
          <a:p>
            <a:pPr eaLnBrk="1" hangingPunct="1">
              <a:lnSpc>
                <a:spcPct val="95000"/>
              </a:lnSpc>
              <a:spcBef>
                <a:spcPct val="50000"/>
              </a:spcBef>
              <a:tabLst>
                <a:tab pos="5830888" algn="l"/>
              </a:tabLst>
            </a:pPr>
            <a:r>
              <a:rPr lang="en-US" altLang="en-US"/>
              <a:t>Ways of knowing and inquiry 	</a:t>
            </a:r>
            <a:r>
              <a:rPr lang="en-US" altLang="en-US" sz="2200"/>
              <a:t>Jan 2010, v8i1</a:t>
            </a:r>
            <a:endParaRPr lang="en-US" altLang="en-US"/>
          </a:p>
          <a:p>
            <a:pPr eaLnBrk="1" hangingPunct="1">
              <a:lnSpc>
                <a:spcPct val="95000"/>
              </a:lnSpc>
              <a:spcBef>
                <a:spcPct val="50000"/>
              </a:spcBef>
              <a:tabLst>
                <a:tab pos="5830888" algn="l"/>
              </a:tabLst>
            </a:pPr>
            <a:r>
              <a:rPr lang="en-US" altLang="en-US"/>
              <a:t>Regaining our moral authority	</a:t>
            </a:r>
            <a:r>
              <a:rPr lang="en-US" altLang="en-US" sz="2200"/>
              <a:t>Mar 2010, v8i2</a:t>
            </a:r>
          </a:p>
        </p:txBody>
      </p:sp>
      <p:pic>
        <p:nvPicPr>
          <p:cNvPr id="100357" name="Picture 4" descr="top">
            <a:extLst>
              <a:ext uri="{FF2B5EF4-FFF2-40B4-BE49-F238E27FC236}">
                <a16:creationId xmlns:a16="http://schemas.microsoft.com/office/drawing/2014/main" id="{1A6F0B92-51C4-69C2-2273-67FF2C8DB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6672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Text Box 5">
            <a:extLst>
              <a:ext uri="{FF2B5EF4-FFF2-40B4-BE49-F238E27FC236}">
                <a16:creationId xmlns:a16="http://schemas.microsoft.com/office/drawing/2014/main" id="{C52AD7D9-1D5A-BE68-AADF-08D210D258CC}"/>
              </a:ext>
            </a:extLst>
          </p:cNvPr>
          <p:cNvSpPr txBox="1">
            <a:spLocks noChangeArrowheads="1"/>
          </p:cNvSpPr>
          <p:nvPr/>
        </p:nvSpPr>
        <p:spPr bwMode="auto">
          <a:xfrm>
            <a:off x="914400" y="6400800"/>
            <a:ext cx="678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0">
                <a:hlinkClick r:id="rId5"/>
              </a:rPr>
              <a:t>www.annfammed.org/cgi/collection/editorial_series</a:t>
            </a:r>
            <a:r>
              <a:rPr lang="en-US" altLang="en-US" sz="1800" b="0"/>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a:extLst>
              <a:ext uri="{FF2B5EF4-FFF2-40B4-BE49-F238E27FC236}">
                <a16:creationId xmlns:a16="http://schemas.microsoft.com/office/drawing/2014/main" id="{BF9031CC-0D38-143E-39B6-F6E587C28F2B}"/>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19D2CF3-810C-4DB5-AF37-1A7D428E701A}" type="slidenum">
              <a:rPr lang="en-US" altLang="en-US" sz="1400"/>
              <a:pPr>
                <a:spcBef>
                  <a:spcPct val="0"/>
                </a:spcBef>
                <a:buFontTx/>
                <a:buNone/>
              </a:pPr>
              <a:t>126</a:t>
            </a:fld>
            <a:endParaRPr lang="en-US" altLang="en-US" sz="1400"/>
          </a:p>
        </p:txBody>
      </p:sp>
      <p:sp>
        <p:nvSpPr>
          <p:cNvPr id="102403" name="Rectangle 2">
            <a:extLst>
              <a:ext uri="{FF2B5EF4-FFF2-40B4-BE49-F238E27FC236}">
                <a16:creationId xmlns:a16="http://schemas.microsoft.com/office/drawing/2014/main" id="{AD6C5FBE-2AAF-6A30-5E26-CECB1AFAF38A}"/>
              </a:ext>
            </a:extLst>
          </p:cNvPr>
          <p:cNvSpPr>
            <a:spLocks noGrp="1" noChangeArrowheads="1"/>
          </p:cNvSpPr>
          <p:nvPr>
            <p:ph type="title"/>
          </p:nvPr>
        </p:nvSpPr>
        <p:spPr/>
        <p:txBody>
          <a:bodyPr/>
          <a:lstStyle/>
          <a:p>
            <a:pPr eaLnBrk="1" hangingPunct="1"/>
            <a:r>
              <a:rPr lang="en-US" altLang="en-US"/>
              <a:t>Accessing Series Online</a:t>
            </a:r>
          </a:p>
        </p:txBody>
      </p:sp>
      <p:sp>
        <p:nvSpPr>
          <p:cNvPr id="102404" name="Rectangle 3">
            <a:extLst>
              <a:ext uri="{FF2B5EF4-FFF2-40B4-BE49-F238E27FC236}">
                <a16:creationId xmlns:a16="http://schemas.microsoft.com/office/drawing/2014/main" id="{DD28EDCC-CE8F-9402-723A-A360163EDA8B}"/>
              </a:ext>
            </a:extLst>
          </p:cNvPr>
          <p:cNvSpPr>
            <a:spLocks noGrp="1" noChangeArrowheads="1"/>
          </p:cNvSpPr>
          <p:nvPr>
            <p:ph type="body" idx="1"/>
          </p:nvPr>
        </p:nvSpPr>
        <p:spPr>
          <a:xfrm>
            <a:off x="457200" y="1600200"/>
            <a:ext cx="8382000" cy="4525963"/>
          </a:xfrm>
        </p:spPr>
        <p:txBody>
          <a:bodyPr/>
          <a:lstStyle/>
          <a:p>
            <a:pPr eaLnBrk="1" hangingPunct="1"/>
            <a:r>
              <a:rPr lang="en-US" altLang="en-US">
                <a:hlinkClick r:id="rId2"/>
              </a:rPr>
              <a:t>www.AnnFamMed.org</a:t>
            </a:r>
            <a:endParaRPr lang="en-US" altLang="en-US"/>
          </a:p>
          <a:p>
            <a:pPr lvl="1" eaLnBrk="1" hangingPunct="1"/>
            <a:r>
              <a:rPr lang="en-US" altLang="en-US" sz="2600"/>
              <a:t>Article Collections (from options on the right)</a:t>
            </a:r>
          </a:p>
          <a:p>
            <a:pPr lvl="1" eaLnBrk="1" hangingPunct="1"/>
            <a:r>
              <a:rPr lang="en-US" altLang="en-US" sz="2600"/>
              <a:t>Under: </a:t>
            </a:r>
            <a:r>
              <a:rPr lang="en-US" altLang="en-US" sz="2600" b="1"/>
              <a:t>Core values of primary care:</a:t>
            </a:r>
            <a:r>
              <a:rPr lang="en-US" altLang="en-US" sz="2600"/>
              <a:t> </a:t>
            </a:r>
          </a:p>
          <a:p>
            <a:pPr lvl="1" eaLnBrk="1" hangingPunct="1"/>
            <a:r>
              <a:rPr lang="en-US" altLang="en-US" sz="2600">
                <a:hlinkClick r:id="rId3"/>
              </a:rPr>
              <a:t>Science of connectedness / practice of generalism</a:t>
            </a:r>
            <a:r>
              <a:rPr lang="en-US" altLang="en-US" sz="2600"/>
              <a:t> (7 Articles)</a:t>
            </a:r>
            <a:r>
              <a:rPr lang="en-US" altLang="en-US"/>
              <a:t> </a:t>
            </a:r>
          </a:p>
          <a:p>
            <a:pPr eaLnBrk="1" hangingPunct="1"/>
            <a:r>
              <a:rPr lang="en-US" altLang="en-US"/>
              <a:t>Or:   </a:t>
            </a:r>
            <a:r>
              <a:rPr lang="en-US" altLang="en-US" sz="2600">
                <a:hlinkClick r:id="rId3"/>
              </a:rPr>
              <a:t>www.annfammed.org/cgi/collection/editorial_series</a:t>
            </a:r>
            <a:r>
              <a:rPr lang="en-US" altLang="en-US" sz="2600"/>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D4C63DE-6D32-29F0-8A4B-323F96982B72}"/>
              </a:ext>
            </a:extLst>
          </p:cNvPr>
          <p:cNvSpPr>
            <a:spLocks noGrp="1"/>
          </p:cNvSpPr>
          <p:nvPr>
            <p:ph type="title"/>
          </p:nvPr>
        </p:nvSpPr>
        <p:spPr/>
        <p:txBody>
          <a:bodyPr/>
          <a:lstStyle/>
          <a:p>
            <a:r>
              <a:rPr lang="en-US" altLang="en-US"/>
              <a:t>Health Care Spending</a:t>
            </a:r>
          </a:p>
        </p:txBody>
      </p:sp>
      <p:sp>
        <p:nvSpPr>
          <p:cNvPr id="12291" name="Slide Number Placeholder 2">
            <a:extLst>
              <a:ext uri="{FF2B5EF4-FFF2-40B4-BE49-F238E27FC236}">
                <a16:creationId xmlns:a16="http://schemas.microsoft.com/office/drawing/2014/main" id="{A3F6A753-4204-05DF-1CC9-0405AE9506DA}"/>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83FEC8B-867E-4307-B213-6F0B1A47B5C7}" type="slidenum">
              <a:rPr lang="en-US" altLang="en-US" sz="1400"/>
              <a:pPr>
                <a:spcBef>
                  <a:spcPct val="0"/>
                </a:spcBef>
                <a:buFontTx/>
                <a:buNone/>
              </a:pPr>
              <a:t>127</a:t>
            </a:fld>
            <a:endParaRPr lang="en-US" altLang="en-US" sz="1400"/>
          </a:p>
        </p:txBody>
      </p:sp>
      <p:pic>
        <p:nvPicPr>
          <p:cNvPr id="12292" name="Picture 2" descr="Squires OECD Exhibit 01">
            <a:extLst>
              <a:ext uri="{FF2B5EF4-FFF2-40B4-BE49-F238E27FC236}">
                <a16:creationId xmlns:a16="http://schemas.microsoft.com/office/drawing/2014/main" id="{928E5127-A078-AC68-D8AF-7EB0200AF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3">
            <a:extLst>
              <a:ext uri="{FF2B5EF4-FFF2-40B4-BE49-F238E27FC236}">
                <a16:creationId xmlns:a16="http://schemas.microsoft.com/office/drawing/2014/main" id="{C2972528-B6C8-405C-C875-6B5B26C3855C}"/>
              </a:ext>
            </a:extLst>
          </p:cNvPr>
          <p:cNvSpPr txBox="1">
            <a:spLocks noChangeArrowheads="1"/>
          </p:cNvSpPr>
          <p:nvPr/>
        </p:nvSpPr>
        <p:spPr bwMode="auto">
          <a:xfrm>
            <a:off x="2590800" y="6553200"/>
            <a:ext cx="624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2294" name="TextBox 5">
            <a:extLst>
              <a:ext uri="{FF2B5EF4-FFF2-40B4-BE49-F238E27FC236}">
                <a16:creationId xmlns:a16="http://schemas.microsoft.com/office/drawing/2014/main" id="{E00DFC99-B0B6-2281-78DB-EC6071CD3471}"/>
              </a:ext>
            </a:extLst>
          </p:cNvPr>
          <p:cNvSpPr txBox="1">
            <a:spLocks noChangeArrowheads="1"/>
          </p:cNvSpPr>
          <p:nvPr/>
        </p:nvSpPr>
        <p:spPr bwMode="auto">
          <a:xfrm>
            <a:off x="2590800" y="6488113"/>
            <a:ext cx="6477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b="0">
                <a:hlinkClick r:id="rId3"/>
              </a:rPr>
              <a:t>www.commonwealthfund.org/publications/issue-briefs/2015/oct/us-health-care-from-a-global-perspective</a:t>
            </a:r>
            <a:r>
              <a:rPr lang="en-US" altLang="en-US" sz="1000" b="0"/>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2E1B395-1AF4-2BF4-F28B-11494D29CF5E}"/>
              </a:ext>
            </a:extLst>
          </p:cNvPr>
          <p:cNvSpPr>
            <a:spLocks noGrp="1"/>
          </p:cNvSpPr>
          <p:nvPr>
            <p:ph type="title"/>
          </p:nvPr>
        </p:nvSpPr>
        <p:spPr/>
        <p:txBody>
          <a:bodyPr/>
          <a:lstStyle/>
          <a:p>
            <a:endParaRPr lang="en-US" altLang="en-US"/>
          </a:p>
        </p:txBody>
      </p:sp>
      <p:sp>
        <p:nvSpPr>
          <p:cNvPr id="13315" name="Slide Number Placeholder 2">
            <a:extLst>
              <a:ext uri="{FF2B5EF4-FFF2-40B4-BE49-F238E27FC236}">
                <a16:creationId xmlns:a16="http://schemas.microsoft.com/office/drawing/2014/main" id="{02F8DADC-D477-D84F-F910-AB4570024EB9}"/>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51467D-2A62-4184-BE9F-B087032E34A7}" type="slidenum">
              <a:rPr lang="en-US" altLang="en-US" sz="1400"/>
              <a:pPr>
                <a:spcBef>
                  <a:spcPct val="0"/>
                </a:spcBef>
                <a:buFontTx/>
                <a:buNone/>
              </a:pPr>
              <a:t>128</a:t>
            </a:fld>
            <a:endParaRPr lang="en-US" altLang="en-US" sz="1400"/>
          </a:p>
        </p:txBody>
      </p:sp>
      <p:pic>
        <p:nvPicPr>
          <p:cNvPr id="13316" name="Picture 2" descr="Squires OECD Exhibit 08">
            <a:extLst>
              <a:ext uri="{FF2B5EF4-FFF2-40B4-BE49-F238E27FC236}">
                <a16:creationId xmlns:a16="http://schemas.microsoft.com/office/drawing/2014/main" id="{19A37259-648C-560F-1F2E-C30BA2E35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4">
            <a:extLst>
              <a:ext uri="{FF2B5EF4-FFF2-40B4-BE49-F238E27FC236}">
                <a16:creationId xmlns:a16="http://schemas.microsoft.com/office/drawing/2014/main" id="{65043F49-5D6F-0BC9-6CB0-4DB60BE030E6}"/>
              </a:ext>
            </a:extLst>
          </p:cNvPr>
          <p:cNvSpPr txBox="1">
            <a:spLocks noChangeArrowheads="1"/>
          </p:cNvSpPr>
          <p:nvPr/>
        </p:nvSpPr>
        <p:spPr bwMode="auto">
          <a:xfrm>
            <a:off x="463550" y="6556375"/>
            <a:ext cx="6477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b="0">
                <a:hlinkClick r:id="rId3"/>
              </a:rPr>
              <a:t>www.commonwealthfund.org/publications/issue-briefs/2015/oct/us-health-care-from-a-global-perspective</a:t>
            </a:r>
            <a:r>
              <a:rPr lang="en-US" altLang="en-US" sz="1000" b="0"/>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7C229FD-17FC-C6D7-7B1C-C71E7760FFB0}"/>
              </a:ext>
            </a:extLst>
          </p:cNvPr>
          <p:cNvSpPr>
            <a:spLocks noGrp="1"/>
          </p:cNvSpPr>
          <p:nvPr>
            <p:ph type="title"/>
          </p:nvPr>
        </p:nvSpPr>
        <p:spPr/>
        <p:txBody>
          <a:bodyPr/>
          <a:lstStyle/>
          <a:p>
            <a:endParaRPr lang="en-US" altLang="en-US"/>
          </a:p>
        </p:txBody>
      </p:sp>
      <p:sp>
        <p:nvSpPr>
          <p:cNvPr id="14339" name="Slide Number Placeholder 2">
            <a:extLst>
              <a:ext uri="{FF2B5EF4-FFF2-40B4-BE49-F238E27FC236}">
                <a16:creationId xmlns:a16="http://schemas.microsoft.com/office/drawing/2014/main" id="{96B9DC70-9410-50A3-A5D1-552D0700B7BD}"/>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5ADEAB-E591-431B-A4F3-2DCDA3E87FA1}" type="slidenum">
              <a:rPr lang="en-US" altLang="en-US" sz="1400"/>
              <a:pPr>
                <a:spcBef>
                  <a:spcPct val="0"/>
                </a:spcBef>
                <a:buFontTx/>
                <a:buNone/>
              </a:pPr>
              <a:t>129</a:t>
            </a:fld>
            <a:endParaRPr lang="en-US" altLang="en-US" sz="1400"/>
          </a:p>
        </p:txBody>
      </p:sp>
      <p:pic>
        <p:nvPicPr>
          <p:cNvPr id="14340" name="Picture 2" descr="Squires OECD Exhibit 09">
            <a:extLst>
              <a:ext uri="{FF2B5EF4-FFF2-40B4-BE49-F238E27FC236}">
                <a16:creationId xmlns:a16="http://schemas.microsoft.com/office/drawing/2014/main" id="{38BF9E19-0139-4932-8F60-24F2CE731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4">
            <a:extLst>
              <a:ext uri="{FF2B5EF4-FFF2-40B4-BE49-F238E27FC236}">
                <a16:creationId xmlns:a16="http://schemas.microsoft.com/office/drawing/2014/main" id="{1D55986E-5FBE-78BC-D04C-41D0E82D8A0D}"/>
              </a:ext>
            </a:extLst>
          </p:cNvPr>
          <p:cNvSpPr txBox="1">
            <a:spLocks noChangeArrowheads="1"/>
          </p:cNvSpPr>
          <p:nvPr/>
        </p:nvSpPr>
        <p:spPr bwMode="auto">
          <a:xfrm>
            <a:off x="1143000" y="6543675"/>
            <a:ext cx="6477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b="0">
                <a:hlinkClick r:id="rId3"/>
              </a:rPr>
              <a:t>www.commonwealthfund.org/publications/issue-briefs/2015/oct/us-health-care-from-a-global-perspective</a:t>
            </a:r>
            <a:r>
              <a:rPr lang="en-US" altLang="en-US" sz="1000" b="0"/>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a:extLst>
              <a:ext uri="{FF2B5EF4-FFF2-40B4-BE49-F238E27FC236}">
                <a16:creationId xmlns:a16="http://schemas.microsoft.com/office/drawing/2014/main" id="{B290ACC1-BAC5-D35E-3E86-22D7217A5A36}"/>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45A0761-2AB6-41E8-8ECF-853043945172}" type="slidenum">
              <a:rPr lang="en-US" altLang="en-US" sz="1400"/>
              <a:pPr>
                <a:spcBef>
                  <a:spcPct val="0"/>
                </a:spcBef>
                <a:buFontTx/>
                <a:buNone/>
              </a:pPr>
              <a:t>13</a:t>
            </a:fld>
            <a:endParaRPr lang="en-US" altLang="en-US" sz="1400"/>
          </a:p>
        </p:txBody>
      </p:sp>
      <p:sp>
        <p:nvSpPr>
          <p:cNvPr id="116739" name="Rectangle 2">
            <a:extLst>
              <a:ext uri="{FF2B5EF4-FFF2-40B4-BE49-F238E27FC236}">
                <a16:creationId xmlns:a16="http://schemas.microsoft.com/office/drawing/2014/main" id="{7F06A081-1DB5-1BAE-9998-378CBA15A3BD}"/>
              </a:ext>
            </a:extLst>
          </p:cNvPr>
          <p:cNvSpPr>
            <a:spLocks noGrp="1" noChangeArrowheads="1"/>
          </p:cNvSpPr>
          <p:nvPr>
            <p:ph type="title"/>
          </p:nvPr>
        </p:nvSpPr>
        <p:spPr>
          <a:xfrm>
            <a:off x="457200" y="274638"/>
            <a:ext cx="8229600" cy="533400"/>
          </a:xfrm>
        </p:spPr>
        <p:txBody>
          <a:bodyPr>
            <a:noAutofit/>
          </a:bodyPr>
          <a:lstStyle/>
          <a:p>
            <a:pPr algn="ctr" eaLnBrk="1" hangingPunct="1"/>
            <a:r>
              <a:rPr lang="en-US" altLang="en-US" b="1" dirty="0">
                <a:latin typeface="+mn-lt"/>
              </a:rPr>
              <a:t>Recent Emotional Distress</a:t>
            </a:r>
          </a:p>
        </p:txBody>
      </p:sp>
      <p:sp>
        <p:nvSpPr>
          <p:cNvPr id="143364" name="Rectangle 3">
            <a:extLst>
              <a:ext uri="{FF2B5EF4-FFF2-40B4-BE49-F238E27FC236}">
                <a16:creationId xmlns:a16="http://schemas.microsoft.com/office/drawing/2014/main" id="{F4AB5B50-05F1-CF69-7F16-77ECD2E6D647}"/>
              </a:ext>
            </a:extLst>
          </p:cNvPr>
          <p:cNvSpPr>
            <a:spLocks noGrp="1" noChangeArrowheads="1"/>
          </p:cNvSpPr>
          <p:nvPr>
            <p:ph type="body" idx="1"/>
          </p:nvPr>
        </p:nvSpPr>
        <p:spPr>
          <a:xfrm>
            <a:off x="365760" y="1295400"/>
            <a:ext cx="8778240" cy="5562600"/>
          </a:xfrm>
        </p:spPr>
        <p:txBody>
          <a:bodyPr/>
          <a:lstStyle/>
          <a:p>
            <a:pPr marL="0" indent="0" eaLnBrk="1" hangingPunct="1">
              <a:spcBef>
                <a:spcPct val="40000"/>
              </a:spcBef>
              <a:spcAft>
                <a:spcPct val="30000"/>
              </a:spcAft>
              <a:tabLst>
                <a:tab pos="285750" algn="l"/>
              </a:tabLst>
            </a:pPr>
            <a:r>
              <a:rPr lang="en-US" altLang="en-US" sz="2400" b="1" dirty="0"/>
              <a:t>  </a:t>
            </a:r>
            <a:r>
              <a:rPr lang="en-US" altLang="en-US" sz="2600" dirty="0"/>
              <a:t>Reported by 19% of patients seeing a family physician</a:t>
            </a:r>
          </a:p>
          <a:p>
            <a:pPr marL="0" indent="0" eaLnBrk="1" hangingPunct="1">
              <a:spcBef>
                <a:spcPct val="40000"/>
              </a:spcBef>
              <a:spcAft>
                <a:spcPct val="30000"/>
              </a:spcAft>
              <a:tabLst>
                <a:tab pos="285750" algn="l"/>
              </a:tabLst>
            </a:pPr>
            <a:r>
              <a:rPr lang="en-US" altLang="en-US" sz="2600" dirty="0"/>
              <a:t>  18% of these were diagnosed with anxiety or depression</a:t>
            </a:r>
          </a:p>
          <a:p>
            <a:pPr marL="0" indent="0" eaLnBrk="1" hangingPunct="1">
              <a:spcBef>
                <a:spcPct val="40000"/>
              </a:spcBef>
              <a:spcAft>
                <a:spcPct val="30000"/>
              </a:spcAft>
              <a:tabLst>
                <a:tab pos="285750" algn="l"/>
              </a:tabLst>
            </a:pPr>
            <a:r>
              <a:rPr lang="en-US" altLang="en-US" sz="2600" dirty="0"/>
              <a:t>  Visit duration</a:t>
            </a:r>
            <a:endParaRPr lang="en-US" altLang="en-US" sz="2400" b="1" dirty="0"/>
          </a:p>
          <a:p>
            <a:pPr marL="571500" lvl="1" indent="-342900" eaLnBrk="1" hangingPunct="1">
              <a:spcAft>
                <a:spcPct val="30000"/>
              </a:spcAft>
              <a:buClr>
                <a:schemeClr val="tx1"/>
              </a:buClr>
              <a:buFontTx/>
              <a:buChar char="•"/>
              <a:tabLst>
                <a:tab pos="285750" algn="l"/>
              </a:tabLst>
            </a:pPr>
            <a:r>
              <a:rPr lang="en-US" altLang="en-US" sz="2300" dirty="0"/>
              <a:t>10 min - not distressed</a:t>
            </a:r>
          </a:p>
          <a:p>
            <a:pPr marL="571500" lvl="1" indent="-342900" eaLnBrk="1" hangingPunct="1">
              <a:spcAft>
                <a:spcPct val="30000"/>
              </a:spcAft>
              <a:buClr>
                <a:schemeClr val="tx1"/>
              </a:buClr>
              <a:buFontTx/>
              <a:buChar char="•"/>
              <a:tabLst>
                <a:tab pos="285750" algn="l"/>
              </a:tabLst>
            </a:pPr>
            <a:r>
              <a:rPr lang="en-US" altLang="en-US" sz="2300" dirty="0"/>
              <a:t>11.5 min - distressed, not diagnosed</a:t>
            </a:r>
          </a:p>
          <a:p>
            <a:pPr marL="571500" lvl="1" indent="-342900" eaLnBrk="1" hangingPunct="1">
              <a:spcAft>
                <a:spcPct val="30000"/>
              </a:spcAft>
              <a:buClr>
                <a:schemeClr val="tx1"/>
              </a:buClr>
              <a:buFontTx/>
              <a:buChar char="•"/>
              <a:tabLst>
                <a:tab pos="285750" algn="l"/>
              </a:tabLst>
            </a:pPr>
            <a:r>
              <a:rPr lang="en-US" altLang="en-US" sz="2300" dirty="0"/>
              <a:t>12.8 min - distressed and diagnosed</a:t>
            </a:r>
            <a:endParaRPr lang="en-US" altLang="en-US" sz="2400" dirty="0"/>
          </a:p>
          <a:p>
            <a:pPr marL="0" indent="0" eaLnBrk="1" hangingPunct="1">
              <a:spcBef>
                <a:spcPct val="40000"/>
              </a:spcBef>
              <a:spcAft>
                <a:spcPct val="35000"/>
              </a:spcAft>
              <a:tabLst>
                <a:tab pos="285750" algn="l"/>
              </a:tabLst>
            </a:pPr>
            <a:r>
              <a:rPr lang="en-US" altLang="en-US" sz="2400" dirty="0"/>
              <a:t>  </a:t>
            </a:r>
            <a:r>
              <a:rPr lang="en-US" altLang="en-US" sz="2600" dirty="0"/>
              <a:t>Dramatic differences in time use</a:t>
            </a:r>
            <a:endParaRPr lang="en-US" altLang="en-US" sz="2800" dirty="0"/>
          </a:p>
          <a:p>
            <a:pPr marL="0" indent="0" eaLnBrk="1" hangingPunct="1">
              <a:tabLst>
                <a:tab pos="285750" algn="l"/>
              </a:tabLst>
            </a:pPr>
            <a:endParaRPr lang="en-US" altLang="en-US" sz="2000" dirty="0"/>
          </a:p>
          <a:p>
            <a:pPr marL="0" indent="0" eaLnBrk="1" hangingPunct="1">
              <a:buClr>
                <a:schemeClr val="tx1"/>
              </a:buClr>
              <a:buFontTx/>
              <a:buNone/>
            </a:pPr>
            <a:r>
              <a:rPr lang="en-US" altLang="en-US" sz="1700" dirty="0"/>
              <a:t>Callahan EJ, </a:t>
            </a:r>
            <a:r>
              <a:rPr lang="en-US" altLang="en-US" sz="1700" dirty="0" err="1"/>
              <a:t>Jaén</a:t>
            </a:r>
            <a:r>
              <a:rPr lang="en-US" altLang="en-US" sz="1700" dirty="0"/>
              <a:t> CR, Goodwin MA, Crabtree BF, Stange KC.  The impact of recent emotional distress and diagnosis of depression or anxiety on the physician-patient encounter in family practice.  </a:t>
            </a:r>
            <a:r>
              <a:rPr lang="en-US" altLang="en-US" sz="1700" i="1" dirty="0"/>
              <a:t>J Fam </a:t>
            </a:r>
            <a:r>
              <a:rPr lang="en-US" altLang="en-US" sz="1700" i="1" dirty="0" err="1"/>
              <a:t>Pract</a:t>
            </a:r>
            <a:r>
              <a:rPr lang="en-US" altLang="en-US" sz="1700" dirty="0"/>
              <a:t>, 1998; 46:410-418.</a:t>
            </a:r>
          </a:p>
        </p:txBody>
      </p:sp>
    </p:spTree>
    <p:extLst>
      <p:ext uri="{BB962C8B-B14F-4D97-AF65-F5344CB8AC3E}">
        <p14:creationId xmlns:p14="http://schemas.microsoft.com/office/powerpoint/2010/main" val="1461743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6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6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3364">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43364">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33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84EDED46-306C-A206-96F3-3C291B8DF3FB}"/>
              </a:ext>
            </a:extLst>
          </p:cNvPr>
          <p:cNvSpPr>
            <a:spLocks noGrp="1" noChangeArrowheads="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8177DC9-D100-47FE-B753-5278FD5CF0FA}" type="slidenum">
              <a:rPr lang="en-US" altLang="en-US" sz="1400"/>
              <a:pPr>
                <a:spcBef>
                  <a:spcPct val="0"/>
                </a:spcBef>
                <a:buFontTx/>
                <a:buNone/>
              </a:pPr>
              <a:t>130</a:t>
            </a:fld>
            <a:endParaRPr lang="en-US" altLang="en-US" sz="1400"/>
          </a:p>
        </p:txBody>
      </p:sp>
      <p:pic>
        <p:nvPicPr>
          <p:cNvPr id="15363" name="Picture 6" descr="Davis_Mirror_2014_ES-1.eps">
            <a:extLst>
              <a:ext uri="{FF2B5EF4-FFF2-40B4-BE49-F238E27FC236}">
                <a16:creationId xmlns:a16="http://schemas.microsoft.com/office/drawing/2014/main" id="{B549ACBA-66B7-CBC3-3877-9DC6716B79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3">
            <a:extLst>
              <a:ext uri="{FF2B5EF4-FFF2-40B4-BE49-F238E27FC236}">
                <a16:creationId xmlns:a16="http://schemas.microsoft.com/office/drawing/2014/main" id="{077C81A8-C303-EE0B-2276-A5A114D1A679}"/>
              </a:ext>
            </a:extLst>
          </p:cNvPr>
          <p:cNvSpPr txBox="1">
            <a:spLocks noChangeArrowheads="1"/>
          </p:cNvSpPr>
          <p:nvPr/>
        </p:nvSpPr>
        <p:spPr bwMode="auto">
          <a:xfrm>
            <a:off x="1600200" y="30163"/>
            <a:ext cx="754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t>Mirror, Mirror on the Wall, 2014 Update: How the U.S. Health Care System Compares Internationally</a:t>
            </a:r>
          </a:p>
        </p:txBody>
      </p:sp>
      <p:sp>
        <p:nvSpPr>
          <p:cNvPr id="15365" name="Text Box 4">
            <a:extLst>
              <a:ext uri="{FF2B5EF4-FFF2-40B4-BE49-F238E27FC236}">
                <a16:creationId xmlns:a16="http://schemas.microsoft.com/office/drawing/2014/main" id="{AFE62F19-5F6C-4510-5773-E0FB731B8DCE}"/>
              </a:ext>
            </a:extLst>
          </p:cNvPr>
          <p:cNvSpPr txBox="1">
            <a:spLocks noChangeArrowheads="1"/>
          </p:cNvSpPr>
          <p:nvPr/>
        </p:nvSpPr>
        <p:spPr bwMode="auto">
          <a:xfrm>
            <a:off x="304800" y="6477000"/>
            <a:ext cx="88392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10000"/>
              </a:spcBef>
              <a:buFontTx/>
              <a:buNone/>
            </a:pPr>
            <a:r>
              <a:rPr lang="en-US" altLang="en-US" sz="1600" b="0"/>
              <a:t>www.commonwealthfund.org/publications/fund-reports/2014/jun/mirror-mirror</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3995151-9A42-CCAA-74E7-05670531BC0E}"/>
              </a:ext>
            </a:extLst>
          </p:cNvPr>
          <p:cNvSpPr>
            <a:spLocks noGrp="1"/>
          </p:cNvSpPr>
          <p:nvPr>
            <p:ph type="title"/>
          </p:nvPr>
        </p:nvSpPr>
        <p:spPr>
          <a:xfrm>
            <a:off x="228600" y="152400"/>
            <a:ext cx="8686800" cy="639763"/>
          </a:xfrm>
        </p:spPr>
        <p:txBody>
          <a:bodyPr/>
          <a:lstStyle/>
          <a:p>
            <a:r>
              <a:rPr lang="en-US" altLang="en-US" sz="3300" b="1"/>
              <a:t>Key Provisions of the Affordable Care Act</a:t>
            </a:r>
          </a:p>
        </p:txBody>
      </p:sp>
      <p:sp>
        <p:nvSpPr>
          <p:cNvPr id="17411" name="Content Placeholder 2">
            <a:extLst>
              <a:ext uri="{FF2B5EF4-FFF2-40B4-BE49-F238E27FC236}">
                <a16:creationId xmlns:a16="http://schemas.microsoft.com/office/drawing/2014/main" id="{E0B545E7-E5F4-9B90-1E75-7A4F60B396E5}"/>
              </a:ext>
            </a:extLst>
          </p:cNvPr>
          <p:cNvSpPr>
            <a:spLocks noGrp="1"/>
          </p:cNvSpPr>
          <p:nvPr>
            <p:ph idx="1"/>
          </p:nvPr>
        </p:nvSpPr>
        <p:spPr>
          <a:xfrm>
            <a:off x="1066800" y="914400"/>
            <a:ext cx="7620000" cy="5807075"/>
          </a:xfrm>
        </p:spPr>
        <p:txBody>
          <a:bodyPr/>
          <a:lstStyle/>
          <a:p>
            <a:pPr>
              <a:spcBef>
                <a:spcPts val="200"/>
              </a:spcBef>
            </a:pPr>
            <a:r>
              <a:rPr lang="en-US" altLang="en-US" sz="2900">
                <a:cs typeface="Arial" panose="020B0604020202020204" pitchFamily="34" charset="0"/>
              </a:rPr>
              <a:t>Individual mandate</a:t>
            </a:r>
          </a:p>
          <a:p>
            <a:pPr>
              <a:spcBef>
                <a:spcPts val="200"/>
              </a:spcBef>
            </a:pPr>
            <a:r>
              <a:rPr lang="en-US" altLang="en-US" sz="2900">
                <a:cs typeface="Arial" panose="020B0604020202020204" pitchFamily="34" charset="0"/>
              </a:rPr>
              <a:t>Employer mandate</a:t>
            </a:r>
          </a:p>
          <a:p>
            <a:pPr>
              <a:spcBef>
                <a:spcPts val="200"/>
              </a:spcBef>
            </a:pPr>
            <a:r>
              <a:rPr lang="en-US" altLang="en-US" sz="2900">
                <a:cs typeface="Arial" panose="020B0604020202020204" pitchFamily="34" charset="0"/>
              </a:rPr>
              <a:t>Pre-existing condition protection</a:t>
            </a:r>
          </a:p>
          <a:p>
            <a:pPr>
              <a:spcBef>
                <a:spcPts val="200"/>
              </a:spcBef>
            </a:pPr>
            <a:r>
              <a:rPr lang="en-US" altLang="en-US" sz="2900">
                <a:cs typeface="Arial" panose="020B0604020202020204" pitchFamily="34" charset="0"/>
              </a:rPr>
              <a:t>Essential health benefits</a:t>
            </a:r>
          </a:p>
          <a:p>
            <a:pPr>
              <a:spcBef>
                <a:spcPts val="200"/>
              </a:spcBef>
            </a:pPr>
            <a:r>
              <a:rPr lang="en-US" altLang="en-US" sz="2900">
                <a:cs typeface="Arial" panose="020B0604020202020204" pitchFamily="34" charset="0"/>
              </a:rPr>
              <a:t>Qualified health plans / coverage tiers</a:t>
            </a:r>
          </a:p>
          <a:p>
            <a:pPr>
              <a:spcBef>
                <a:spcPts val="200"/>
              </a:spcBef>
            </a:pPr>
            <a:r>
              <a:rPr lang="en-US" altLang="en-US" sz="2900">
                <a:cs typeface="Arial" panose="020B0604020202020204" pitchFamily="34" charset="0"/>
              </a:rPr>
              <a:t>Medicaid expansion</a:t>
            </a:r>
          </a:p>
          <a:p>
            <a:pPr>
              <a:spcBef>
                <a:spcPts val="200"/>
              </a:spcBef>
            </a:pPr>
            <a:r>
              <a:rPr lang="en-US" altLang="en-US" sz="2900">
                <a:cs typeface="Arial" panose="020B0604020202020204" pitchFamily="34" charset="0"/>
              </a:rPr>
              <a:t>Premium tax credits</a:t>
            </a:r>
          </a:p>
          <a:p>
            <a:pPr>
              <a:spcBef>
                <a:spcPts val="200"/>
              </a:spcBef>
            </a:pPr>
            <a:r>
              <a:rPr lang="en-US" altLang="en-US" sz="2900">
                <a:cs typeface="Arial" panose="020B0604020202020204" pitchFamily="34" charset="0"/>
              </a:rPr>
              <a:t>Cost-sharing subsidies</a:t>
            </a:r>
          </a:p>
          <a:p>
            <a:pPr>
              <a:spcBef>
                <a:spcPts val="200"/>
              </a:spcBef>
            </a:pPr>
            <a:r>
              <a:rPr lang="en-US" altLang="en-US" sz="2900">
                <a:cs typeface="Arial" panose="020B0604020202020204" pitchFamily="34" charset="0"/>
              </a:rPr>
              <a:t>Prevention and wellness programs</a:t>
            </a:r>
          </a:p>
          <a:p>
            <a:pPr>
              <a:spcBef>
                <a:spcPts val="200"/>
              </a:spcBef>
            </a:pPr>
            <a:r>
              <a:rPr lang="en-US" altLang="en-US" sz="2900">
                <a:cs typeface="Arial" panose="020B0604020202020204" pitchFamily="34" charset="0"/>
              </a:rPr>
              <a:t>Fees and taxes</a:t>
            </a:r>
          </a:p>
          <a:p>
            <a:pPr>
              <a:spcBef>
                <a:spcPts val="200"/>
              </a:spcBef>
            </a:pPr>
            <a:r>
              <a:rPr lang="en-US" altLang="en-US" sz="2900">
                <a:cs typeface="Arial" panose="020B0604020202020204" pitchFamily="34" charset="0"/>
              </a:rPr>
              <a:t>Grandfathered plans</a:t>
            </a:r>
          </a:p>
          <a:p>
            <a:pPr>
              <a:spcBef>
                <a:spcPts val="200"/>
              </a:spcBef>
            </a:pPr>
            <a:r>
              <a:rPr lang="en-US" altLang="en-US" sz="2900">
                <a:cs typeface="Arial" panose="020B0604020202020204" pitchFamily="34" charset="0"/>
              </a:rPr>
              <a:t>CMS Innovation Center</a:t>
            </a:r>
          </a:p>
          <a:p>
            <a:endParaRPr lang="en-US" altLang="en-US"/>
          </a:p>
        </p:txBody>
      </p:sp>
      <p:sp>
        <p:nvSpPr>
          <p:cNvPr id="17412" name="Slide Number Placeholder 3">
            <a:extLst>
              <a:ext uri="{FF2B5EF4-FFF2-40B4-BE49-F238E27FC236}">
                <a16:creationId xmlns:a16="http://schemas.microsoft.com/office/drawing/2014/main" id="{B298A69A-9A01-B92E-5E78-7431C2D32786}"/>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716DE4-E718-4C97-9C53-D761BFC7EF32}" type="slidenum">
              <a:rPr lang="en-US" altLang="en-US" sz="1400"/>
              <a:pPr>
                <a:spcBef>
                  <a:spcPct val="0"/>
                </a:spcBef>
                <a:buFontTx/>
                <a:buNone/>
              </a:pPr>
              <a:t>131</a:t>
            </a:fld>
            <a:endParaRPr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76E2C25-C535-0F55-275C-812941446D7A}"/>
              </a:ext>
            </a:extLst>
          </p:cNvPr>
          <p:cNvSpPr>
            <a:spLocks noGrp="1"/>
          </p:cNvSpPr>
          <p:nvPr>
            <p:ph type="title"/>
          </p:nvPr>
        </p:nvSpPr>
        <p:spPr/>
        <p:txBody>
          <a:bodyPr/>
          <a:lstStyle/>
          <a:p>
            <a:r>
              <a:rPr lang="en-US" altLang="en-US" sz="4000" b="1"/>
              <a:t>Accountable Care Organizations</a:t>
            </a:r>
          </a:p>
        </p:txBody>
      </p:sp>
      <p:sp>
        <p:nvSpPr>
          <p:cNvPr id="18435" name="Content Placeholder 2">
            <a:extLst>
              <a:ext uri="{FF2B5EF4-FFF2-40B4-BE49-F238E27FC236}">
                <a16:creationId xmlns:a16="http://schemas.microsoft.com/office/drawing/2014/main" id="{FFACAD05-9BC9-858A-9A9A-6FCF51D665CB}"/>
              </a:ext>
            </a:extLst>
          </p:cNvPr>
          <p:cNvSpPr>
            <a:spLocks noGrp="1"/>
          </p:cNvSpPr>
          <p:nvPr>
            <p:ph idx="1"/>
          </p:nvPr>
        </p:nvSpPr>
        <p:spPr/>
        <p:txBody>
          <a:bodyPr/>
          <a:lstStyle/>
          <a:p>
            <a:pPr eaLnBrk="1" hangingPunct="1">
              <a:lnSpc>
                <a:spcPct val="90000"/>
              </a:lnSpc>
              <a:spcBef>
                <a:spcPts val="2400"/>
              </a:spcBef>
            </a:pPr>
            <a:r>
              <a:rPr lang="en-US" altLang="en-US"/>
              <a:t>An ACO is a network of doctors and hospitals that shares responsibility for providing care to patients. </a:t>
            </a:r>
          </a:p>
          <a:p>
            <a:pPr eaLnBrk="1" hangingPunct="1">
              <a:lnSpc>
                <a:spcPct val="90000"/>
              </a:lnSpc>
              <a:spcBef>
                <a:spcPts val="2400"/>
              </a:spcBef>
            </a:pPr>
            <a:r>
              <a:rPr lang="en-US" altLang="en-US"/>
              <a:t>ACOs agree to manage all of the health care needs of a minimum of 5,000 Medicare or Medicaid beneficiaries for at least three years.</a:t>
            </a:r>
          </a:p>
          <a:p>
            <a:endParaRPr lang="en-US" altLang="en-US"/>
          </a:p>
        </p:txBody>
      </p:sp>
      <p:sp>
        <p:nvSpPr>
          <p:cNvPr id="18436" name="Slide Number Placeholder 3">
            <a:extLst>
              <a:ext uri="{FF2B5EF4-FFF2-40B4-BE49-F238E27FC236}">
                <a16:creationId xmlns:a16="http://schemas.microsoft.com/office/drawing/2014/main" id="{D98A8EBD-1CD1-E9BF-B998-06E36CC7476E}"/>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99E10DA-2709-4F3C-B6AD-1647EAB99734}" type="slidenum">
              <a:rPr lang="en-US" altLang="en-US" sz="1400"/>
              <a:pPr>
                <a:spcBef>
                  <a:spcPct val="0"/>
                </a:spcBef>
                <a:buFontTx/>
                <a:buNone/>
              </a:pPr>
              <a:t>132</a:t>
            </a:fld>
            <a:endParaRPr lang="en-US" altLang="en-US" sz="1400"/>
          </a:p>
        </p:txBody>
      </p:sp>
      <p:sp>
        <p:nvSpPr>
          <p:cNvPr id="18437" name="TextBox 4">
            <a:extLst>
              <a:ext uri="{FF2B5EF4-FFF2-40B4-BE49-F238E27FC236}">
                <a16:creationId xmlns:a16="http://schemas.microsoft.com/office/drawing/2014/main" id="{17595102-2131-D9D5-682F-4285627C6377}"/>
              </a:ext>
            </a:extLst>
          </p:cNvPr>
          <p:cNvSpPr txBox="1">
            <a:spLocks noChangeArrowheads="1"/>
          </p:cNvSpPr>
          <p:nvPr/>
        </p:nvSpPr>
        <p:spPr bwMode="auto">
          <a:xfrm>
            <a:off x="876300" y="5465763"/>
            <a:ext cx="73914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ts val="600"/>
              </a:spcBef>
              <a:buFontTx/>
              <a:buNone/>
            </a:pPr>
            <a:r>
              <a:rPr lang="en-US" altLang="en-US" sz="1400" b="0"/>
              <a:t>Fisher, E.S., et al., Fostering accountable health care: moving forward in Medicare. Health Aff (Millwood), 2009. 28(2): p. w219-31.</a:t>
            </a:r>
          </a:p>
          <a:p>
            <a:pPr>
              <a:lnSpc>
                <a:spcPct val="90000"/>
              </a:lnSpc>
              <a:spcBef>
                <a:spcPts val="600"/>
              </a:spcBef>
              <a:buFontTx/>
              <a:buNone/>
            </a:pPr>
            <a:r>
              <a:rPr lang="en-US" altLang="en-US" sz="1400" b="0"/>
              <a:t>McClellan, M., et al., A national strategy to put accountable care into practice. Health Affairs, 2010. 29(5): p. 982-90.</a:t>
            </a:r>
          </a:p>
          <a:p>
            <a:pPr>
              <a:lnSpc>
                <a:spcPct val="90000"/>
              </a:lnSpc>
              <a:spcBef>
                <a:spcPts val="600"/>
              </a:spcBef>
              <a:buFontTx/>
              <a:buNone/>
            </a:pPr>
            <a:r>
              <a:rPr lang="en-US" altLang="en-US" sz="1400" b="0"/>
              <a:t>Rittenhouse, D.R., S.M. Shortell, and E.S. Fisher, Primary care and accountable care -- two essential elements of delivery-system reform. N Engl J Med, 2009.</a:t>
            </a:r>
          </a:p>
          <a:p>
            <a:pPr>
              <a:spcBef>
                <a:spcPct val="0"/>
              </a:spcBef>
              <a:buFontTx/>
              <a:buNone/>
            </a:pPr>
            <a:endParaRPr lang="en-US" altLang="en-US" sz="1800"/>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9FB33500-3169-56D9-3856-925A59954FFC}"/>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F7912C-3E7F-438A-8135-1F8CBD1B359F}" type="slidenum">
              <a:rPr lang="en-US" altLang="en-US" sz="1400"/>
              <a:pPr>
                <a:spcBef>
                  <a:spcPct val="0"/>
                </a:spcBef>
                <a:buFontTx/>
                <a:buNone/>
              </a:pPr>
              <a:t>133</a:t>
            </a:fld>
            <a:endParaRPr lang="en-US" altLang="en-US" sz="1400"/>
          </a:p>
        </p:txBody>
      </p:sp>
      <p:sp>
        <p:nvSpPr>
          <p:cNvPr id="19459" name="Rectangle 2">
            <a:extLst>
              <a:ext uri="{FF2B5EF4-FFF2-40B4-BE49-F238E27FC236}">
                <a16:creationId xmlns:a16="http://schemas.microsoft.com/office/drawing/2014/main" id="{F6E61FB3-A7C3-DCB0-C767-A8287167DBDD}"/>
              </a:ext>
            </a:extLst>
          </p:cNvPr>
          <p:cNvSpPr>
            <a:spLocks noGrp="1" noChangeArrowheads="1"/>
          </p:cNvSpPr>
          <p:nvPr>
            <p:ph type="title"/>
          </p:nvPr>
        </p:nvSpPr>
        <p:spPr>
          <a:xfrm>
            <a:off x="457200" y="274638"/>
            <a:ext cx="8229600" cy="715962"/>
          </a:xfrm>
        </p:spPr>
        <p:txBody>
          <a:bodyPr/>
          <a:lstStyle/>
          <a:p>
            <a:pPr eaLnBrk="1" hangingPunct="1">
              <a:lnSpc>
                <a:spcPct val="95000"/>
              </a:lnSpc>
              <a:spcBef>
                <a:spcPct val="25000"/>
              </a:spcBef>
            </a:pPr>
            <a:r>
              <a:rPr lang="en-US" altLang="en-US" sz="3600" b="1"/>
              <a:t>The Patient-Centered Medical Home</a:t>
            </a:r>
            <a:endParaRPr lang="en-US" altLang="en-US" sz="3600" i="1"/>
          </a:p>
        </p:txBody>
      </p:sp>
      <p:sp>
        <p:nvSpPr>
          <p:cNvPr id="19460" name="Rectangle 3">
            <a:extLst>
              <a:ext uri="{FF2B5EF4-FFF2-40B4-BE49-F238E27FC236}">
                <a16:creationId xmlns:a16="http://schemas.microsoft.com/office/drawing/2014/main" id="{7FED3A7D-4932-DCB0-7DEF-8242827A3B7C}"/>
              </a:ext>
            </a:extLst>
          </p:cNvPr>
          <p:cNvSpPr>
            <a:spLocks noGrp="1" noChangeArrowheads="1"/>
          </p:cNvSpPr>
          <p:nvPr>
            <p:ph type="body" idx="1"/>
          </p:nvPr>
        </p:nvSpPr>
        <p:spPr>
          <a:xfrm>
            <a:off x="228600" y="1143000"/>
            <a:ext cx="6096000" cy="3352800"/>
          </a:xfrm>
        </p:spPr>
        <p:txBody>
          <a:bodyPr/>
          <a:lstStyle/>
          <a:p>
            <a:pPr eaLnBrk="1" hangingPunct="1">
              <a:lnSpc>
                <a:spcPct val="90000"/>
              </a:lnSpc>
              <a:spcBef>
                <a:spcPct val="35000"/>
              </a:spcBef>
            </a:pPr>
            <a:r>
              <a:rPr lang="nb-NO" altLang="en-US" sz="2800"/>
              <a:t>A political construct</a:t>
            </a:r>
          </a:p>
          <a:p>
            <a:pPr eaLnBrk="1" hangingPunct="1">
              <a:lnSpc>
                <a:spcPct val="90000"/>
              </a:lnSpc>
              <a:spcBef>
                <a:spcPct val="35000"/>
              </a:spcBef>
            </a:pPr>
            <a:r>
              <a:rPr lang="nb-NO" altLang="en-US" sz="2800"/>
              <a:t>Hundreds of demonstrations around the country</a:t>
            </a:r>
          </a:p>
          <a:p>
            <a:pPr eaLnBrk="1" hangingPunct="1">
              <a:lnSpc>
                <a:spcPct val="90000"/>
              </a:lnSpc>
              <a:spcBef>
                <a:spcPct val="35000"/>
              </a:spcBef>
            </a:pPr>
            <a:r>
              <a:rPr lang="nb-NO" altLang="en-US" sz="2800"/>
              <a:t>Movement toward changing</a:t>
            </a:r>
          </a:p>
          <a:p>
            <a:pPr lvl="1" eaLnBrk="1" hangingPunct="1">
              <a:lnSpc>
                <a:spcPct val="90000"/>
              </a:lnSpc>
              <a:spcBef>
                <a:spcPct val="10000"/>
              </a:spcBef>
            </a:pPr>
            <a:r>
              <a:rPr lang="nb-NO" altLang="en-US" sz="2600"/>
              <a:t>Health care organization </a:t>
            </a:r>
          </a:p>
          <a:p>
            <a:pPr lvl="1" eaLnBrk="1" hangingPunct="1">
              <a:lnSpc>
                <a:spcPct val="90000"/>
              </a:lnSpc>
              <a:spcBef>
                <a:spcPct val="10000"/>
              </a:spcBef>
            </a:pPr>
            <a:r>
              <a:rPr lang="nb-NO" altLang="en-US" sz="2600"/>
              <a:t>Reimbursement</a:t>
            </a:r>
          </a:p>
          <a:p>
            <a:pPr eaLnBrk="1" hangingPunct="1">
              <a:lnSpc>
                <a:spcPct val="90000"/>
              </a:lnSpc>
              <a:spcBef>
                <a:spcPct val="25000"/>
              </a:spcBef>
            </a:pPr>
            <a:r>
              <a:rPr lang="en-US" altLang="en-US" sz="2800"/>
              <a:t>Growing evidence of effectiveness</a:t>
            </a:r>
          </a:p>
        </p:txBody>
      </p:sp>
      <p:pic>
        <p:nvPicPr>
          <p:cNvPr id="19461" name="Picture 4" descr="j0430674">
            <a:extLst>
              <a:ext uri="{FF2B5EF4-FFF2-40B4-BE49-F238E27FC236}">
                <a16:creationId xmlns:a16="http://schemas.microsoft.com/office/drawing/2014/main" id="{DD98E2A9-3252-4E6A-3502-38BEF8372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143000"/>
            <a:ext cx="24161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5">
            <a:extLst>
              <a:ext uri="{FF2B5EF4-FFF2-40B4-BE49-F238E27FC236}">
                <a16:creationId xmlns:a16="http://schemas.microsoft.com/office/drawing/2014/main" id="{44854631-FB68-B936-68A6-5C4F72208A02}"/>
              </a:ext>
            </a:extLst>
          </p:cNvPr>
          <p:cNvSpPr txBox="1">
            <a:spLocks noChangeArrowheads="1"/>
          </p:cNvSpPr>
          <p:nvPr/>
        </p:nvSpPr>
        <p:spPr bwMode="auto">
          <a:xfrm>
            <a:off x="228600" y="4572000"/>
            <a:ext cx="8686800" cy="221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buFontTx/>
              <a:buNone/>
            </a:pPr>
            <a:r>
              <a:rPr lang="en-US" altLang="en-US" sz="1400" b="0"/>
              <a:t>The Patient-Centered Primary Care Collaborative. </a:t>
            </a:r>
            <a:r>
              <a:rPr lang="en-US" altLang="en-US" sz="1400" b="0">
                <a:hlinkClick r:id="rId3"/>
              </a:rPr>
              <a:t>www.pcpcc.net/index.php</a:t>
            </a:r>
            <a:r>
              <a:rPr lang="en-US" altLang="en-US" sz="1400" b="0"/>
              <a:t>. </a:t>
            </a:r>
          </a:p>
          <a:p>
            <a:pPr eaLnBrk="1" hangingPunct="1">
              <a:lnSpc>
                <a:spcPct val="85000"/>
              </a:lnSpc>
              <a:buFontTx/>
              <a:buNone/>
            </a:pPr>
            <a:r>
              <a:rPr lang="en-US" altLang="en-US" sz="1400" b="0"/>
              <a:t>Patient Centered Primary Care Collaborative. A Miracle of Modern Medicine. 2009. </a:t>
            </a:r>
            <a:r>
              <a:rPr lang="en-US" altLang="en-US" sz="1400" b="0">
                <a:hlinkClick r:id="rId4"/>
              </a:rPr>
              <a:t>www.pcpcc.net/content/primary-care-miracle-modern-medicine</a:t>
            </a:r>
            <a:r>
              <a:rPr lang="en-US" altLang="en-US" sz="1400" b="0"/>
              <a:t>. </a:t>
            </a:r>
          </a:p>
          <a:p>
            <a:pPr eaLnBrk="1" hangingPunct="1">
              <a:lnSpc>
                <a:spcPct val="85000"/>
              </a:lnSpc>
              <a:buFontTx/>
              <a:buNone/>
            </a:pPr>
            <a:r>
              <a:rPr lang="en-US" altLang="en-US" sz="1400" b="0"/>
              <a:t>Patient Centered Primary Care Collaborative. 2009 PCPP Pilot Guide: Proof in Practice.  A Compilation of Patient Centered Medical Home Pilot and Demonstration Projects. 2009:90. </a:t>
            </a:r>
            <a:r>
              <a:rPr lang="en-US" altLang="en-US" sz="1400" b="0">
                <a:hlinkClick r:id="rId5"/>
              </a:rPr>
              <a:t>www.pcpcc.net/pilot-guide</a:t>
            </a:r>
            <a:r>
              <a:rPr lang="en-US" altLang="en-US" sz="1400" b="0"/>
              <a:t>. Robert Graham Center. The PCMH: History, seven core features, evidence and transformational change. Washington, DC; 2007. </a:t>
            </a:r>
            <a:r>
              <a:rPr lang="en-US" altLang="en-US" sz="1400" b="0">
                <a:hlinkClick r:id="rId6"/>
              </a:rPr>
              <a:t>www.graham-center.org/online/graham/home/publications/monographs-books/2007/rgcmo-medical-home.html</a:t>
            </a:r>
            <a:r>
              <a:rPr lang="en-US" altLang="en-US" sz="1400" b="0"/>
              <a:t> </a:t>
            </a:r>
          </a:p>
          <a:p>
            <a:pPr eaLnBrk="1" hangingPunct="1">
              <a:lnSpc>
                <a:spcPct val="85000"/>
              </a:lnSpc>
              <a:buFontTx/>
              <a:buNone/>
            </a:pPr>
            <a:r>
              <a:rPr lang="en-US" altLang="en-US" sz="1400" b="0"/>
              <a:t>Stange KC, Miller WL, Nutting PA, Crabtree BF, Stewart EE, Jaén CR. Context for understanding the National Demonstration Project and the Patient-Centered Medical Home. Ann Fam Med. 2010;8(Suppl 1):S2-S8. </a:t>
            </a:r>
            <a:r>
              <a:rPr lang="en-US" altLang="en-US" sz="1400" b="0">
                <a:hlinkClick r:id="rId7"/>
              </a:rPr>
              <a:t>www.annfammed.org/cgi/content/full/8/Suppl_1/S2</a:t>
            </a:r>
            <a:endParaRPr lang="en-US" altLang="en-US" sz="1400" b="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305C10CB-D33A-C04A-6325-7E9C7875F8F7}"/>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9AB974C-FB4E-4C23-9299-13FBD903351B}" type="slidenum">
              <a:rPr lang="en-US" altLang="en-US" sz="1400"/>
              <a:pPr>
                <a:spcBef>
                  <a:spcPct val="0"/>
                </a:spcBef>
                <a:buFontTx/>
                <a:buNone/>
              </a:pPr>
              <a:t>134</a:t>
            </a:fld>
            <a:endParaRPr lang="en-US" altLang="en-US" sz="1400"/>
          </a:p>
        </p:txBody>
      </p:sp>
      <p:sp>
        <p:nvSpPr>
          <p:cNvPr id="20483" name="Rectangle 2">
            <a:extLst>
              <a:ext uri="{FF2B5EF4-FFF2-40B4-BE49-F238E27FC236}">
                <a16:creationId xmlns:a16="http://schemas.microsoft.com/office/drawing/2014/main" id="{14F8E231-8FA9-FF0E-FFE4-96F47BAB2266}"/>
              </a:ext>
            </a:extLst>
          </p:cNvPr>
          <p:cNvSpPr>
            <a:spLocks noGrp="1" noChangeArrowheads="1"/>
          </p:cNvSpPr>
          <p:nvPr>
            <p:ph type="title"/>
          </p:nvPr>
        </p:nvSpPr>
        <p:spPr>
          <a:xfrm>
            <a:off x="457200" y="274638"/>
            <a:ext cx="8229600" cy="1020762"/>
          </a:xfrm>
        </p:spPr>
        <p:txBody>
          <a:bodyPr/>
          <a:lstStyle/>
          <a:p>
            <a:pPr>
              <a:lnSpc>
                <a:spcPct val="95000"/>
              </a:lnSpc>
              <a:spcBef>
                <a:spcPct val="25000"/>
              </a:spcBef>
            </a:pPr>
            <a:r>
              <a:rPr lang="en-US" altLang="en-US" b="1"/>
              <a:t>Joint Principles of the PCMH</a:t>
            </a:r>
            <a:endParaRPr lang="en-US" altLang="en-US" sz="3200" i="1"/>
          </a:p>
        </p:txBody>
      </p:sp>
      <p:sp>
        <p:nvSpPr>
          <p:cNvPr id="20484" name="Rectangle 3">
            <a:extLst>
              <a:ext uri="{FF2B5EF4-FFF2-40B4-BE49-F238E27FC236}">
                <a16:creationId xmlns:a16="http://schemas.microsoft.com/office/drawing/2014/main" id="{8BD53422-452F-C475-8429-DCD1C0ADF9E0}"/>
              </a:ext>
            </a:extLst>
          </p:cNvPr>
          <p:cNvSpPr>
            <a:spLocks noGrp="1" noChangeArrowheads="1"/>
          </p:cNvSpPr>
          <p:nvPr>
            <p:ph type="body" sz="half" idx="1"/>
          </p:nvPr>
        </p:nvSpPr>
        <p:spPr>
          <a:xfrm>
            <a:off x="228600" y="1295400"/>
            <a:ext cx="4953000" cy="4800600"/>
          </a:xfrm>
        </p:spPr>
        <p:txBody>
          <a:bodyPr/>
          <a:lstStyle/>
          <a:p>
            <a:pPr>
              <a:lnSpc>
                <a:spcPct val="90000"/>
              </a:lnSpc>
              <a:spcBef>
                <a:spcPct val="30000"/>
              </a:spcBef>
            </a:pPr>
            <a:r>
              <a:rPr lang="nb-NO" altLang="en-US" sz="2800" b="1"/>
              <a:t>Personal physician</a:t>
            </a:r>
          </a:p>
          <a:p>
            <a:pPr>
              <a:lnSpc>
                <a:spcPct val="90000"/>
              </a:lnSpc>
              <a:spcBef>
                <a:spcPct val="30000"/>
              </a:spcBef>
            </a:pPr>
            <a:r>
              <a:rPr lang="nb-NO" altLang="en-US" sz="2800" b="1"/>
              <a:t>Physician-directed medical practice</a:t>
            </a:r>
          </a:p>
          <a:p>
            <a:pPr>
              <a:lnSpc>
                <a:spcPct val="90000"/>
              </a:lnSpc>
              <a:spcBef>
                <a:spcPct val="30000"/>
              </a:spcBef>
            </a:pPr>
            <a:r>
              <a:rPr lang="nb-NO" altLang="en-US" sz="2800" b="1"/>
              <a:t>Whole person orientation</a:t>
            </a:r>
          </a:p>
          <a:p>
            <a:pPr>
              <a:lnSpc>
                <a:spcPct val="90000"/>
              </a:lnSpc>
              <a:spcBef>
                <a:spcPct val="30000"/>
              </a:spcBef>
            </a:pPr>
            <a:r>
              <a:rPr lang="nb-NO" altLang="en-US" sz="2800" b="1"/>
              <a:t>Care is coordinated and integrated</a:t>
            </a:r>
          </a:p>
          <a:p>
            <a:pPr>
              <a:lnSpc>
                <a:spcPct val="90000"/>
              </a:lnSpc>
              <a:spcBef>
                <a:spcPct val="30000"/>
              </a:spcBef>
            </a:pPr>
            <a:r>
              <a:rPr lang="nb-NO" altLang="en-US" sz="2800" b="1"/>
              <a:t>Quality &amp; safety</a:t>
            </a:r>
          </a:p>
          <a:p>
            <a:pPr>
              <a:lnSpc>
                <a:spcPct val="90000"/>
              </a:lnSpc>
              <a:spcBef>
                <a:spcPct val="30000"/>
              </a:spcBef>
            </a:pPr>
            <a:r>
              <a:rPr lang="nb-NO" altLang="en-US" sz="2800" b="1"/>
              <a:t>Enhanced access</a:t>
            </a:r>
          </a:p>
          <a:p>
            <a:pPr>
              <a:lnSpc>
                <a:spcPct val="90000"/>
              </a:lnSpc>
              <a:spcBef>
                <a:spcPct val="30000"/>
              </a:spcBef>
            </a:pPr>
            <a:r>
              <a:rPr lang="nb-NO" altLang="en-US" sz="2800" b="1"/>
              <a:t>Payment recognizes added value</a:t>
            </a:r>
            <a:endParaRPr lang="en-US" altLang="en-US" sz="2800"/>
          </a:p>
        </p:txBody>
      </p:sp>
      <p:pic>
        <p:nvPicPr>
          <p:cNvPr id="20485" name="Picture 4" descr="See full size image">
            <a:hlinkClick r:id="rId2"/>
            <a:extLst>
              <a:ext uri="{FF2B5EF4-FFF2-40B4-BE49-F238E27FC236}">
                <a16:creationId xmlns:a16="http://schemas.microsoft.com/office/drawing/2014/main" id="{4D8BB177-AEB1-9859-8A53-CEEA50472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95400"/>
            <a:ext cx="37338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j0401148">
            <a:extLst>
              <a:ext uri="{FF2B5EF4-FFF2-40B4-BE49-F238E27FC236}">
                <a16:creationId xmlns:a16="http://schemas.microsoft.com/office/drawing/2014/main" id="{ECA5907C-91EC-566F-1B88-B4315A9AA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038600"/>
            <a:ext cx="3757613" cy="250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7" name="Text Box 7">
            <a:extLst>
              <a:ext uri="{FF2B5EF4-FFF2-40B4-BE49-F238E27FC236}">
                <a16:creationId xmlns:a16="http://schemas.microsoft.com/office/drawing/2014/main" id="{0FF743E3-2B33-C351-66AE-256509474858}"/>
              </a:ext>
            </a:extLst>
          </p:cNvPr>
          <p:cNvSpPr txBox="1">
            <a:spLocks noChangeArrowheads="1"/>
          </p:cNvSpPr>
          <p:nvPr/>
        </p:nvSpPr>
        <p:spPr bwMode="auto">
          <a:xfrm>
            <a:off x="228600" y="6248400"/>
            <a:ext cx="487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p>
        </p:txBody>
      </p:sp>
      <p:sp>
        <p:nvSpPr>
          <p:cNvPr id="20488" name="Rectangle 8">
            <a:extLst>
              <a:ext uri="{FF2B5EF4-FFF2-40B4-BE49-F238E27FC236}">
                <a16:creationId xmlns:a16="http://schemas.microsoft.com/office/drawing/2014/main" id="{0E5F8978-E8A9-0AC8-6F59-B451E13CFF27}"/>
              </a:ext>
            </a:extLst>
          </p:cNvPr>
          <p:cNvSpPr>
            <a:spLocks noGrp="1" noChangeArrowheads="1"/>
          </p:cNvSpPr>
          <p:nvPr>
            <p:ph sz="half" idx="2"/>
          </p:nvPr>
        </p:nvSpPr>
        <p:spPr>
          <a:xfrm>
            <a:off x="609600" y="6096000"/>
            <a:ext cx="4572000" cy="944563"/>
          </a:xfrm>
        </p:spPr>
        <p:txBody>
          <a:bodyPr/>
          <a:lstStyle/>
          <a:p>
            <a:pPr marL="3175" indent="-3175">
              <a:lnSpc>
                <a:spcPct val="90000"/>
              </a:lnSpc>
              <a:buFontTx/>
              <a:buNone/>
            </a:pPr>
            <a:r>
              <a:rPr lang="en-US" altLang="en-US" sz="1500"/>
              <a:t>AAFP, AAP, ACP, AOA. Joint principles of the patient-centered medical home. 2007; </a:t>
            </a:r>
            <a:r>
              <a:rPr lang="en-US" altLang="en-US" sz="1500">
                <a:hlinkClick r:id="rId5"/>
              </a:rPr>
              <a:t>www.medicalhomeinfo.org/Joint%20Statement.pdf</a:t>
            </a:r>
            <a:r>
              <a:rPr lang="en-US" altLang="en-US" sz="1500"/>
              <a:t>.</a:t>
            </a:r>
          </a:p>
        </p:txBody>
      </p:sp>
    </p:spTree>
  </p:cSld>
  <p:clrMapOvr>
    <a:masterClrMapping/>
  </p:clrMapOvr>
  <p:transition advClick="0" advTm="4000"/>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D9208BC7-A147-7D4F-FE10-40493569C912}"/>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BB454E5-ED66-478E-B0AF-BDC3783CC75E}" type="slidenum">
              <a:rPr lang="en-US" altLang="en-US" sz="1400"/>
              <a:pPr>
                <a:spcBef>
                  <a:spcPct val="0"/>
                </a:spcBef>
                <a:buFontTx/>
                <a:buNone/>
              </a:pPr>
              <a:t>135</a:t>
            </a:fld>
            <a:endParaRPr lang="en-US" altLang="en-US" sz="1400"/>
          </a:p>
        </p:txBody>
      </p:sp>
      <p:sp>
        <p:nvSpPr>
          <p:cNvPr id="21507" name="Rectangle 2">
            <a:extLst>
              <a:ext uri="{FF2B5EF4-FFF2-40B4-BE49-F238E27FC236}">
                <a16:creationId xmlns:a16="http://schemas.microsoft.com/office/drawing/2014/main" id="{B45B0A67-AA8A-42F8-2652-EE0A399BB701}"/>
              </a:ext>
            </a:extLst>
          </p:cNvPr>
          <p:cNvSpPr>
            <a:spLocks noGrp="1" noChangeArrowheads="1"/>
          </p:cNvSpPr>
          <p:nvPr>
            <p:ph type="title"/>
          </p:nvPr>
        </p:nvSpPr>
        <p:spPr/>
        <p:txBody>
          <a:bodyPr/>
          <a:lstStyle/>
          <a:p>
            <a:pPr eaLnBrk="1" hangingPunct="1"/>
            <a:r>
              <a:rPr lang="en-US" altLang="en-US" b="1"/>
              <a:t>The PCMH is</a:t>
            </a:r>
          </a:p>
        </p:txBody>
      </p:sp>
      <p:sp>
        <p:nvSpPr>
          <p:cNvPr id="172036" name="Rectangle 3">
            <a:extLst>
              <a:ext uri="{FF2B5EF4-FFF2-40B4-BE49-F238E27FC236}">
                <a16:creationId xmlns:a16="http://schemas.microsoft.com/office/drawing/2014/main" id="{773E879E-3243-8700-635D-76183E8FA9DD}"/>
              </a:ext>
            </a:extLst>
          </p:cNvPr>
          <p:cNvSpPr>
            <a:spLocks noGrp="1" noChangeArrowheads="1"/>
          </p:cNvSpPr>
          <p:nvPr>
            <p:ph type="body" idx="1"/>
          </p:nvPr>
        </p:nvSpPr>
        <p:spPr>
          <a:xfrm>
            <a:off x="457200" y="1524000"/>
            <a:ext cx="8229600" cy="4038600"/>
          </a:xfrm>
        </p:spPr>
        <p:txBody>
          <a:bodyPr/>
          <a:lstStyle/>
          <a:p>
            <a:pPr eaLnBrk="1" hangingPunct="1">
              <a:spcBef>
                <a:spcPct val="40000"/>
              </a:spcBef>
              <a:buFontTx/>
              <a:buNone/>
            </a:pPr>
            <a:r>
              <a:rPr lang="en-US" altLang="en-US" sz="2800"/>
              <a:t>1) The fundamental tenets of primary care: 	</a:t>
            </a:r>
          </a:p>
          <a:p>
            <a:pPr lvl="1" eaLnBrk="1" hangingPunct="1">
              <a:spcBef>
                <a:spcPct val="0"/>
              </a:spcBef>
            </a:pPr>
            <a:r>
              <a:rPr lang="en-US" altLang="en-US" sz="2400"/>
              <a:t>First contact access</a:t>
            </a:r>
          </a:p>
          <a:p>
            <a:pPr lvl="1" eaLnBrk="1" hangingPunct="1">
              <a:spcBef>
                <a:spcPct val="0"/>
              </a:spcBef>
            </a:pPr>
            <a:r>
              <a:rPr lang="en-US" altLang="en-US" sz="2400"/>
              <a:t>A comprehensive, whole person approach</a:t>
            </a:r>
          </a:p>
          <a:p>
            <a:pPr lvl="1" eaLnBrk="1" hangingPunct="1">
              <a:spcBef>
                <a:spcPct val="0"/>
              </a:spcBef>
            </a:pPr>
            <a:r>
              <a:rPr lang="en-US" altLang="en-US" sz="2400"/>
              <a:t>Integration &amp; coordination of care</a:t>
            </a:r>
          </a:p>
          <a:p>
            <a:pPr lvl="1" eaLnBrk="1" hangingPunct="1">
              <a:spcBef>
                <a:spcPct val="0"/>
              </a:spcBef>
            </a:pPr>
            <a:r>
              <a:rPr lang="en-US" altLang="en-US" sz="2400"/>
              <a:t>Relationships involving sustained partnership </a:t>
            </a:r>
          </a:p>
          <a:p>
            <a:pPr eaLnBrk="1" hangingPunct="1">
              <a:spcBef>
                <a:spcPct val="40000"/>
              </a:spcBef>
              <a:buFontTx/>
              <a:buNone/>
            </a:pPr>
            <a:r>
              <a:rPr lang="en-US" altLang="en-US" sz="2800"/>
              <a:t>2) New ways of organizing practice</a:t>
            </a:r>
          </a:p>
          <a:p>
            <a:pPr eaLnBrk="1" hangingPunct="1">
              <a:spcBef>
                <a:spcPct val="40000"/>
              </a:spcBef>
              <a:buFontTx/>
              <a:buNone/>
            </a:pPr>
            <a:r>
              <a:rPr lang="en-US" altLang="en-US" sz="2800"/>
              <a:t>3) Development of practices’ internal capabilities</a:t>
            </a:r>
          </a:p>
          <a:p>
            <a:pPr eaLnBrk="1" hangingPunct="1">
              <a:spcBef>
                <a:spcPct val="40000"/>
              </a:spcBef>
              <a:buFontTx/>
              <a:buNone/>
            </a:pPr>
            <a:r>
              <a:rPr lang="en-US" altLang="en-US" sz="2800"/>
              <a:t>4) Health care system &amp; reimbursement changes.</a:t>
            </a:r>
          </a:p>
        </p:txBody>
      </p:sp>
      <p:sp>
        <p:nvSpPr>
          <p:cNvPr id="21509" name="Text Box 4">
            <a:extLst>
              <a:ext uri="{FF2B5EF4-FFF2-40B4-BE49-F238E27FC236}">
                <a16:creationId xmlns:a16="http://schemas.microsoft.com/office/drawing/2014/main" id="{D2EB9412-51A8-928F-EA15-0C8CFC9DC0DD}"/>
              </a:ext>
            </a:extLst>
          </p:cNvPr>
          <p:cNvSpPr txBox="1">
            <a:spLocks noChangeArrowheads="1"/>
          </p:cNvSpPr>
          <p:nvPr/>
        </p:nvSpPr>
        <p:spPr bwMode="auto">
          <a:xfrm>
            <a:off x="533400" y="601980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ja-JP" sz="1800" b="0">
                <a:ea typeface="MS PGothic" panose="020B0600070205080204" pitchFamily="34" charset="-128"/>
              </a:rPr>
              <a:t>Stange KC, Nutting PA, Miller WL, et al. Defining and measuring the patient-centered medical home. </a:t>
            </a:r>
            <a:r>
              <a:rPr lang="en-US" altLang="ja-JP" sz="1800" b="0" i="1">
                <a:ea typeface="MS PGothic" panose="020B0600070205080204" pitchFamily="34" charset="-128"/>
              </a:rPr>
              <a:t>J. Gen. Intern. Med. </a:t>
            </a:r>
            <a:r>
              <a:rPr lang="en-US" altLang="ja-JP" sz="1800" b="0">
                <a:ea typeface="MS PGothic" panose="020B0600070205080204" pitchFamily="34" charset="-128"/>
              </a:rPr>
              <a:t>2010;25(6):601-612. </a:t>
            </a:r>
            <a:endParaRPr lang="en-US" altLang="en-US" sz="1800" b="0"/>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0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203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203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203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2036">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72036">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72036">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7203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D549D4A-69D1-90DD-4876-A38C43A1B53D}"/>
              </a:ext>
            </a:extLst>
          </p:cNvPr>
          <p:cNvSpPr>
            <a:spLocks noGrp="1"/>
          </p:cNvSpPr>
          <p:nvPr>
            <p:ph type="title"/>
          </p:nvPr>
        </p:nvSpPr>
        <p:spPr/>
        <p:txBody>
          <a:bodyPr/>
          <a:lstStyle/>
          <a:p>
            <a:r>
              <a:rPr lang="en-US" altLang="en-US" sz="3600" b="1"/>
              <a:t>What’s happening between the lines</a:t>
            </a:r>
          </a:p>
        </p:txBody>
      </p:sp>
      <p:sp>
        <p:nvSpPr>
          <p:cNvPr id="23555" name="Content Placeholder 2">
            <a:extLst>
              <a:ext uri="{FF2B5EF4-FFF2-40B4-BE49-F238E27FC236}">
                <a16:creationId xmlns:a16="http://schemas.microsoft.com/office/drawing/2014/main" id="{E1C70D68-D3D5-970D-D887-FB71ED66D7C8}"/>
              </a:ext>
            </a:extLst>
          </p:cNvPr>
          <p:cNvSpPr>
            <a:spLocks noGrp="1"/>
          </p:cNvSpPr>
          <p:nvPr>
            <p:ph idx="1"/>
          </p:nvPr>
        </p:nvSpPr>
        <p:spPr/>
        <p:txBody>
          <a:bodyPr/>
          <a:lstStyle/>
          <a:p>
            <a:pPr>
              <a:lnSpc>
                <a:spcPct val="95000"/>
              </a:lnSpc>
              <a:spcBef>
                <a:spcPts val="1800"/>
              </a:spcBef>
            </a:pPr>
            <a:r>
              <a:rPr lang="en-US" altLang="en-US" dirty="0"/>
              <a:t>Lurching movement toward value-based payment (paying for value vs. volume)</a:t>
            </a:r>
          </a:p>
          <a:p>
            <a:pPr>
              <a:lnSpc>
                <a:spcPct val="95000"/>
              </a:lnSpc>
              <a:spcBef>
                <a:spcPts val="1800"/>
              </a:spcBef>
            </a:pPr>
            <a:r>
              <a:rPr lang="en-US" altLang="en-US" dirty="0"/>
              <a:t>Consolidation</a:t>
            </a:r>
          </a:p>
          <a:p>
            <a:pPr>
              <a:lnSpc>
                <a:spcPct val="95000"/>
              </a:lnSpc>
              <a:spcBef>
                <a:spcPts val="1800"/>
              </a:spcBef>
            </a:pPr>
            <a:r>
              <a:rPr lang="en-US" altLang="en-US" dirty="0"/>
              <a:t>Commodification</a:t>
            </a:r>
          </a:p>
          <a:p>
            <a:pPr>
              <a:lnSpc>
                <a:spcPct val="95000"/>
              </a:lnSpc>
              <a:spcBef>
                <a:spcPts val="1800"/>
              </a:spcBef>
            </a:pPr>
            <a:r>
              <a:rPr lang="en-US" altLang="en-US" dirty="0"/>
              <a:t>Demographic &amp; behavioral imperatives</a:t>
            </a:r>
          </a:p>
          <a:p>
            <a:pPr>
              <a:lnSpc>
                <a:spcPct val="95000"/>
              </a:lnSpc>
              <a:spcBef>
                <a:spcPts val="1800"/>
              </a:spcBef>
            </a:pPr>
            <a:r>
              <a:rPr lang="en-US" altLang="en-US" dirty="0"/>
              <a:t>Venture capital</a:t>
            </a:r>
          </a:p>
          <a:p>
            <a:pPr>
              <a:lnSpc>
                <a:spcPct val="95000"/>
              </a:lnSpc>
              <a:spcBef>
                <a:spcPts val="1800"/>
              </a:spcBef>
            </a:pPr>
            <a:r>
              <a:rPr lang="en-US" altLang="en-US" dirty="0"/>
              <a:t>Vilification of the commons / collective</a:t>
            </a:r>
          </a:p>
        </p:txBody>
      </p:sp>
      <p:sp>
        <p:nvSpPr>
          <p:cNvPr id="23556" name="Slide Number Placeholder 3">
            <a:extLst>
              <a:ext uri="{FF2B5EF4-FFF2-40B4-BE49-F238E27FC236}">
                <a16:creationId xmlns:a16="http://schemas.microsoft.com/office/drawing/2014/main" id="{5E2967B8-49B2-A66F-F50C-141C6BF10416}"/>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F50D05E-B5EE-4B3B-BA65-53B67BABEA24}" type="slidenum">
              <a:rPr lang="en-US" altLang="en-US" sz="1400"/>
              <a:pPr>
                <a:spcBef>
                  <a:spcPct val="0"/>
                </a:spcBef>
                <a:buFontTx/>
                <a:buNone/>
              </a:pPr>
              <a:t>136</a:t>
            </a:fld>
            <a:endParaRPr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BB913275-D1E6-3659-A7DE-3DAEB67056B3}"/>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12F415-ECAF-4212-A256-51E90CBA66F0}" type="slidenum">
              <a:rPr lang="en-US" altLang="en-US" sz="1400"/>
              <a:pPr>
                <a:spcBef>
                  <a:spcPct val="0"/>
                </a:spcBef>
                <a:buFontTx/>
                <a:buNone/>
              </a:pPr>
              <a:t>137</a:t>
            </a:fld>
            <a:endParaRPr lang="en-US" altLang="en-US" sz="1400"/>
          </a:p>
        </p:txBody>
      </p:sp>
      <p:sp>
        <p:nvSpPr>
          <p:cNvPr id="24579" name="Rectangle 2">
            <a:extLst>
              <a:ext uri="{FF2B5EF4-FFF2-40B4-BE49-F238E27FC236}">
                <a16:creationId xmlns:a16="http://schemas.microsoft.com/office/drawing/2014/main" id="{A73D0472-129B-708A-096E-3C5F78BEF455}"/>
              </a:ext>
            </a:extLst>
          </p:cNvPr>
          <p:cNvSpPr>
            <a:spLocks noGrp="1" noChangeArrowheads="1"/>
          </p:cNvSpPr>
          <p:nvPr>
            <p:ph type="title"/>
          </p:nvPr>
        </p:nvSpPr>
        <p:spPr>
          <a:xfrm>
            <a:off x="457200" y="990600"/>
            <a:ext cx="8229600" cy="2362200"/>
          </a:xfrm>
        </p:spPr>
        <p:txBody>
          <a:bodyPr/>
          <a:lstStyle/>
          <a:p>
            <a:pPr eaLnBrk="1" hangingPunct="1"/>
            <a:r>
              <a:rPr lang="en-US" altLang="en-US" sz="5400" b="1"/>
              <a:t>The Paradox </a:t>
            </a:r>
            <a:br>
              <a:rPr lang="en-US" altLang="en-US" sz="5400" b="1"/>
            </a:br>
            <a:r>
              <a:rPr lang="en-US" altLang="en-US" sz="5400" b="1"/>
              <a:t>of Primary Care</a:t>
            </a:r>
          </a:p>
        </p:txBody>
      </p:sp>
      <p:sp>
        <p:nvSpPr>
          <p:cNvPr id="24580" name="Rectangle 3">
            <a:extLst>
              <a:ext uri="{FF2B5EF4-FFF2-40B4-BE49-F238E27FC236}">
                <a16:creationId xmlns:a16="http://schemas.microsoft.com/office/drawing/2014/main" id="{CF5D8EEF-F6A3-5A69-334F-4F447DC46A6F}"/>
              </a:ext>
            </a:extLst>
          </p:cNvPr>
          <p:cNvSpPr>
            <a:spLocks noGrp="1" noChangeArrowheads="1"/>
          </p:cNvSpPr>
          <p:nvPr>
            <p:ph type="body" idx="1"/>
          </p:nvPr>
        </p:nvSpPr>
        <p:spPr>
          <a:xfrm>
            <a:off x="533400" y="5562600"/>
            <a:ext cx="8153400" cy="838200"/>
          </a:xfrm>
        </p:spPr>
        <p:txBody>
          <a:bodyPr/>
          <a:lstStyle/>
          <a:p>
            <a:pPr eaLnBrk="1" hangingPunct="1">
              <a:lnSpc>
                <a:spcPct val="90000"/>
              </a:lnSpc>
              <a:spcBef>
                <a:spcPct val="45000"/>
              </a:spcBef>
              <a:buFontTx/>
              <a:buNone/>
            </a:pPr>
            <a:r>
              <a:rPr lang="en-US" altLang="en-US" sz="1800"/>
              <a:t>Stange KC. The paradox of primary care. </a:t>
            </a:r>
            <a:r>
              <a:rPr lang="en-US" altLang="en-US" sz="1800" i="1"/>
              <a:t>Ann. Fam. Med. </a:t>
            </a:r>
            <a:r>
              <a:rPr lang="en-US" altLang="en-US" sz="1800"/>
              <a:t>2009;7(4):100-103.</a:t>
            </a:r>
          </a:p>
          <a:p>
            <a:pPr eaLnBrk="1" hangingPunct="1">
              <a:buFontTx/>
              <a:buNone/>
            </a:pPr>
            <a:endParaRPr lang="en-US" altLang="en-US" sz="1800"/>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7A951AD1-8003-63C3-C64C-8F70354445C3}"/>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C0F0BF-6823-42D8-B23A-047D09471287}" type="slidenum">
              <a:rPr lang="en-US" altLang="en-US" sz="1400"/>
              <a:pPr>
                <a:spcBef>
                  <a:spcPct val="0"/>
                </a:spcBef>
                <a:buFontTx/>
                <a:buNone/>
              </a:pPr>
              <a:t>138</a:t>
            </a:fld>
            <a:endParaRPr lang="en-US" altLang="en-US" sz="1400"/>
          </a:p>
        </p:txBody>
      </p:sp>
      <p:sp>
        <p:nvSpPr>
          <p:cNvPr id="26627" name="Rectangle 2">
            <a:extLst>
              <a:ext uri="{FF2B5EF4-FFF2-40B4-BE49-F238E27FC236}">
                <a16:creationId xmlns:a16="http://schemas.microsoft.com/office/drawing/2014/main" id="{DB1CC969-1ED9-CB23-C279-7FE76A5C5B53}"/>
              </a:ext>
            </a:extLst>
          </p:cNvPr>
          <p:cNvSpPr>
            <a:spLocks noGrp="1" noChangeArrowheads="1"/>
          </p:cNvSpPr>
          <p:nvPr>
            <p:ph type="ctrTitle"/>
          </p:nvPr>
        </p:nvSpPr>
        <p:spPr>
          <a:xfrm>
            <a:off x="685800" y="1295400"/>
            <a:ext cx="7772400" cy="1219200"/>
          </a:xfrm>
        </p:spPr>
        <p:txBody>
          <a:bodyPr anchor="ctr"/>
          <a:lstStyle/>
          <a:p>
            <a:pPr eaLnBrk="1" hangingPunct="1"/>
            <a:r>
              <a:rPr lang="en-US" altLang="en-US" sz="6600" b="1"/>
              <a:t>Primary Care</a:t>
            </a:r>
          </a:p>
        </p:txBody>
      </p:sp>
      <p:sp>
        <p:nvSpPr>
          <p:cNvPr id="26628" name="Rectangle 3">
            <a:extLst>
              <a:ext uri="{FF2B5EF4-FFF2-40B4-BE49-F238E27FC236}">
                <a16:creationId xmlns:a16="http://schemas.microsoft.com/office/drawing/2014/main" id="{3C00CBA9-9156-CBAE-E93F-53D777B7D5C8}"/>
              </a:ext>
            </a:extLst>
          </p:cNvPr>
          <p:cNvSpPr>
            <a:spLocks noGrp="1" noChangeArrowheads="1"/>
          </p:cNvSpPr>
          <p:nvPr>
            <p:ph type="subTitle" idx="1"/>
          </p:nvPr>
        </p:nvSpPr>
        <p:spPr>
          <a:xfrm>
            <a:off x="1371600" y="3048000"/>
            <a:ext cx="6400800" cy="2590800"/>
          </a:xfrm>
        </p:spPr>
        <p:txBody>
          <a:bodyPr/>
          <a:lstStyle/>
          <a:p>
            <a:pPr eaLnBrk="1" hangingPunct="1">
              <a:spcBef>
                <a:spcPct val="50000"/>
              </a:spcBef>
            </a:pPr>
            <a:r>
              <a:rPr lang="en-US" altLang="en-US" sz="5100"/>
              <a:t>Problem?</a:t>
            </a:r>
          </a:p>
          <a:p>
            <a:pPr eaLnBrk="1" hangingPunct="1">
              <a:spcBef>
                <a:spcPct val="50000"/>
              </a:spcBef>
            </a:pPr>
            <a:r>
              <a:rPr lang="en-US" altLang="en-US" sz="5100"/>
              <a:t>Solution?</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517F6824-D1A4-8513-BF40-1592DE62DF35}"/>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F3205E8-327E-41DB-A9AE-9FC0343AFD2A}" type="slidenum">
              <a:rPr lang="en-US" altLang="en-US" sz="1400"/>
              <a:pPr>
                <a:spcBef>
                  <a:spcPct val="0"/>
                </a:spcBef>
                <a:buFontTx/>
                <a:buNone/>
              </a:pPr>
              <a:t>139</a:t>
            </a:fld>
            <a:endParaRPr lang="en-US" altLang="en-US" sz="1400"/>
          </a:p>
        </p:txBody>
      </p:sp>
      <p:sp>
        <p:nvSpPr>
          <p:cNvPr id="27651" name="Rectangle 2">
            <a:extLst>
              <a:ext uri="{FF2B5EF4-FFF2-40B4-BE49-F238E27FC236}">
                <a16:creationId xmlns:a16="http://schemas.microsoft.com/office/drawing/2014/main" id="{A636EDB2-86BA-710E-866E-0BA7F641F9EA}"/>
              </a:ext>
            </a:extLst>
          </p:cNvPr>
          <p:cNvSpPr>
            <a:spLocks noGrp="1" noChangeArrowheads="1"/>
          </p:cNvSpPr>
          <p:nvPr>
            <p:ph type="title"/>
          </p:nvPr>
        </p:nvSpPr>
        <p:spPr>
          <a:xfrm>
            <a:off x="685800" y="609600"/>
            <a:ext cx="7772400" cy="1524000"/>
          </a:xfrm>
        </p:spPr>
        <p:txBody>
          <a:bodyPr/>
          <a:lstStyle/>
          <a:p>
            <a:pPr eaLnBrk="1" hangingPunct="1"/>
            <a:r>
              <a:rPr lang="en-US" altLang="en-US" sz="4800" b="1"/>
              <a:t>Primary care is a problem</a:t>
            </a:r>
          </a:p>
        </p:txBody>
      </p:sp>
      <p:sp>
        <p:nvSpPr>
          <p:cNvPr id="27652" name="Rectangle 3">
            <a:extLst>
              <a:ext uri="{FF2B5EF4-FFF2-40B4-BE49-F238E27FC236}">
                <a16:creationId xmlns:a16="http://schemas.microsoft.com/office/drawing/2014/main" id="{E03F8E9B-DF3B-48E4-05D9-1ED06A9FEBA5}"/>
              </a:ext>
            </a:extLst>
          </p:cNvPr>
          <p:cNvSpPr>
            <a:spLocks noGrp="1" noChangeArrowheads="1"/>
          </p:cNvSpPr>
          <p:nvPr>
            <p:ph type="body" idx="1"/>
          </p:nvPr>
        </p:nvSpPr>
        <p:spPr>
          <a:xfrm>
            <a:off x="1587500" y="2103438"/>
            <a:ext cx="6049963" cy="4022725"/>
          </a:xfrm>
        </p:spPr>
        <p:txBody>
          <a:bodyPr/>
          <a:lstStyle/>
          <a:p>
            <a:pPr eaLnBrk="1" hangingPunct="1">
              <a:spcBef>
                <a:spcPct val="50000"/>
              </a:spcBef>
            </a:pPr>
            <a:r>
              <a:rPr lang="en-US" altLang="en-US" sz="3700"/>
              <a:t>Disease-by-disease</a:t>
            </a:r>
          </a:p>
          <a:p>
            <a:pPr eaLnBrk="1" hangingPunct="1">
              <a:spcBef>
                <a:spcPct val="50000"/>
              </a:spcBef>
            </a:pPr>
            <a:r>
              <a:rPr lang="en-US" altLang="en-US" sz="3700"/>
              <a:t>Poor quality of care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5">
            <a:extLst>
              <a:ext uri="{FF2B5EF4-FFF2-40B4-BE49-F238E27FC236}">
                <a16:creationId xmlns:a16="http://schemas.microsoft.com/office/drawing/2014/main" id="{59391AD1-B6F9-DF74-FA07-1C04BE4E7C24}"/>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0D55838-8FE0-4BFD-BE21-FFC582950A4D}" type="slidenum">
              <a:rPr lang="en-US" altLang="en-US" sz="1400"/>
              <a:pPr>
                <a:spcBef>
                  <a:spcPct val="0"/>
                </a:spcBef>
                <a:buFontTx/>
                <a:buNone/>
              </a:pPr>
              <a:t>14</a:t>
            </a:fld>
            <a:endParaRPr lang="en-US" altLang="en-US" sz="1400"/>
          </a:p>
        </p:txBody>
      </p:sp>
      <p:sp>
        <p:nvSpPr>
          <p:cNvPr id="118787" name="Rectangle 2">
            <a:extLst>
              <a:ext uri="{FF2B5EF4-FFF2-40B4-BE49-F238E27FC236}">
                <a16:creationId xmlns:a16="http://schemas.microsoft.com/office/drawing/2014/main" id="{D7FCE799-EA23-BAF1-3F30-357F521D4694}"/>
              </a:ext>
            </a:extLst>
          </p:cNvPr>
          <p:cNvSpPr>
            <a:spLocks noGrp="1" noChangeArrowheads="1"/>
          </p:cNvSpPr>
          <p:nvPr>
            <p:ph type="title"/>
          </p:nvPr>
        </p:nvSpPr>
        <p:spPr>
          <a:xfrm>
            <a:off x="457200" y="274638"/>
            <a:ext cx="8229600" cy="1065210"/>
          </a:xfrm>
        </p:spPr>
        <p:txBody>
          <a:bodyPr>
            <a:noAutofit/>
          </a:bodyPr>
          <a:lstStyle/>
          <a:p>
            <a:pPr algn="ctr" eaLnBrk="1" hangingPunct="1"/>
            <a:r>
              <a:rPr lang="en-US" altLang="en-US" b="1" dirty="0">
                <a:latin typeface="+mn-lt"/>
              </a:rPr>
              <a:t>Recent Emotional Distress</a:t>
            </a:r>
          </a:p>
        </p:txBody>
      </p:sp>
      <p:sp>
        <p:nvSpPr>
          <p:cNvPr id="118788" name="Rectangle 3">
            <a:extLst>
              <a:ext uri="{FF2B5EF4-FFF2-40B4-BE49-F238E27FC236}">
                <a16:creationId xmlns:a16="http://schemas.microsoft.com/office/drawing/2014/main" id="{FDC36AE3-5263-679A-B8B4-4A0E1B4BEB97}"/>
              </a:ext>
            </a:extLst>
          </p:cNvPr>
          <p:cNvSpPr>
            <a:spLocks noGrp="1" noChangeArrowheads="1"/>
          </p:cNvSpPr>
          <p:nvPr>
            <p:ph type="body" idx="1"/>
          </p:nvPr>
        </p:nvSpPr>
        <p:spPr>
          <a:xfrm>
            <a:off x="1165860" y="1477962"/>
            <a:ext cx="7178040" cy="5105400"/>
          </a:xfrm>
        </p:spPr>
        <p:txBody>
          <a:bodyPr/>
          <a:lstStyle/>
          <a:p>
            <a:pPr marL="0" indent="0" eaLnBrk="1" hangingPunct="1">
              <a:spcBef>
                <a:spcPct val="40000"/>
              </a:spcBef>
              <a:spcAft>
                <a:spcPct val="30000"/>
              </a:spcAft>
              <a:tabLst>
                <a:tab pos="228600" algn="l"/>
              </a:tabLst>
            </a:pPr>
            <a:r>
              <a:rPr lang="en-US" altLang="en-US" sz="2600" dirty="0"/>
              <a:t>  </a:t>
            </a:r>
            <a:r>
              <a:rPr lang="en-US" altLang="en-US" sz="3200" dirty="0"/>
              <a:t>Lower rates of</a:t>
            </a:r>
            <a:endParaRPr lang="en-US" altLang="en-US" sz="3200" b="1" dirty="0"/>
          </a:p>
          <a:p>
            <a:pPr marL="571500" lvl="1" indent="-342900" eaLnBrk="1" hangingPunct="1">
              <a:spcAft>
                <a:spcPct val="30000"/>
              </a:spcAft>
              <a:buClr>
                <a:schemeClr val="tx1"/>
              </a:buClr>
              <a:buFontTx/>
              <a:buChar char="•"/>
              <a:tabLst>
                <a:tab pos="228600" algn="l"/>
              </a:tabLst>
            </a:pPr>
            <a:r>
              <a:rPr lang="en-US" altLang="en-US" dirty="0"/>
              <a:t>Screening tests</a:t>
            </a:r>
          </a:p>
          <a:p>
            <a:pPr marL="0" indent="0" eaLnBrk="1" hangingPunct="1">
              <a:spcBef>
                <a:spcPts val="1800"/>
              </a:spcBef>
              <a:spcAft>
                <a:spcPct val="30000"/>
              </a:spcAft>
              <a:tabLst>
                <a:tab pos="228600" algn="l"/>
              </a:tabLst>
            </a:pPr>
            <a:r>
              <a:rPr lang="en-US" altLang="en-US" sz="2600" dirty="0"/>
              <a:t> </a:t>
            </a:r>
            <a:r>
              <a:rPr lang="en-US" altLang="en-US" sz="3200" dirty="0"/>
              <a:t>Less time spent on</a:t>
            </a:r>
            <a:endParaRPr lang="en-US" altLang="en-US" sz="3200" b="1" dirty="0"/>
          </a:p>
          <a:p>
            <a:pPr marL="571500" lvl="1" indent="-342900" eaLnBrk="1" hangingPunct="1">
              <a:spcAft>
                <a:spcPct val="30000"/>
              </a:spcAft>
              <a:buClr>
                <a:schemeClr val="tx1"/>
              </a:buClr>
              <a:buFontTx/>
              <a:buChar char="•"/>
              <a:tabLst>
                <a:tab pos="228600" algn="l"/>
              </a:tabLst>
            </a:pPr>
            <a:r>
              <a:rPr lang="en-US" altLang="en-US" sz="2800" dirty="0"/>
              <a:t>Screening </a:t>
            </a:r>
          </a:p>
          <a:p>
            <a:pPr marL="571500" lvl="1" indent="-342900" eaLnBrk="1" hangingPunct="1">
              <a:spcAft>
                <a:spcPct val="30000"/>
              </a:spcAft>
              <a:buClr>
                <a:schemeClr val="tx1"/>
              </a:buClr>
              <a:buFontTx/>
              <a:buChar char="•"/>
              <a:tabLst>
                <a:tab pos="228600" algn="l"/>
              </a:tabLst>
            </a:pPr>
            <a:r>
              <a:rPr lang="en-US" altLang="en-US" sz="2800" dirty="0"/>
              <a:t>Tobacco counseling</a:t>
            </a:r>
          </a:p>
          <a:p>
            <a:pPr marL="0" indent="0" eaLnBrk="1" hangingPunct="1">
              <a:tabLst>
                <a:tab pos="228600" algn="l"/>
              </a:tabLst>
            </a:pPr>
            <a:endParaRPr lang="en-US" altLang="en-US" sz="2000" dirty="0"/>
          </a:p>
          <a:p>
            <a:pPr marL="0" indent="0" eaLnBrk="1" hangingPunct="1">
              <a:tabLst>
                <a:tab pos="228600" algn="l"/>
              </a:tabLst>
            </a:pPr>
            <a:endParaRPr lang="en-US" altLang="en-US" sz="2000" dirty="0"/>
          </a:p>
          <a:p>
            <a:pPr marL="0" indent="0" eaLnBrk="1" hangingPunct="1">
              <a:spcBef>
                <a:spcPct val="105000"/>
              </a:spcBef>
              <a:buClr>
                <a:schemeClr val="tx1"/>
              </a:buClr>
              <a:buFontTx/>
              <a:buNone/>
              <a:tabLst>
                <a:tab pos="228600" algn="l"/>
              </a:tabLst>
            </a:pPr>
            <a:r>
              <a:rPr lang="en-US" altLang="en-US" sz="1700" dirty="0"/>
              <a:t>Callahan EJ, </a:t>
            </a:r>
            <a:r>
              <a:rPr lang="en-US" altLang="en-US" sz="1700" dirty="0" err="1"/>
              <a:t>Jaén</a:t>
            </a:r>
            <a:r>
              <a:rPr lang="en-US" altLang="en-US" sz="1700" dirty="0"/>
              <a:t> CR, Goodwin MA, Crabtree BF, Stange KC.  The impact of recent emotional distress and diagnosis of depression or anxiety on the physician-patient encounter in family practice.  </a:t>
            </a:r>
            <a:r>
              <a:rPr lang="en-US" altLang="en-US" sz="1700" i="1" dirty="0"/>
              <a:t>J Fam </a:t>
            </a:r>
            <a:r>
              <a:rPr lang="en-US" altLang="en-US" sz="1700" i="1" dirty="0" err="1"/>
              <a:t>Pract</a:t>
            </a:r>
            <a:r>
              <a:rPr lang="en-US" altLang="en-US" sz="1700" dirty="0"/>
              <a:t>, 1998; 46:410-418.</a:t>
            </a:r>
          </a:p>
        </p:txBody>
      </p:sp>
    </p:spTree>
    <p:extLst>
      <p:ext uri="{BB962C8B-B14F-4D97-AF65-F5344CB8AC3E}">
        <p14:creationId xmlns:p14="http://schemas.microsoft.com/office/powerpoint/2010/main" val="304158531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1E8978BE-1CC1-2791-8257-F8ED480EA283}"/>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AF9BA6B-967D-4FD8-8EDA-3F1ACD4362AC}" type="slidenum">
              <a:rPr lang="en-US" altLang="en-US" sz="1400"/>
              <a:pPr>
                <a:spcBef>
                  <a:spcPct val="0"/>
                </a:spcBef>
                <a:buFontTx/>
                <a:buNone/>
              </a:pPr>
              <a:t>140</a:t>
            </a:fld>
            <a:endParaRPr lang="en-US" altLang="en-US" sz="1400"/>
          </a:p>
        </p:txBody>
      </p:sp>
      <p:sp>
        <p:nvSpPr>
          <p:cNvPr id="28675" name="Rectangle 2">
            <a:extLst>
              <a:ext uri="{FF2B5EF4-FFF2-40B4-BE49-F238E27FC236}">
                <a16:creationId xmlns:a16="http://schemas.microsoft.com/office/drawing/2014/main" id="{12D1844E-168C-1F5B-30FF-53969BDAFBA6}"/>
              </a:ext>
            </a:extLst>
          </p:cNvPr>
          <p:cNvSpPr>
            <a:spLocks noGrp="1" noChangeArrowheads="1"/>
          </p:cNvSpPr>
          <p:nvPr>
            <p:ph type="title"/>
          </p:nvPr>
        </p:nvSpPr>
        <p:spPr>
          <a:xfrm>
            <a:off x="457200" y="274638"/>
            <a:ext cx="8229600" cy="838200"/>
          </a:xfrm>
        </p:spPr>
        <p:txBody>
          <a:bodyPr/>
          <a:lstStyle/>
          <a:p>
            <a:pPr eaLnBrk="1" hangingPunct="1"/>
            <a:r>
              <a:rPr lang="en-US" altLang="en-US" b="1"/>
              <a:t>Specialty vs Primary Care</a:t>
            </a:r>
          </a:p>
        </p:txBody>
      </p:sp>
      <p:sp>
        <p:nvSpPr>
          <p:cNvPr id="28676" name="Rectangle 3">
            <a:extLst>
              <a:ext uri="{FF2B5EF4-FFF2-40B4-BE49-F238E27FC236}">
                <a16:creationId xmlns:a16="http://schemas.microsoft.com/office/drawing/2014/main" id="{528B3D05-CF77-1A07-BA7B-7D5B2EDB2B50}"/>
              </a:ext>
            </a:extLst>
          </p:cNvPr>
          <p:cNvSpPr>
            <a:spLocks noGrp="1" noChangeArrowheads="1"/>
          </p:cNvSpPr>
          <p:nvPr>
            <p:ph type="body" idx="1"/>
          </p:nvPr>
        </p:nvSpPr>
        <p:spPr>
          <a:xfrm>
            <a:off x="914400" y="1828800"/>
            <a:ext cx="7543800" cy="4800600"/>
          </a:xfrm>
        </p:spPr>
        <p:txBody>
          <a:bodyPr>
            <a:normAutofit lnSpcReduction="10000"/>
          </a:bodyPr>
          <a:lstStyle/>
          <a:p>
            <a:pPr eaLnBrk="1" hangingPunct="1">
              <a:lnSpc>
                <a:spcPct val="95000"/>
              </a:lnSpc>
              <a:spcBef>
                <a:spcPct val="45000"/>
              </a:spcBef>
            </a:pPr>
            <a:r>
              <a:rPr lang="en-US" altLang="en-US" sz="2900"/>
              <a:t>Specialists more knowledgeable about conditions in their specialty.</a:t>
            </a:r>
          </a:p>
          <a:p>
            <a:pPr eaLnBrk="1" hangingPunct="1">
              <a:lnSpc>
                <a:spcPct val="95000"/>
              </a:lnSpc>
              <a:spcBef>
                <a:spcPct val="45000"/>
              </a:spcBef>
            </a:pPr>
            <a:r>
              <a:rPr lang="en-US" altLang="en-US" sz="2900"/>
              <a:t>Specialists more likely to use medications associated with improved survival and to comply with screening guidelines.</a:t>
            </a:r>
          </a:p>
          <a:p>
            <a:pPr eaLnBrk="1" hangingPunct="1">
              <a:lnSpc>
                <a:spcPct val="95000"/>
              </a:lnSpc>
              <a:spcBef>
                <a:spcPct val="45000"/>
              </a:spcBef>
            </a:pPr>
            <a:r>
              <a:rPr lang="en-US" altLang="en-US" sz="2900"/>
              <a:t>Specialists use more tests, procedures and hospital time.</a:t>
            </a:r>
          </a:p>
          <a:p>
            <a:pPr eaLnBrk="1" hangingPunct="1">
              <a:lnSpc>
                <a:spcPct val="95000"/>
              </a:lnSpc>
              <a:spcBef>
                <a:spcPct val="45000"/>
              </a:spcBef>
            </a:pPr>
            <a:endParaRPr lang="en-US" altLang="en-US" sz="3900"/>
          </a:p>
          <a:p>
            <a:pPr eaLnBrk="1" hangingPunct="1">
              <a:lnSpc>
                <a:spcPct val="95000"/>
              </a:lnSpc>
              <a:spcBef>
                <a:spcPct val="45000"/>
              </a:spcBef>
              <a:buFontTx/>
              <a:buNone/>
            </a:pPr>
            <a:r>
              <a:rPr lang="en-US" altLang="en-US" sz="1600"/>
              <a:t>Harrold LR, Field TS, Gurwitz JH.  Knowledge, patterns of care, and outcomes of care for generalists and specialists.  J Gen Intern Med.  1999; 14:499-511.</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7F252C00-B057-88DF-0A8D-8C93E6D63AD3}"/>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868261-D941-42E0-8937-746B611D0D8C}" type="slidenum">
              <a:rPr lang="en-US" altLang="en-US" sz="1400"/>
              <a:pPr>
                <a:spcBef>
                  <a:spcPct val="0"/>
                </a:spcBef>
                <a:buFontTx/>
                <a:buNone/>
              </a:pPr>
              <a:t>141</a:t>
            </a:fld>
            <a:endParaRPr lang="en-US" altLang="en-US" sz="1400"/>
          </a:p>
        </p:txBody>
      </p:sp>
      <p:sp>
        <p:nvSpPr>
          <p:cNvPr id="29699" name="Rectangle 2">
            <a:extLst>
              <a:ext uri="{FF2B5EF4-FFF2-40B4-BE49-F238E27FC236}">
                <a16:creationId xmlns:a16="http://schemas.microsoft.com/office/drawing/2014/main" id="{BE16EE63-31E1-4269-EB64-1D1EA4A8DF22}"/>
              </a:ext>
            </a:extLst>
          </p:cNvPr>
          <p:cNvSpPr>
            <a:spLocks noGrp="1" noChangeArrowheads="1"/>
          </p:cNvSpPr>
          <p:nvPr>
            <p:ph type="title"/>
          </p:nvPr>
        </p:nvSpPr>
        <p:spPr>
          <a:xfrm>
            <a:off x="685800" y="381000"/>
            <a:ext cx="7848600" cy="1066800"/>
          </a:xfrm>
        </p:spPr>
        <p:txBody>
          <a:bodyPr>
            <a:normAutofit fontScale="90000"/>
          </a:bodyPr>
          <a:lstStyle/>
          <a:p>
            <a:pPr eaLnBrk="1" hangingPunct="1">
              <a:lnSpc>
                <a:spcPct val="95000"/>
              </a:lnSpc>
            </a:pPr>
            <a:r>
              <a:rPr lang="en-US" altLang="en-US" sz="3900" b="1"/>
              <a:t>Measures of process of care tend to favor specialists for:</a:t>
            </a:r>
          </a:p>
        </p:txBody>
      </p:sp>
      <p:sp>
        <p:nvSpPr>
          <p:cNvPr id="29700" name="Rectangle 3">
            <a:extLst>
              <a:ext uri="{FF2B5EF4-FFF2-40B4-BE49-F238E27FC236}">
                <a16:creationId xmlns:a16="http://schemas.microsoft.com/office/drawing/2014/main" id="{54E1E731-641A-22F8-B541-E1ABB8599E8C}"/>
              </a:ext>
            </a:extLst>
          </p:cNvPr>
          <p:cNvSpPr>
            <a:spLocks noGrp="1" noChangeArrowheads="1"/>
          </p:cNvSpPr>
          <p:nvPr>
            <p:ph type="body" idx="1"/>
          </p:nvPr>
        </p:nvSpPr>
        <p:spPr>
          <a:xfrm>
            <a:off x="914400" y="1828800"/>
            <a:ext cx="7543800" cy="4800600"/>
          </a:xfrm>
        </p:spPr>
        <p:txBody>
          <a:bodyPr>
            <a:normAutofit lnSpcReduction="10000"/>
          </a:bodyPr>
          <a:lstStyle/>
          <a:p>
            <a:pPr lvl="1" eaLnBrk="1" hangingPunct="1">
              <a:lnSpc>
                <a:spcPct val="95000"/>
              </a:lnSpc>
              <a:spcBef>
                <a:spcPct val="15000"/>
              </a:spcBef>
              <a:buFontTx/>
              <a:buChar char="•"/>
            </a:pPr>
            <a:r>
              <a:rPr lang="en-US" altLang="en-US" sz="2900"/>
              <a:t>Myocardial infarction</a:t>
            </a:r>
          </a:p>
          <a:p>
            <a:pPr lvl="1" eaLnBrk="1" hangingPunct="1">
              <a:lnSpc>
                <a:spcPct val="95000"/>
              </a:lnSpc>
              <a:spcBef>
                <a:spcPct val="15000"/>
              </a:spcBef>
              <a:buFontTx/>
              <a:buChar char="•"/>
            </a:pPr>
            <a:r>
              <a:rPr lang="en-US" altLang="en-US" sz="2900"/>
              <a:t>Other cardiovascular diseases</a:t>
            </a:r>
          </a:p>
          <a:p>
            <a:pPr lvl="1" eaLnBrk="1" hangingPunct="1">
              <a:lnSpc>
                <a:spcPct val="95000"/>
              </a:lnSpc>
              <a:spcBef>
                <a:spcPct val="15000"/>
              </a:spcBef>
              <a:buFontTx/>
              <a:buChar char="•"/>
            </a:pPr>
            <a:r>
              <a:rPr lang="en-US" altLang="en-US" sz="2900"/>
              <a:t>Acute non-hemorrhagic stroke</a:t>
            </a:r>
          </a:p>
          <a:p>
            <a:pPr lvl="1" eaLnBrk="1" hangingPunct="1">
              <a:lnSpc>
                <a:spcPct val="95000"/>
              </a:lnSpc>
              <a:spcBef>
                <a:spcPct val="15000"/>
              </a:spcBef>
              <a:buFontTx/>
              <a:buChar char="•"/>
            </a:pPr>
            <a:r>
              <a:rPr lang="en-US" altLang="en-US" sz="2900"/>
              <a:t>Asthma</a:t>
            </a:r>
          </a:p>
          <a:p>
            <a:pPr lvl="1" eaLnBrk="1" hangingPunct="1">
              <a:lnSpc>
                <a:spcPct val="95000"/>
              </a:lnSpc>
              <a:spcBef>
                <a:spcPct val="15000"/>
              </a:spcBef>
              <a:buFontTx/>
              <a:buChar char="•"/>
            </a:pPr>
            <a:r>
              <a:rPr lang="en-US" altLang="en-US" sz="2900"/>
              <a:t>Arthritis</a:t>
            </a:r>
          </a:p>
          <a:p>
            <a:pPr lvl="1" eaLnBrk="1" hangingPunct="1">
              <a:lnSpc>
                <a:spcPct val="95000"/>
              </a:lnSpc>
              <a:spcBef>
                <a:spcPct val="15000"/>
              </a:spcBef>
              <a:buFontTx/>
              <a:buChar char="•"/>
            </a:pPr>
            <a:r>
              <a:rPr lang="en-US" altLang="en-US" sz="2900"/>
              <a:t>Psychiatric diseases</a:t>
            </a:r>
          </a:p>
          <a:p>
            <a:pPr lvl="1" eaLnBrk="1" hangingPunct="1">
              <a:lnSpc>
                <a:spcPct val="95000"/>
              </a:lnSpc>
              <a:spcBef>
                <a:spcPct val="15000"/>
              </a:spcBef>
              <a:buFontTx/>
              <a:buChar char="•"/>
            </a:pPr>
            <a:r>
              <a:rPr lang="en-US" altLang="en-US" sz="2900"/>
              <a:t>Skin diseases</a:t>
            </a:r>
          </a:p>
          <a:p>
            <a:pPr lvl="1" eaLnBrk="1" hangingPunct="1">
              <a:lnSpc>
                <a:spcPct val="95000"/>
              </a:lnSpc>
              <a:spcBef>
                <a:spcPct val="15000"/>
              </a:spcBef>
              <a:buFontTx/>
              <a:buChar char="•"/>
            </a:pPr>
            <a:r>
              <a:rPr lang="en-US" altLang="en-US" sz="2900"/>
              <a:t>Preventive care</a:t>
            </a:r>
          </a:p>
          <a:p>
            <a:pPr eaLnBrk="1" hangingPunct="1">
              <a:lnSpc>
                <a:spcPct val="95000"/>
              </a:lnSpc>
              <a:spcBef>
                <a:spcPct val="45000"/>
              </a:spcBef>
            </a:pPr>
            <a:endParaRPr lang="en-US" altLang="en-US" sz="2000"/>
          </a:p>
          <a:p>
            <a:pPr eaLnBrk="1" hangingPunct="1">
              <a:lnSpc>
                <a:spcPct val="95000"/>
              </a:lnSpc>
              <a:spcBef>
                <a:spcPct val="45000"/>
              </a:spcBef>
              <a:buFontTx/>
              <a:buNone/>
            </a:pPr>
            <a:r>
              <a:rPr lang="en-US" altLang="en-US" sz="1600"/>
              <a:t>Harrold LR, Field TS, Gurwitz JH.  Knowledge, patterns of care, and outcomes of care for generalists and specialists.  J Gen Intern Med.  1999; 14:499-511.</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84877EA2-F218-15FF-7EB1-DF50E5DF5F8B}"/>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A242E44-6AA8-406C-BC20-2D8E387CB27D}" type="slidenum">
              <a:rPr lang="en-US" altLang="en-US" sz="1400"/>
              <a:pPr>
                <a:spcBef>
                  <a:spcPct val="0"/>
                </a:spcBef>
                <a:buFontTx/>
                <a:buNone/>
              </a:pPr>
              <a:t>142</a:t>
            </a:fld>
            <a:endParaRPr lang="en-US" altLang="en-US" sz="1400"/>
          </a:p>
        </p:txBody>
      </p:sp>
      <p:sp>
        <p:nvSpPr>
          <p:cNvPr id="30723" name="Rectangle 2">
            <a:extLst>
              <a:ext uri="{FF2B5EF4-FFF2-40B4-BE49-F238E27FC236}">
                <a16:creationId xmlns:a16="http://schemas.microsoft.com/office/drawing/2014/main" id="{E1EC6476-C7E7-6127-9892-520F934E98DD}"/>
              </a:ext>
            </a:extLst>
          </p:cNvPr>
          <p:cNvSpPr>
            <a:spLocks noGrp="1" noChangeArrowheads="1"/>
          </p:cNvSpPr>
          <p:nvPr>
            <p:ph type="title"/>
          </p:nvPr>
        </p:nvSpPr>
        <p:spPr>
          <a:xfrm>
            <a:off x="457200" y="609600"/>
            <a:ext cx="8229600" cy="1143000"/>
          </a:xfrm>
        </p:spPr>
        <p:txBody>
          <a:bodyPr/>
          <a:lstStyle/>
          <a:p>
            <a:pPr eaLnBrk="1" hangingPunct="1"/>
            <a:r>
              <a:rPr lang="en-US" altLang="en-US" sz="3800" b="1"/>
              <a:t>‘Expert Generalists’ vs. Specialists</a:t>
            </a:r>
          </a:p>
        </p:txBody>
      </p:sp>
      <p:sp>
        <p:nvSpPr>
          <p:cNvPr id="30724" name="Rectangle 3">
            <a:extLst>
              <a:ext uri="{FF2B5EF4-FFF2-40B4-BE49-F238E27FC236}">
                <a16:creationId xmlns:a16="http://schemas.microsoft.com/office/drawing/2014/main" id="{16617C06-794B-09E1-1896-96969DDAF68E}"/>
              </a:ext>
            </a:extLst>
          </p:cNvPr>
          <p:cNvSpPr>
            <a:spLocks noGrp="1" noChangeArrowheads="1"/>
          </p:cNvSpPr>
          <p:nvPr>
            <p:ph type="body" idx="1"/>
          </p:nvPr>
        </p:nvSpPr>
        <p:spPr/>
        <p:txBody>
          <a:bodyPr/>
          <a:lstStyle/>
          <a:p>
            <a:pPr eaLnBrk="1" hangingPunct="1">
              <a:lnSpc>
                <a:spcPct val="95000"/>
              </a:lnSpc>
              <a:spcBef>
                <a:spcPct val="60000"/>
              </a:spcBef>
            </a:pPr>
            <a:r>
              <a:rPr lang="en-US" altLang="en-US"/>
              <a:t>Similar proportion of HIV+ patient on HAART</a:t>
            </a:r>
          </a:p>
          <a:p>
            <a:pPr eaLnBrk="1" hangingPunct="1">
              <a:lnSpc>
                <a:spcPct val="95000"/>
              </a:lnSpc>
              <a:spcBef>
                <a:spcPct val="60000"/>
              </a:spcBef>
            </a:pPr>
            <a:r>
              <a:rPr lang="en-US" altLang="en-US"/>
              <a:t>Non-expert generalists</a:t>
            </a:r>
          </a:p>
          <a:p>
            <a:pPr lvl="1" eaLnBrk="1" hangingPunct="1"/>
            <a:r>
              <a:rPr lang="en-US" altLang="en-US" sz="2600"/>
              <a:t>Low volume of HIV+ patients</a:t>
            </a:r>
          </a:p>
          <a:p>
            <a:pPr lvl="1" eaLnBrk="1" hangingPunct="1"/>
            <a:r>
              <a:rPr lang="en-US" altLang="en-US" sz="2600"/>
              <a:t>Much less likely to use recommended HIV Rx</a:t>
            </a:r>
          </a:p>
          <a:p>
            <a:pPr lvl="1" eaLnBrk="1" hangingPunct="1"/>
            <a:endParaRPr lang="en-US" altLang="en-US" sz="2600"/>
          </a:p>
          <a:p>
            <a:pPr lvl="1" eaLnBrk="1" hangingPunct="1">
              <a:buFontTx/>
              <a:buNone/>
            </a:pPr>
            <a:endParaRPr lang="en-US" altLang="en-US" sz="1700"/>
          </a:p>
          <a:p>
            <a:pPr lvl="1" eaLnBrk="1" hangingPunct="1">
              <a:buFontTx/>
              <a:buNone/>
            </a:pPr>
            <a:r>
              <a:rPr lang="en-US" altLang="en-US" sz="1700"/>
              <a:t>Landon BE, Wilson IB, Cohn SE et al.  Physician specialization and antiretroviral therapy for HIV.  J Gen Intern Med.  2003; 18:233-241.</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26ADC53F-4310-CF00-772D-DFD922990C1F}"/>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2DEA04-5C8D-4359-85D2-7E14970FCA92}" type="slidenum">
              <a:rPr lang="en-US" altLang="en-US" sz="1400"/>
              <a:pPr>
                <a:spcBef>
                  <a:spcPct val="0"/>
                </a:spcBef>
                <a:buFontTx/>
                <a:buNone/>
              </a:pPr>
              <a:t>143</a:t>
            </a:fld>
            <a:endParaRPr lang="en-US" altLang="en-US" sz="1400"/>
          </a:p>
        </p:txBody>
      </p:sp>
      <p:sp>
        <p:nvSpPr>
          <p:cNvPr id="32771" name="Rectangle 2">
            <a:extLst>
              <a:ext uri="{FF2B5EF4-FFF2-40B4-BE49-F238E27FC236}">
                <a16:creationId xmlns:a16="http://schemas.microsoft.com/office/drawing/2014/main" id="{1EF85DB2-AA81-4A53-8769-C0E176742994}"/>
              </a:ext>
            </a:extLst>
          </p:cNvPr>
          <p:cNvSpPr>
            <a:spLocks noGrp="1" noChangeArrowheads="1"/>
          </p:cNvSpPr>
          <p:nvPr>
            <p:ph type="title"/>
          </p:nvPr>
        </p:nvSpPr>
        <p:spPr>
          <a:xfrm>
            <a:off x="685800" y="381000"/>
            <a:ext cx="7772400" cy="685800"/>
          </a:xfrm>
        </p:spPr>
        <p:txBody>
          <a:bodyPr>
            <a:normAutofit fontScale="90000"/>
          </a:bodyPr>
          <a:lstStyle/>
          <a:p>
            <a:pPr eaLnBrk="1" hangingPunct="1"/>
            <a:r>
              <a:rPr lang="en-US" altLang="en-US" sz="4600" b="1"/>
              <a:t>Shared Care</a:t>
            </a:r>
          </a:p>
        </p:txBody>
      </p:sp>
      <p:sp>
        <p:nvSpPr>
          <p:cNvPr id="32772" name="Rectangle 3">
            <a:extLst>
              <a:ext uri="{FF2B5EF4-FFF2-40B4-BE49-F238E27FC236}">
                <a16:creationId xmlns:a16="http://schemas.microsoft.com/office/drawing/2014/main" id="{B48533D2-6D93-F01C-561F-BDC5B110C666}"/>
              </a:ext>
            </a:extLst>
          </p:cNvPr>
          <p:cNvSpPr>
            <a:spLocks noGrp="1" noChangeArrowheads="1"/>
          </p:cNvSpPr>
          <p:nvPr>
            <p:ph type="body" idx="1"/>
          </p:nvPr>
        </p:nvSpPr>
        <p:spPr>
          <a:xfrm>
            <a:off x="533400" y="1219200"/>
            <a:ext cx="8077200" cy="5410200"/>
          </a:xfrm>
        </p:spPr>
        <p:txBody>
          <a:bodyPr/>
          <a:lstStyle/>
          <a:p>
            <a:pPr algn="ctr" eaLnBrk="1" hangingPunct="1">
              <a:lnSpc>
                <a:spcPct val="95000"/>
              </a:lnSpc>
              <a:spcBef>
                <a:spcPct val="40000"/>
              </a:spcBef>
              <a:buFontTx/>
              <a:buNone/>
            </a:pPr>
            <a:r>
              <a:rPr lang="en-US" altLang="en-US" b="1"/>
              <a:t>In observational studies, more guideline-concordant care if shared between:</a:t>
            </a:r>
          </a:p>
          <a:p>
            <a:pPr eaLnBrk="1" hangingPunct="1">
              <a:lnSpc>
                <a:spcPct val="95000"/>
              </a:lnSpc>
              <a:spcBef>
                <a:spcPct val="50000"/>
              </a:spcBef>
            </a:pPr>
            <a:r>
              <a:rPr lang="en-US" altLang="en-US" sz="2900"/>
              <a:t>Primary care physician AND endocrinologist </a:t>
            </a:r>
            <a:r>
              <a:rPr lang="en-US" altLang="en-US" sz="2600"/>
              <a:t>(diabetes and general preventive care)</a:t>
            </a:r>
          </a:p>
          <a:p>
            <a:pPr eaLnBrk="1" hangingPunct="1">
              <a:lnSpc>
                <a:spcPct val="95000"/>
              </a:lnSpc>
              <a:spcBef>
                <a:spcPct val="50000"/>
              </a:spcBef>
            </a:pPr>
            <a:r>
              <a:rPr lang="en-US" altLang="en-US" sz="2900"/>
              <a:t>Primary care physician an AND cardiologist </a:t>
            </a:r>
            <a:r>
              <a:rPr lang="en-US" altLang="en-US" sz="2600"/>
              <a:t>(acute M.I.; CHF [also lower 30-day readmission])</a:t>
            </a:r>
          </a:p>
          <a:p>
            <a:pPr eaLnBrk="1" hangingPunct="1">
              <a:lnSpc>
                <a:spcPct val="90000"/>
              </a:lnSpc>
            </a:pPr>
            <a:endParaRPr lang="en-US" altLang="en-US" sz="2900"/>
          </a:p>
          <a:p>
            <a:pPr eaLnBrk="1" hangingPunct="1">
              <a:lnSpc>
                <a:spcPct val="90000"/>
              </a:lnSpc>
              <a:spcBef>
                <a:spcPct val="30000"/>
              </a:spcBef>
              <a:buFontTx/>
              <a:buNone/>
            </a:pPr>
            <a:r>
              <a:rPr lang="en-US" altLang="en-US" sz="1500"/>
              <a:t>Lafata JE, Martin S, Morlock R, Divine G, Xi H.  Provider type and the receipt of general and diabetes-related preventive health services among patients with diabetes.  Med Care.  2001; 39:491-499.</a:t>
            </a:r>
          </a:p>
          <a:p>
            <a:pPr eaLnBrk="1" hangingPunct="1">
              <a:lnSpc>
                <a:spcPct val="90000"/>
              </a:lnSpc>
              <a:spcBef>
                <a:spcPct val="30000"/>
              </a:spcBef>
              <a:buFontTx/>
              <a:buNone/>
            </a:pPr>
            <a:r>
              <a:rPr lang="en-US" altLang="en-US" sz="1500"/>
              <a:t>Willison DJ, Soumerai SB, McLaughlin TJ, et al.  Consultation between cardiologists and generalists in the management of acute myocardioal infarction: implications for quality of care.  Arch Intern Med.  1998; 158:1778-1783.</a:t>
            </a:r>
          </a:p>
          <a:p>
            <a:pPr eaLnBrk="1" hangingPunct="1">
              <a:lnSpc>
                <a:spcPct val="90000"/>
              </a:lnSpc>
              <a:spcBef>
                <a:spcPct val="30000"/>
              </a:spcBef>
              <a:buFontTx/>
              <a:buNone/>
            </a:pPr>
            <a:r>
              <a:rPr lang="en-US" altLang="en-US" sz="1500"/>
              <a:t>Ahmed A, Allman RM, Kiefe CI, et al.  Association of consultation between generalists and cardiologists with quality and outcomes of heart failure care.  Am Heart J.  2003; 145:1086-1093.</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a:extLst>
              <a:ext uri="{FF2B5EF4-FFF2-40B4-BE49-F238E27FC236}">
                <a16:creationId xmlns:a16="http://schemas.microsoft.com/office/drawing/2014/main" id="{57BD268A-802B-FEE1-EB25-6A6CA52D015A}"/>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220E11-1EE9-45FD-AA38-B5EB613B0F9E}" type="slidenum">
              <a:rPr lang="en-US" altLang="en-US" sz="1400"/>
              <a:pPr>
                <a:spcBef>
                  <a:spcPct val="0"/>
                </a:spcBef>
                <a:buFontTx/>
                <a:buNone/>
              </a:pPr>
              <a:t>144</a:t>
            </a:fld>
            <a:endParaRPr lang="en-US" altLang="en-US" sz="1400"/>
          </a:p>
        </p:txBody>
      </p:sp>
      <p:sp>
        <p:nvSpPr>
          <p:cNvPr id="34819" name="Rectangle 2">
            <a:extLst>
              <a:ext uri="{FF2B5EF4-FFF2-40B4-BE49-F238E27FC236}">
                <a16:creationId xmlns:a16="http://schemas.microsoft.com/office/drawing/2014/main" id="{1923829B-6836-6BB2-41BF-4BB241CD20DA}"/>
              </a:ext>
            </a:extLst>
          </p:cNvPr>
          <p:cNvSpPr>
            <a:spLocks noGrp="1" noChangeArrowheads="1"/>
          </p:cNvSpPr>
          <p:nvPr>
            <p:ph type="title"/>
          </p:nvPr>
        </p:nvSpPr>
        <p:spPr>
          <a:xfrm>
            <a:off x="457200" y="350838"/>
            <a:ext cx="8067675" cy="838200"/>
          </a:xfrm>
        </p:spPr>
        <p:txBody>
          <a:bodyPr/>
          <a:lstStyle/>
          <a:p>
            <a:pPr eaLnBrk="1" hangingPunct="1"/>
            <a:r>
              <a:rPr lang="en-US" altLang="en-US" sz="4600" b="1"/>
              <a:t>Shared Care</a:t>
            </a:r>
          </a:p>
        </p:txBody>
      </p:sp>
      <p:sp>
        <p:nvSpPr>
          <p:cNvPr id="34820" name="Rectangle 3">
            <a:extLst>
              <a:ext uri="{FF2B5EF4-FFF2-40B4-BE49-F238E27FC236}">
                <a16:creationId xmlns:a16="http://schemas.microsoft.com/office/drawing/2014/main" id="{D20158F9-5029-E2A3-72D5-31E58D9436F9}"/>
              </a:ext>
            </a:extLst>
          </p:cNvPr>
          <p:cNvSpPr>
            <a:spLocks noGrp="1" noChangeArrowheads="1"/>
          </p:cNvSpPr>
          <p:nvPr>
            <p:ph type="body" idx="1"/>
          </p:nvPr>
        </p:nvSpPr>
        <p:spPr>
          <a:xfrm>
            <a:off x="838200" y="1981200"/>
            <a:ext cx="7543800" cy="4648200"/>
          </a:xfrm>
        </p:spPr>
        <p:txBody>
          <a:bodyPr/>
          <a:lstStyle/>
          <a:p>
            <a:pPr algn="ctr" eaLnBrk="1" hangingPunct="1">
              <a:lnSpc>
                <a:spcPct val="95000"/>
              </a:lnSpc>
              <a:spcBef>
                <a:spcPct val="95000"/>
              </a:spcBef>
              <a:buFontTx/>
              <a:buNone/>
            </a:pPr>
            <a:r>
              <a:rPr lang="en-US" altLang="en-US" b="1"/>
              <a:t>In RCT of depressed patients:</a:t>
            </a:r>
          </a:p>
          <a:p>
            <a:pPr eaLnBrk="1" hangingPunct="1">
              <a:lnSpc>
                <a:spcPct val="95000"/>
              </a:lnSpc>
              <a:spcBef>
                <a:spcPct val="95000"/>
              </a:spcBef>
            </a:pPr>
            <a:r>
              <a:rPr lang="en-US" altLang="en-US" sz="2900"/>
              <a:t>Primary care physician AND psychiatrist</a:t>
            </a:r>
          </a:p>
          <a:p>
            <a:pPr eaLnBrk="1" hangingPunct="1">
              <a:lnSpc>
                <a:spcPct val="95000"/>
              </a:lnSpc>
              <a:spcBef>
                <a:spcPct val="95000"/>
              </a:spcBef>
            </a:pPr>
            <a:r>
              <a:rPr lang="en-US" altLang="en-US" sz="2900"/>
              <a:t>Greater adherence, recovery, satisfaction</a:t>
            </a:r>
          </a:p>
          <a:p>
            <a:pPr eaLnBrk="1" hangingPunct="1"/>
            <a:endParaRPr lang="en-US" altLang="en-US" sz="2900"/>
          </a:p>
          <a:p>
            <a:pPr eaLnBrk="1" hangingPunct="1">
              <a:lnSpc>
                <a:spcPct val="90000"/>
              </a:lnSpc>
              <a:spcBef>
                <a:spcPct val="30000"/>
              </a:spcBef>
              <a:buFontTx/>
              <a:buNone/>
            </a:pPr>
            <a:endParaRPr lang="en-US" altLang="en-US" sz="1600"/>
          </a:p>
          <a:p>
            <a:pPr eaLnBrk="1" hangingPunct="1">
              <a:lnSpc>
                <a:spcPct val="90000"/>
              </a:lnSpc>
              <a:spcBef>
                <a:spcPct val="30000"/>
              </a:spcBef>
              <a:buFontTx/>
              <a:buNone/>
            </a:pPr>
            <a:endParaRPr lang="en-US" altLang="en-US" sz="1600"/>
          </a:p>
          <a:p>
            <a:pPr eaLnBrk="1" hangingPunct="1">
              <a:lnSpc>
                <a:spcPct val="90000"/>
              </a:lnSpc>
              <a:spcBef>
                <a:spcPct val="30000"/>
              </a:spcBef>
              <a:buFontTx/>
              <a:buNone/>
            </a:pPr>
            <a:r>
              <a:rPr lang="en-US" altLang="en-US" sz="1600"/>
              <a:t>Katon W, VonKorff M, Lin E, et al.  Stepped collaborative care for primary care patients with persistent symptoms of depression: a randomized trial.  Arch Gen Psychiatry.  1999; 56:1109-1115.</a:t>
            </a:r>
          </a:p>
          <a:p>
            <a:pPr eaLnBrk="1" hangingPunct="1">
              <a:buFontTx/>
              <a:buNone/>
            </a:pPr>
            <a:endParaRPr lang="en-US" altLang="en-US" sz="160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194A7D4E-DF6C-6C76-9012-2F09A18C636C}"/>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EDF446-61C5-4008-9B26-A30B8A0C5812}" type="slidenum">
              <a:rPr lang="en-US" altLang="en-US" sz="1400"/>
              <a:pPr>
                <a:spcBef>
                  <a:spcPct val="0"/>
                </a:spcBef>
                <a:buFontTx/>
                <a:buNone/>
              </a:pPr>
              <a:t>145</a:t>
            </a:fld>
            <a:endParaRPr lang="en-US" altLang="en-US" sz="1400"/>
          </a:p>
        </p:txBody>
      </p:sp>
      <p:sp>
        <p:nvSpPr>
          <p:cNvPr id="36867" name="Rectangle 2">
            <a:extLst>
              <a:ext uri="{FF2B5EF4-FFF2-40B4-BE49-F238E27FC236}">
                <a16:creationId xmlns:a16="http://schemas.microsoft.com/office/drawing/2014/main" id="{49B6A591-1041-D110-8BDC-35E5EFE44AD3}"/>
              </a:ext>
            </a:extLst>
          </p:cNvPr>
          <p:cNvSpPr>
            <a:spLocks noGrp="1" noChangeArrowheads="1"/>
          </p:cNvSpPr>
          <p:nvPr>
            <p:ph type="title"/>
          </p:nvPr>
        </p:nvSpPr>
        <p:spPr>
          <a:xfrm>
            <a:off x="685800" y="381000"/>
            <a:ext cx="7772400" cy="1295400"/>
          </a:xfrm>
        </p:spPr>
        <p:txBody>
          <a:bodyPr>
            <a:normAutofit fontScale="90000"/>
          </a:bodyPr>
          <a:lstStyle/>
          <a:p>
            <a:pPr eaLnBrk="1" hangingPunct="1">
              <a:lnSpc>
                <a:spcPct val="90000"/>
              </a:lnSpc>
            </a:pPr>
            <a:r>
              <a:rPr lang="en-US" altLang="en-US" b="1"/>
              <a:t>Current Efforts to Improve Quality of Care</a:t>
            </a:r>
          </a:p>
        </p:txBody>
      </p:sp>
      <p:sp>
        <p:nvSpPr>
          <p:cNvPr id="36868" name="Rectangle 3">
            <a:extLst>
              <a:ext uri="{FF2B5EF4-FFF2-40B4-BE49-F238E27FC236}">
                <a16:creationId xmlns:a16="http://schemas.microsoft.com/office/drawing/2014/main" id="{DDF9AF7F-2A80-7C02-504E-697F4FD5E9A3}"/>
              </a:ext>
            </a:extLst>
          </p:cNvPr>
          <p:cNvSpPr>
            <a:spLocks noGrp="1" noChangeArrowheads="1"/>
          </p:cNvSpPr>
          <p:nvPr>
            <p:ph type="body" idx="1"/>
          </p:nvPr>
        </p:nvSpPr>
        <p:spPr>
          <a:xfrm>
            <a:off x="914400" y="1981200"/>
            <a:ext cx="7467600" cy="4876800"/>
          </a:xfrm>
        </p:spPr>
        <p:txBody>
          <a:bodyPr/>
          <a:lstStyle/>
          <a:p>
            <a:pPr eaLnBrk="1" hangingPunct="1">
              <a:spcBef>
                <a:spcPct val="40000"/>
              </a:spcBef>
            </a:pPr>
            <a:r>
              <a:rPr lang="en-US" altLang="en-US"/>
              <a:t>Increase access to specialty care</a:t>
            </a:r>
          </a:p>
          <a:p>
            <a:pPr eaLnBrk="1" hangingPunct="1">
              <a:spcBef>
                <a:spcPct val="40000"/>
              </a:spcBef>
            </a:pPr>
            <a:r>
              <a:rPr lang="en-US" altLang="en-US"/>
              <a:t>Carve outs</a:t>
            </a:r>
          </a:p>
          <a:p>
            <a:pPr eaLnBrk="1" hangingPunct="1">
              <a:spcBef>
                <a:spcPct val="40000"/>
              </a:spcBef>
            </a:pPr>
            <a:r>
              <a:rPr lang="en-US" altLang="en-US"/>
              <a:t>Disease management programs</a:t>
            </a:r>
          </a:p>
          <a:p>
            <a:pPr eaLnBrk="1" hangingPunct="1">
              <a:spcBef>
                <a:spcPct val="40000"/>
              </a:spcBef>
            </a:pPr>
            <a:r>
              <a:rPr lang="en-US" altLang="en-US"/>
              <a:t>Disease-specific pay-for-performance</a:t>
            </a:r>
          </a:p>
        </p:txBody>
      </p:sp>
      <p:sp>
        <p:nvSpPr>
          <p:cNvPr id="36869" name="Text Box 4">
            <a:extLst>
              <a:ext uri="{FF2B5EF4-FFF2-40B4-BE49-F238E27FC236}">
                <a16:creationId xmlns:a16="http://schemas.microsoft.com/office/drawing/2014/main" id="{19548680-4C49-D53E-F91F-CA2D08F42664}"/>
              </a:ext>
            </a:extLst>
          </p:cNvPr>
          <p:cNvSpPr txBox="1">
            <a:spLocks noChangeArrowheads="1"/>
          </p:cNvSpPr>
          <p:nvPr/>
        </p:nvSpPr>
        <p:spPr bwMode="auto">
          <a:xfrm>
            <a:off x="838200" y="5105400"/>
            <a:ext cx="76962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0000"/>
              </a:spcBef>
              <a:buFontTx/>
              <a:buNone/>
            </a:pPr>
            <a:r>
              <a:rPr lang="en-US" altLang="en-US" sz="1600" b="0">
                <a:latin typeface="Helvetica" panose="020B0604020202020204" pitchFamily="34" charset="0"/>
                <a:cs typeface="Times New Roman" panose="02020603050405020304" pitchFamily="18" charset="0"/>
              </a:rPr>
              <a:t>Brook RH, McGlynn EA, Cleary PD. Quality of health care: Part 2: Measuring quality of care. </a:t>
            </a:r>
            <a:r>
              <a:rPr lang="en-US" altLang="en-US" sz="1600" b="0" i="1">
                <a:latin typeface="Helvetica" panose="020B0604020202020204" pitchFamily="34" charset="0"/>
                <a:cs typeface="Times New Roman" panose="02020603050405020304" pitchFamily="18" charset="0"/>
              </a:rPr>
              <a:t>N Engl J Med. </a:t>
            </a:r>
            <a:r>
              <a:rPr lang="en-US" altLang="en-US" sz="1600" b="0">
                <a:latin typeface="Helvetica" panose="020B0604020202020204" pitchFamily="34" charset="0"/>
                <a:cs typeface="Times New Roman" panose="02020603050405020304" pitchFamily="18" charset="0"/>
              </a:rPr>
              <a:t>1996;335:966-969.</a:t>
            </a:r>
            <a:r>
              <a:rPr lang="en-US" altLang="en-US" sz="1600" b="0">
                <a:latin typeface="Helvetica" panose="020B0604020202020204" pitchFamily="34" charset="0"/>
              </a:rPr>
              <a:t> </a:t>
            </a:r>
          </a:p>
          <a:p>
            <a:pPr eaLnBrk="1" hangingPunct="1">
              <a:lnSpc>
                <a:spcPct val="95000"/>
              </a:lnSpc>
              <a:spcBef>
                <a:spcPct val="30000"/>
              </a:spcBef>
              <a:buFontTx/>
              <a:buNone/>
            </a:pPr>
            <a:r>
              <a:rPr lang="en-US" altLang="en-US" sz="1600" b="0">
                <a:latin typeface="Helvetica" panose="020B0604020202020204" pitchFamily="34" charset="0"/>
              </a:rPr>
              <a:t>Stange KC.  The paradox of the parts and the whole in understanding and improving general practice.  </a:t>
            </a:r>
            <a:r>
              <a:rPr lang="en-US" altLang="en-US" sz="1600" b="0" i="1">
                <a:latin typeface="Helvetica" panose="020B0604020202020204" pitchFamily="34" charset="0"/>
              </a:rPr>
              <a:t>Int J Qual Health Care</a:t>
            </a:r>
            <a:r>
              <a:rPr lang="en-US" altLang="en-US" sz="1600" b="0">
                <a:latin typeface="Helvetica" panose="020B0604020202020204" pitchFamily="34" charset="0"/>
              </a:rPr>
              <a:t>, 2002; 14(4):267-268.</a:t>
            </a:r>
          </a:p>
          <a:p>
            <a:pPr eaLnBrk="1" hangingPunct="1">
              <a:lnSpc>
                <a:spcPct val="95000"/>
              </a:lnSpc>
              <a:spcBef>
                <a:spcPct val="30000"/>
              </a:spcBef>
              <a:buFontTx/>
              <a:buNone/>
            </a:pPr>
            <a:r>
              <a:rPr lang="en-US" altLang="en-US" sz="1600" b="0">
                <a:latin typeface="Helvetica" panose="020B0604020202020204" pitchFamily="34" charset="0"/>
              </a:rPr>
              <a:t>Aron D, Pogach L.  Specialists versus generalists in the era of pay for performance: “A plague o’ both your houses!”  Qual Saf Health Care. 2007;16:3-5.</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a:extLst>
              <a:ext uri="{FF2B5EF4-FFF2-40B4-BE49-F238E27FC236}">
                <a16:creationId xmlns:a16="http://schemas.microsoft.com/office/drawing/2014/main" id="{84DC745B-E80E-0483-3F49-413A61AFD697}"/>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7EE144-D546-4993-B52E-13E903397460}" type="slidenum">
              <a:rPr lang="en-US" altLang="en-US" sz="1400"/>
              <a:pPr>
                <a:spcBef>
                  <a:spcPct val="0"/>
                </a:spcBef>
                <a:buFontTx/>
                <a:buNone/>
              </a:pPr>
              <a:t>146</a:t>
            </a:fld>
            <a:endParaRPr lang="en-US" altLang="en-US" sz="1400"/>
          </a:p>
        </p:txBody>
      </p:sp>
      <p:sp>
        <p:nvSpPr>
          <p:cNvPr id="38915" name="Rectangle 2">
            <a:extLst>
              <a:ext uri="{FF2B5EF4-FFF2-40B4-BE49-F238E27FC236}">
                <a16:creationId xmlns:a16="http://schemas.microsoft.com/office/drawing/2014/main" id="{0E8057EF-1968-5D93-7AC7-D5A9B18DC525}"/>
              </a:ext>
            </a:extLst>
          </p:cNvPr>
          <p:cNvSpPr>
            <a:spLocks noGrp="1" noChangeArrowheads="1"/>
          </p:cNvSpPr>
          <p:nvPr>
            <p:ph type="title"/>
          </p:nvPr>
        </p:nvSpPr>
        <p:spPr>
          <a:xfrm>
            <a:off x="457200" y="427038"/>
            <a:ext cx="8229600" cy="990600"/>
          </a:xfrm>
        </p:spPr>
        <p:txBody>
          <a:bodyPr/>
          <a:lstStyle/>
          <a:p>
            <a:pPr eaLnBrk="1" hangingPunct="1"/>
            <a:r>
              <a:rPr lang="en-US" altLang="en-US" sz="4800" b="1"/>
              <a:t>Primary care is a solution</a:t>
            </a:r>
          </a:p>
        </p:txBody>
      </p:sp>
      <p:sp>
        <p:nvSpPr>
          <p:cNvPr id="38916" name="Rectangle 3">
            <a:extLst>
              <a:ext uri="{FF2B5EF4-FFF2-40B4-BE49-F238E27FC236}">
                <a16:creationId xmlns:a16="http://schemas.microsoft.com/office/drawing/2014/main" id="{3A8AD8DA-11A9-70C5-1317-8224001810F2}"/>
              </a:ext>
            </a:extLst>
          </p:cNvPr>
          <p:cNvSpPr>
            <a:spLocks noGrp="1" noChangeArrowheads="1"/>
          </p:cNvSpPr>
          <p:nvPr>
            <p:ph type="body" idx="1"/>
          </p:nvPr>
        </p:nvSpPr>
        <p:spPr>
          <a:xfrm>
            <a:off x="860425" y="1768475"/>
            <a:ext cx="7504113" cy="4357688"/>
          </a:xfrm>
        </p:spPr>
        <p:txBody>
          <a:bodyPr/>
          <a:lstStyle/>
          <a:p>
            <a:pPr eaLnBrk="1" hangingPunct="1">
              <a:spcBef>
                <a:spcPct val="50000"/>
              </a:spcBef>
            </a:pPr>
            <a:r>
              <a:rPr lang="en-US" altLang="en-US" sz="3600"/>
              <a:t>Whole-person functional health </a:t>
            </a:r>
          </a:p>
          <a:p>
            <a:pPr eaLnBrk="1" hangingPunct="1">
              <a:spcBef>
                <a:spcPct val="50000"/>
              </a:spcBef>
            </a:pPr>
            <a:r>
              <a:rPr lang="en-US" altLang="en-US" sz="3600"/>
              <a:t>Cost</a:t>
            </a:r>
          </a:p>
          <a:p>
            <a:pPr eaLnBrk="1" hangingPunct="1">
              <a:spcBef>
                <a:spcPct val="50000"/>
              </a:spcBef>
            </a:pPr>
            <a:r>
              <a:rPr lang="en-US" altLang="en-US" sz="3600"/>
              <a:t>Population health</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10E26146-9BEB-7D79-D930-AF5DFE89B1C4}"/>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438C1C8-E655-4C22-8396-D4110D46506D}" type="slidenum">
              <a:rPr lang="en-US" altLang="en-US" sz="1400"/>
              <a:pPr>
                <a:spcBef>
                  <a:spcPct val="0"/>
                </a:spcBef>
                <a:buFontTx/>
                <a:buNone/>
              </a:pPr>
              <a:t>147</a:t>
            </a:fld>
            <a:endParaRPr lang="en-US" altLang="en-US" sz="1400"/>
          </a:p>
        </p:txBody>
      </p:sp>
      <p:sp>
        <p:nvSpPr>
          <p:cNvPr id="40963" name="Rectangle 2">
            <a:extLst>
              <a:ext uri="{FF2B5EF4-FFF2-40B4-BE49-F238E27FC236}">
                <a16:creationId xmlns:a16="http://schemas.microsoft.com/office/drawing/2014/main" id="{97A629F4-41EE-5771-50C6-0843C2CA6C8E}"/>
              </a:ext>
            </a:extLst>
          </p:cNvPr>
          <p:cNvSpPr>
            <a:spLocks noGrp="1" noChangeArrowheads="1"/>
          </p:cNvSpPr>
          <p:nvPr>
            <p:ph type="title"/>
          </p:nvPr>
        </p:nvSpPr>
        <p:spPr>
          <a:xfrm>
            <a:off x="228600" y="457200"/>
            <a:ext cx="8610600" cy="838200"/>
          </a:xfrm>
        </p:spPr>
        <p:txBody>
          <a:bodyPr/>
          <a:lstStyle/>
          <a:p>
            <a:pPr eaLnBrk="1" hangingPunct="1"/>
            <a:r>
              <a:rPr lang="en-US" altLang="en-US" sz="4800" b="1"/>
              <a:t>Medical Outcomes Study</a:t>
            </a:r>
            <a:r>
              <a:rPr lang="en-US" altLang="en-US" sz="4000" b="1"/>
              <a:t> </a:t>
            </a:r>
          </a:p>
        </p:txBody>
      </p:sp>
      <p:sp>
        <p:nvSpPr>
          <p:cNvPr id="40964" name="Rectangle 3">
            <a:extLst>
              <a:ext uri="{FF2B5EF4-FFF2-40B4-BE49-F238E27FC236}">
                <a16:creationId xmlns:a16="http://schemas.microsoft.com/office/drawing/2014/main" id="{C7E30A74-BFE9-1A54-61BB-FCC6C4E81494}"/>
              </a:ext>
            </a:extLst>
          </p:cNvPr>
          <p:cNvSpPr>
            <a:spLocks noGrp="1" noChangeArrowheads="1"/>
          </p:cNvSpPr>
          <p:nvPr>
            <p:ph type="body" idx="1"/>
          </p:nvPr>
        </p:nvSpPr>
        <p:spPr>
          <a:xfrm>
            <a:off x="838200" y="1524000"/>
            <a:ext cx="7467600" cy="5334000"/>
          </a:xfrm>
        </p:spPr>
        <p:txBody>
          <a:bodyPr/>
          <a:lstStyle/>
          <a:p>
            <a:pPr marL="285750" indent="-285750" eaLnBrk="1" hangingPunct="1">
              <a:lnSpc>
                <a:spcPct val="90000"/>
              </a:lnSpc>
              <a:spcBef>
                <a:spcPct val="50000"/>
              </a:spcBef>
            </a:pPr>
            <a:r>
              <a:rPr lang="en-US" altLang="en-US" sz="3000"/>
              <a:t>Patients with hypertension and diabetes</a:t>
            </a:r>
          </a:p>
          <a:p>
            <a:pPr marL="285750" indent="-285750" eaLnBrk="1" hangingPunct="1">
              <a:lnSpc>
                <a:spcPct val="90000"/>
              </a:lnSpc>
              <a:spcBef>
                <a:spcPct val="50000"/>
              </a:spcBef>
            </a:pPr>
            <a:r>
              <a:rPr lang="en-US" altLang="en-US" sz="3000"/>
              <a:t>3 follow-up points over 7 years</a:t>
            </a:r>
          </a:p>
          <a:p>
            <a:pPr marL="285750" indent="-285750" eaLnBrk="1" hangingPunct="1">
              <a:lnSpc>
                <a:spcPct val="90000"/>
              </a:lnSpc>
              <a:spcBef>
                <a:spcPct val="50000"/>
              </a:spcBef>
            </a:pPr>
            <a:r>
              <a:rPr lang="en-US" altLang="en-US" sz="3000"/>
              <a:t>Compared primary vs. specialty care</a:t>
            </a:r>
          </a:p>
          <a:p>
            <a:pPr marL="285750" indent="-285750" eaLnBrk="1" hangingPunct="1">
              <a:lnSpc>
                <a:spcPct val="90000"/>
              </a:lnSpc>
              <a:spcBef>
                <a:spcPct val="50000"/>
              </a:spcBef>
            </a:pPr>
            <a:r>
              <a:rPr lang="en-US" altLang="en-US" sz="3000"/>
              <a:t>Outcomes </a:t>
            </a:r>
            <a:r>
              <a:rPr lang="en-US" altLang="en-US" sz="2500"/>
              <a:t>(controlling for patient mix)</a:t>
            </a:r>
          </a:p>
          <a:p>
            <a:pPr lvl="1" eaLnBrk="1" hangingPunct="1">
              <a:lnSpc>
                <a:spcPct val="90000"/>
              </a:lnSpc>
              <a:spcBef>
                <a:spcPct val="5000"/>
              </a:spcBef>
            </a:pPr>
            <a:r>
              <a:rPr lang="en-US" altLang="en-US" sz="2100"/>
              <a:t>Physical &amp; emotional (functional) health</a:t>
            </a:r>
          </a:p>
          <a:p>
            <a:pPr lvl="1" eaLnBrk="1" hangingPunct="1">
              <a:lnSpc>
                <a:spcPct val="90000"/>
              </a:lnSpc>
              <a:spcBef>
                <a:spcPct val="5000"/>
              </a:spcBef>
            </a:pPr>
            <a:r>
              <a:rPr lang="en-US" altLang="en-US" sz="2100"/>
              <a:t>Mortality</a:t>
            </a:r>
          </a:p>
          <a:p>
            <a:pPr lvl="1" eaLnBrk="1" hangingPunct="1">
              <a:lnSpc>
                <a:spcPct val="90000"/>
              </a:lnSpc>
              <a:spcBef>
                <a:spcPct val="5000"/>
              </a:spcBef>
            </a:pPr>
            <a:r>
              <a:rPr lang="en-US" altLang="en-US" sz="2100"/>
              <a:t>Disease-specific physiologic markers</a:t>
            </a:r>
          </a:p>
          <a:p>
            <a:pPr marL="285750" indent="-285750" eaLnBrk="1" hangingPunct="1">
              <a:lnSpc>
                <a:spcPct val="90000"/>
              </a:lnSpc>
            </a:pPr>
            <a:endParaRPr lang="en-US" altLang="en-US" sz="2100"/>
          </a:p>
          <a:p>
            <a:pPr marL="285750" indent="-285750" eaLnBrk="1" hangingPunct="1">
              <a:lnSpc>
                <a:spcPct val="90000"/>
              </a:lnSpc>
              <a:spcBef>
                <a:spcPct val="0"/>
              </a:spcBef>
            </a:pPr>
            <a:endParaRPr lang="en-US" altLang="en-US" sz="800"/>
          </a:p>
          <a:p>
            <a:pPr marL="285750" indent="-285750" eaLnBrk="1" hangingPunct="1">
              <a:lnSpc>
                <a:spcPct val="90000"/>
              </a:lnSpc>
              <a:buClr>
                <a:schemeClr val="tx1"/>
              </a:buClr>
              <a:buFontTx/>
              <a:buNone/>
            </a:pPr>
            <a:r>
              <a:rPr lang="en-US" altLang="en-US" sz="1400"/>
              <a:t>	Greenfield S, Nelson EC, Zubkoff M, et al.  Variations in resource utilization among medical specialties and systems of care: results from the Medical Outcomes Study.  JAMA.  1992; 267:1624-1630. </a:t>
            </a:r>
          </a:p>
          <a:p>
            <a:pPr marL="285750" indent="-285750" eaLnBrk="1" hangingPunct="1">
              <a:lnSpc>
                <a:spcPct val="90000"/>
              </a:lnSpc>
              <a:buClr>
                <a:schemeClr val="tx1"/>
              </a:buClr>
              <a:buFontTx/>
              <a:buNone/>
            </a:pPr>
            <a:r>
              <a:rPr lang="en-US" altLang="en-US" sz="1400"/>
              <a:t>	Greenfield S, Rogers W, Mangotich M, Carney MF, Tarlov AR.  Outcomes of patients with hypertension and non-insulin-dependent diabetes mellitus treated by different systems and specialties.  Results from the Medical Outcomes Study.  JAMA.  1995; 274:1436-1444.</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a:extLst>
              <a:ext uri="{FF2B5EF4-FFF2-40B4-BE49-F238E27FC236}">
                <a16:creationId xmlns:a16="http://schemas.microsoft.com/office/drawing/2014/main" id="{C479F5A9-7AD7-7D47-42D0-838D8B7DC1B8}"/>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4C82122-3562-42FC-9BFC-6D48DE64C6E7}" type="slidenum">
              <a:rPr lang="en-US" altLang="en-US" sz="1400"/>
              <a:pPr>
                <a:spcBef>
                  <a:spcPct val="0"/>
                </a:spcBef>
                <a:buFontTx/>
                <a:buNone/>
              </a:pPr>
              <a:t>148</a:t>
            </a:fld>
            <a:endParaRPr lang="en-US" altLang="en-US" sz="1400"/>
          </a:p>
        </p:txBody>
      </p:sp>
      <p:sp>
        <p:nvSpPr>
          <p:cNvPr id="43011" name="Rectangle 2">
            <a:extLst>
              <a:ext uri="{FF2B5EF4-FFF2-40B4-BE49-F238E27FC236}">
                <a16:creationId xmlns:a16="http://schemas.microsoft.com/office/drawing/2014/main" id="{530807F2-08CB-EA3E-F689-A4F799AA35F6}"/>
              </a:ext>
            </a:extLst>
          </p:cNvPr>
          <p:cNvSpPr>
            <a:spLocks noGrp="1" noChangeArrowheads="1"/>
          </p:cNvSpPr>
          <p:nvPr>
            <p:ph type="title"/>
          </p:nvPr>
        </p:nvSpPr>
        <p:spPr>
          <a:xfrm>
            <a:off x="228600" y="457200"/>
            <a:ext cx="8610600" cy="838200"/>
          </a:xfrm>
        </p:spPr>
        <p:txBody>
          <a:bodyPr/>
          <a:lstStyle/>
          <a:p>
            <a:pPr eaLnBrk="1" hangingPunct="1"/>
            <a:r>
              <a:rPr lang="en-US" altLang="en-US" sz="4800" b="1"/>
              <a:t>Medical Outcomes Study</a:t>
            </a:r>
            <a:r>
              <a:rPr lang="en-US" altLang="en-US" sz="4000" b="1"/>
              <a:t> </a:t>
            </a:r>
          </a:p>
        </p:txBody>
      </p:sp>
      <p:sp>
        <p:nvSpPr>
          <p:cNvPr id="43012" name="Rectangle 3">
            <a:extLst>
              <a:ext uri="{FF2B5EF4-FFF2-40B4-BE49-F238E27FC236}">
                <a16:creationId xmlns:a16="http://schemas.microsoft.com/office/drawing/2014/main" id="{80E0EF1C-15AD-F4F8-921D-5BE98326EFAD}"/>
              </a:ext>
            </a:extLst>
          </p:cNvPr>
          <p:cNvSpPr>
            <a:spLocks noGrp="1" noChangeArrowheads="1"/>
          </p:cNvSpPr>
          <p:nvPr>
            <p:ph type="body" idx="1"/>
          </p:nvPr>
        </p:nvSpPr>
        <p:spPr>
          <a:xfrm>
            <a:off x="685800" y="1676400"/>
            <a:ext cx="8077200" cy="5181600"/>
          </a:xfrm>
        </p:spPr>
        <p:txBody>
          <a:bodyPr/>
          <a:lstStyle/>
          <a:p>
            <a:pPr marL="285750" indent="-285750" eaLnBrk="1" hangingPunct="1">
              <a:lnSpc>
                <a:spcPct val="90000"/>
              </a:lnSpc>
              <a:spcBef>
                <a:spcPct val="50000"/>
              </a:spcBef>
            </a:pPr>
            <a:r>
              <a:rPr lang="en-US" altLang="en-US" sz="2900"/>
              <a:t>Similar outcomes for primary &amp; specialty care</a:t>
            </a:r>
          </a:p>
          <a:p>
            <a:pPr lvl="1" eaLnBrk="1" hangingPunct="1">
              <a:lnSpc>
                <a:spcPct val="90000"/>
              </a:lnSpc>
              <a:spcBef>
                <a:spcPct val="5000"/>
              </a:spcBef>
            </a:pPr>
            <a:r>
              <a:rPr lang="en-US" altLang="en-US" sz="2100"/>
              <a:t>Physical &amp; emotional (functional) health</a:t>
            </a:r>
          </a:p>
          <a:p>
            <a:pPr lvl="1" eaLnBrk="1" hangingPunct="1">
              <a:lnSpc>
                <a:spcPct val="90000"/>
              </a:lnSpc>
              <a:spcBef>
                <a:spcPct val="5000"/>
              </a:spcBef>
            </a:pPr>
            <a:r>
              <a:rPr lang="en-US" altLang="en-US" sz="2100"/>
              <a:t>Mortality</a:t>
            </a:r>
          </a:p>
          <a:p>
            <a:pPr lvl="1" eaLnBrk="1" hangingPunct="1">
              <a:lnSpc>
                <a:spcPct val="90000"/>
              </a:lnSpc>
              <a:spcBef>
                <a:spcPct val="5000"/>
              </a:spcBef>
            </a:pPr>
            <a:r>
              <a:rPr lang="en-US" altLang="en-US" sz="2100"/>
              <a:t>Disease-specific physiologic markers</a:t>
            </a:r>
          </a:p>
          <a:p>
            <a:pPr marL="285750" indent="-285750" eaLnBrk="1" hangingPunct="1">
              <a:lnSpc>
                <a:spcPct val="90000"/>
              </a:lnSpc>
              <a:spcBef>
                <a:spcPct val="65000"/>
              </a:spcBef>
            </a:pPr>
            <a:r>
              <a:rPr lang="en-US" altLang="en-US" sz="2900"/>
              <a:t>Lower resource use &amp; cost for primary care</a:t>
            </a:r>
            <a:r>
              <a:rPr lang="en-US" altLang="en-US" sz="3000"/>
              <a:t> </a:t>
            </a:r>
          </a:p>
          <a:p>
            <a:pPr lvl="1" eaLnBrk="1" hangingPunct="1">
              <a:lnSpc>
                <a:spcPct val="90000"/>
              </a:lnSpc>
              <a:spcBef>
                <a:spcPct val="5000"/>
              </a:spcBef>
            </a:pPr>
            <a:r>
              <a:rPr lang="en-US" altLang="en-US" sz="2100"/>
              <a:t>Tests, procedures</a:t>
            </a:r>
          </a:p>
          <a:p>
            <a:pPr lvl="1" eaLnBrk="1" hangingPunct="1">
              <a:lnSpc>
                <a:spcPct val="90000"/>
              </a:lnSpc>
              <a:spcBef>
                <a:spcPct val="5000"/>
              </a:spcBef>
            </a:pPr>
            <a:r>
              <a:rPr lang="en-US" altLang="en-US" sz="2100"/>
              <a:t>Drugs</a:t>
            </a:r>
          </a:p>
          <a:p>
            <a:pPr lvl="1" eaLnBrk="1" hangingPunct="1">
              <a:lnSpc>
                <a:spcPct val="90000"/>
              </a:lnSpc>
              <a:spcBef>
                <a:spcPct val="5000"/>
              </a:spcBef>
            </a:pPr>
            <a:r>
              <a:rPr lang="en-US" altLang="en-US" sz="2100"/>
              <a:t>Office visits, hospitalizations</a:t>
            </a:r>
          </a:p>
          <a:p>
            <a:pPr marL="285750" indent="-285750" eaLnBrk="1" hangingPunct="1">
              <a:lnSpc>
                <a:spcPct val="90000"/>
              </a:lnSpc>
            </a:pPr>
            <a:endParaRPr lang="en-US" altLang="en-US" sz="2100"/>
          </a:p>
          <a:p>
            <a:pPr marL="285750" indent="-285750" eaLnBrk="1" hangingPunct="1">
              <a:lnSpc>
                <a:spcPct val="90000"/>
              </a:lnSpc>
              <a:spcBef>
                <a:spcPct val="0"/>
              </a:spcBef>
            </a:pPr>
            <a:endParaRPr lang="en-US" altLang="en-US" sz="800"/>
          </a:p>
          <a:p>
            <a:pPr marL="285750" indent="-285750" eaLnBrk="1" hangingPunct="1">
              <a:lnSpc>
                <a:spcPct val="90000"/>
              </a:lnSpc>
              <a:buClr>
                <a:schemeClr val="tx1"/>
              </a:buClr>
              <a:buFontTx/>
              <a:buNone/>
            </a:pPr>
            <a:r>
              <a:rPr lang="en-US" altLang="en-US" sz="1500"/>
              <a:t>	Greenfield S, Nelson EC, Zubkoff M, et al.  Variations in resource utilization among medical specialties and systems of care: results from the Medical Outcomes Study.  JAMA.  1992; 267:1624-1630. </a:t>
            </a:r>
          </a:p>
          <a:p>
            <a:pPr marL="285750" indent="-285750" eaLnBrk="1" hangingPunct="1">
              <a:lnSpc>
                <a:spcPct val="90000"/>
              </a:lnSpc>
              <a:buClr>
                <a:schemeClr val="tx1"/>
              </a:buClr>
              <a:buFontTx/>
              <a:buNone/>
            </a:pPr>
            <a:r>
              <a:rPr lang="en-US" altLang="en-US" sz="1500"/>
              <a:t>	Greenfield S, Rogers W, Mangotich M, Carney MF, Tarlov AR.  Outcomes of patients with hypertension and non-insulin-dependent diabetes mellitus treated by different systems and specialties.  Results from the Medical Outcomes Study.  JAMA.  1995; 274:1436-1444.</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a:extLst>
              <a:ext uri="{FF2B5EF4-FFF2-40B4-BE49-F238E27FC236}">
                <a16:creationId xmlns:a16="http://schemas.microsoft.com/office/drawing/2014/main" id="{1B9C5983-F32F-A61C-E851-8833BE339B70}"/>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FF2D6FC-F725-43A3-A6F4-BDCA9CB43AB1}" type="slidenum">
              <a:rPr lang="en-US" altLang="en-US" sz="1400"/>
              <a:pPr>
                <a:spcBef>
                  <a:spcPct val="0"/>
                </a:spcBef>
                <a:buFontTx/>
                <a:buNone/>
              </a:pPr>
              <a:t>149</a:t>
            </a:fld>
            <a:endParaRPr lang="en-US" altLang="en-US" sz="1400"/>
          </a:p>
        </p:txBody>
      </p:sp>
      <p:sp>
        <p:nvSpPr>
          <p:cNvPr id="45059" name="Rectangle 2">
            <a:extLst>
              <a:ext uri="{FF2B5EF4-FFF2-40B4-BE49-F238E27FC236}">
                <a16:creationId xmlns:a16="http://schemas.microsoft.com/office/drawing/2014/main" id="{B41B8EEF-6BBA-0A14-1804-DE29EB6585B6}"/>
              </a:ext>
            </a:extLst>
          </p:cNvPr>
          <p:cNvSpPr>
            <a:spLocks noGrp="1" noChangeArrowheads="1"/>
          </p:cNvSpPr>
          <p:nvPr>
            <p:ph type="title"/>
          </p:nvPr>
        </p:nvSpPr>
        <p:spPr>
          <a:xfrm>
            <a:off x="228600" y="457200"/>
            <a:ext cx="8610600" cy="1371600"/>
          </a:xfrm>
        </p:spPr>
        <p:txBody>
          <a:bodyPr/>
          <a:lstStyle/>
          <a:p>
            <a:pPr eaLnBrk="1" hangingPunct="1"/>
            <a:r>
              <a:rPr lang="en-US" altLang="en-US" sz="4800" b="1"/>
              <a:t>International Comparisons</a:t>
            </a:r>
            <a:endParaRPr lang="en-US" altLang="en-US" sz="4000" b="1"/>
          </a:p>
        </p:txBody>
      </p:sp>
      <p:sp>
        <p:nvSpPr>
          <p:cNvPr id="45060" name="Rectangle 3">
            <a:extLst>
              <a:ext uri="{FF2B5EF4-FFF2-40B4-BE49-F238E27FC236}">
                <a16:creationId xmlns:a16="http://schemas.microsoft.com/office/drawing/2014/main" id="{764D65F3-3482-530B-1292-252C54A4F476}"/>
              </a:ext>
            </a:extLst>
          </p:cNvPr>
          <p:cNvSpPr>
            <a:spLocks noGrp="1" noChangeArrowheads="1"/>
          </p:cNvSpPr>
          <p:nvPr>
            <p:ph type="body" idx="1"/>
          </p:nvPr>
        </p:nvSpPr>
        <p:spPr>
          <a:xfrm>
            <a:off x="1066800" y="1905000"/>
            <a:ext cx="7239000" cy="4953000"/>
          </a:xfrm>
        </p:spPr>
        <p:txBody>
          <a:bodyPr/>
          <a:lstStyle/>
          <a:p>
            <a:pPr marL="285750" indent="-285750" eaLnBrk="1" hangingPunct="1">
              <a:lnSpc>
                <a:spcPct val="90000"/>
              </a:lnSpc>
              <a:spcBef>
                <a:spcPct val="60000"/>
              </a:spcBef>
            </a:pPr>
            <a:r>
              <a:rPr lang="en-US" altLang="en-US"/>
              <a:t>Primary care orientation</a:t>
            </a:r>
          </a:p>
          <a:p>
            <a:pPr lvl="1" eaLnBrk="1" hangingPunct="1">
              <a:lnSpc>
                <a:spcPct val="90000"/>
              </a:lnSpc>
              <a:spcBef>
                <a:spcPct val="35000"/>
              </a:spcBef>
            </a:pPr>
            <a:r>
              <a:rPr lang="en-US" altLang="en-US" sz="2400"/>
              <a:t>Health care system characteristics</a:t>
            </a:r>
          </a:p>
          <a:p>
            <a:pPr lvl="1" eaLnBrk="1" hangingPunct="1">
              <a:lnSpc>
                <a:spcPct val="90000"/>
              </a:lnSpc>
              <a:spcBef>
                <a:spcPct val="35000"/>
              </a:spcBef>
            </a:pPr>
            <a:r>
              <a:rPr lang="en-US" altLang="en-US" sz="2400"/>
              <a:t>Practice characteristics</a:t>
            </a:r>
          </a:p>
          <a:p>
            <a:pPr marL="285750" indent="-285750" eaLnBrk="1" hangingPunct="1">
              <a:lnSpc>
                <a:spcPct val="90000"/>
              </a:lnSpc>
              <a:spcBef>
                <a:spcPct val="80000"/>
              </a:spcBef>
            </a:pPr>
            <a:r>
              <a:rPr lang="en-US" altLang="en-US"/>
              <a:t>Health status and cost</a:t>
            </a:r>
            <a:endParaRPr lang="en-US" altLang="en-US" sz="2800"/>
          </a:p>
          <a:p>
            <a:pPr lvl="1" eaLnBrk="1" hangingPunct="1">
              <a:lnSpc>
                <a:spcPct val="90000"/>
              </a:lnSpc>
              <a:spcBef>
                <a:spcPct val="35000"/>
              </a:spcBef>
            </a:pPr>
            <a:r>
              <a:rPr lang="en-US" altLang="en-US" sz="2400"/>
              <a:t>Rank on a composite of 14 health indicators</a:t>
            </a:r>
          </a:p>
          <a:p>
            <a:pPr lvl="1" eaLnBrk="1" hangingPunct="1">
              <a:lnSpc>
                <a:spcPct val="90000"/>
              </a:lnSpc>
              <a:spcBef>
                <a:spcPct val="35000"/>
              </a:spcBef>
            </a:pPr>
            <a:r>
              <a:rPr lang="en-US" altLang="en-US" sz="2400"/>
              <a:t>Rank on per capita health care spending</a:t>
            </a:r>
          </a:p>
          <a:p>
            <a:pPr lvl="1" eaLnBrk="1" hangingPunct="1">
              <a:lnSpc>
                <a:spcPct val="90000"/>
              </a:lnSpc>
              <a:spcBef>
                <a:spcPct val="35000"/>
              </a:spcBef>
            </a:pPr>
            <a:endParaRPr lang="en-US" altLang="en-US" sz="2200"/>
          </a:p>
          <a:p>
            <a:pPr marL="285750" indent="-285750" eaLnBrk="1" hangingPunct="1">
              <a:lnSpc>
                <a:spcPct val="90000"/>
              </a:lnSpc>
              <a:spcBef>
                <a:spcPct val="0"/>
              </a:spcBef>
            </a:pPr>
            <a:endParaRPr lang="en-US" altLang="en-US" sz="2200"/>
          </a:p>
          <a:p>
            <a:pPr marL="285750" indent="-285750" eaLnBrk="1" hangingPunct="1">
              <a:lnSpc>
                <a:spcPct val="90000"/>
              </a:lnSpc>
              <a:buClr>
                <a:schemeClr val="tx1"/>
              </a:buClr>
              <a:buFontTx/>
              <a:buNone/>
            </a:pPr>
            <a:endParaRPr lang="en-US" altLang="en-US" sz="1600"/>
          </a:p>
          <a:p>
            <a:pPr marL="285750" indent="-285750" eaLnBrk="1" hangingPunct="1">
              <a:lnSpc>
                <a:spcPct val="90000"/>
              </a:lnSpc>
              <a:buClr>
                <a:schemeClr val="tx1"/>
              </a:buClr>
              <a:buFontTx/>
              <a:buNone/>
            </a:pPr>
            <a:r>
              <a:rPr lang="en-US" altLang="en-US" sz="1600"/>
              <a:t>Starfield B.  Primary Care.  Balancing Health Needs, Services and Technology.  New York: Oxford University Press, 1998.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BBDEB0A-D6EB-4DC8-9229-FB12CB36D1C6}" type="slidenum">
              <a:rPr lang="en-US" altLang="en-US" sz="1400" smtClean="0"/>
              <a:pPr>
                <a:spcBef>
                  <a:spcPct val="0"/>
                </a:spcBef>
                <a:buFontTx/>
                <a:buNone/>
              </a:pPr>
              <a:t>15</a:t>
            </a:fld>
            <a:endParaRPr lang="en-US" altLang="en-US" sz="1400"/>
          </a:p>
        </p:txBody>
      </p:sp>
      <p:pic>
        <p:nvPicPr>
          <p:cNvPr id="21507" name="Picture 2" descr="Baicker_Ex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807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3"/>
          <p:cNvSpPr txBox="1">
            <a:spLocks noChangeArrowheads="1"/>
          </p:cNvSpPr>
          <p:nvPr/>
        </p:nvSpPr>
        <p:spPr bwMode="auto">
          <a:xfrm>
            <a:off x="1066800" y="6019800"/>
            <a:ext cx="7239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0"/>
              <a:t>Baicker K, Chandra A. Medicare spending, the physician workforce, and beneficiaries’ quality of care. Health Affairs W4-185 - W4-197, 2004. </a:t>
            </a:r>
          </a:p>
        </p:txBody>
      </p:sp>
    </p:spTree>
    <p:extLst>
      <p:ext uri="{BB962C8B-B14F-4D97-AF65-F5344CB8AC3E}">
        <p14:creationId xmlns:p14="http://schemas.microsoft.com/office/powerpoint/2010/main" val="364517940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a:extLst>
              <a:ext uri="{FF2B5EF4-FFF2-40B4-BE49-F238E27FC236}">
                <a16:creationId xmlns:a16="http://schemas.microsoft.com/office/drawing/2014/main" id="{69F331E1-1D9C-7DED-5401-8A84714E3E1C}"/>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560B2DB-BCE7-456D-8302-B47740C702A2}" type="slidenum">
              <a:rPr lang="en-US" altLang="en-US" sz="1400"/>
              <a:pPr>
                <a:spcBef>
                  <a:spcPct val="0"/>
                </a:spcBef>
                <a:buFontTx/>
                <a:buNone/>
              </a:pPr>
              <a:t>150</a:t>
            </a:fld>
            <a:endParaRPr lang="en-US" altLang="en-US" sz="1400"/>
          </a:p>
        </p:txBody>
      </p:sp>
      <p:pic>
        <p:nvPicPr>
          <p:cNvPr id="47107" name="Picture 2" descr="Starfield PC BHNST F1_3">
            <a:extLst>
              <a:ext uri="{FF2B5EF4-FFF2-40B4-BE49-F238E27FC236}">
                <a16:creationId xmlns:a16="http://schemas.microsoft.com/office/drawing/2014/main" id="{3587F8E8-7564-04B6-AC5D-5E9B2D077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43000"/>
            <a:ext cx="7315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3">
            <a:extLst>
              <a:ext uri="{FF2B5EF4-FFF2-40B4-BE49-F238E27FC236}">
                <a16:creationId xmlns:a16="http://schemas.microsoft.com/office/drawing/2014/main" id="{14B79EA1-AC80-B587-C976-3693B134E4FC}"/>
              </a:ext>
            </a:extLst>
          </p:cNvPr>
          <p:cNvSpPr txBox="1">
            <a:spLocks noChangeArrowheads="1"/>
          </p:cNvSpPr>
          <p:nvPr/>
        </p:nvSpPr>
        <p:spPr bwMode="auto">
          <a:xfrm>
            <a:off x="990600" y="5867400"/>
            <a:ext cx="7162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0"/>
              <a:t>Source:  Starfield B.  Primary Care. Balancing health needs, services, and technology. </a:t>
            </a:r>
            <a:r>
              <a:rPr lang="en-US" altLang="en-US" sz="1600" b="0">
                <a:latin typeface="Helvetica" panose="020B0604020202020204" pitchFamily="34" charset="0"/>
              </a:rPr>
              <a:t>New York: </a:t>
            </a:r>
            <a:r>
              <a:rPr lang="en-US" altLang="en-US" sz="1600" b="0"/>
              <a:t>Oxford University Press, 1998. </a:t>
            </a:r>
          </a:p>
        </p:txBody>
      </p:sp>
      <p:sp>
        <p:nvSpPr>
          <p:cNvPr id="47109" name="Rectangle 4">
            <a:extLst>
              <a:ext uri="{FF2B5EF4-FFF2-40B4-BE49-F238E27FC236}">
                <a16:creationId xmlns:a16="http://schemas.microsoft.com/office/drawing/2014/main" id="{10ED1988-0B7C-D4AE-CC89-AA3D0A5D78BB}"/>
              </a:ext>
            </a:extLst>
          </p:cNvPr>
          <p:cNvSpPr>
            <a:spLocks noChangeArrowheads="1"/>
          </p:cNvSpPr>
          <p:nvPr/>
        </p:nvSpPr>
        <p:spPr bwMode="auto">
          <a:xfrm>
            <a:off x="1295400" y="381000"/>
            <a:ext cx="7010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000">
                <a:latin typeface="Helvetica" panose="020B0604020202020204" pitchFamily="34" charset="0"/>
              </a:rPr>
              <a:t>Primary Care and Health Outcomes</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a:extLst>
              <a:ext uri="{FF2B5EF4-FFF2-40B4-BE49-F238E27FC236}">
                <a16:creationId xmlns:a16="http://schemas.microsoft.com/office/drawing/2014/main" id="{EF2D6FA2-D880-89AB-E4C3-8BB949E8672A}"/>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3173F2F-01E8-44B4-AFF2-5973CA34983D}" type="slidenum">
              <a:rPr lang="en-US" altLang="en-US" sz="1400"/>
              <a:pPr>
                <a:spcBef>
                  <a:spcPct val="0"/>
                </a:spcBef>
                <a:buFontTx/>
                <a:buNone/>
              </a:pPr>
              <a:t>151</a:t>
            </a:fld>
            <a:endParaRPr lang="en-US" altLang="en-US" sz="1400"/>
          </a:p>
        </p:txBody>
      </p:sp>
      <p:pic>
        <p:nvPicPr>
          <p:cNvPr id="49155" name="Picture 2" descr="Starfield PC BHNST F1_4">
            <a:extLst>
              <a:ext uri="{FF2B5EF4-FFF2-40B4-BE49-F238E27FC236}">
                <a16:creationId xmlns:a16="http://schemas.microsoft.com/office/drawing/2014/main" id="{CD6DB577-A506-A2F9-C308-55BB99272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3">
            <a:extLst>
              <a:ext uri="{FF2B5EF4-FFF2-40B4-BE49-F238E27FC236}">
                <a16:creationId xmlns:a16="http://schemas.microsoft.com/office/drawing/2014/main" id="{EF6CD1A1-FD00-C4A8-A9FE-43476C7EC6CC}"/>
              </a:ext>
            </a:extLst>
          </p:cNvPr>
          <p:cNvSpPr txBox="1">
            <a:spLocks noChangeArrowheads="1"/>
          </p:cNvSpPr>
          <p:nvPr/>
        </p:nvSpPr>
        <p:spPr bwMode="auto">
          <a:xfrm>
            <a:off x="990600" y="5867400"/>
            <a:ext cx="7162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0"/>
              <a:t>Source:  Starfield B. Primary Care.  Balancing health needs, services, and technology. Oxford, New York, 1998. </a:t>
            </a:r>
          </a:p>
        </p:txBody>
      </p:sp>
      <p:sp>
        <p:nvSpPr>
          <p:cNvPr id="49157" name="Text Box 4">
            <a:extLst>
              <a:ext uri="{FF2B5EF4-FFF2-40B4-BE49-F238E27FC236}">
                <a16:creationId xmlns:a16="http://schemas.microsoft.com/office/drawing/2014/main" id="{B867B78F-4D56-644B-EB70-8783A5E6A477}"/>
              </a:ext>
            </a:extLst>
          </p:cNvPr>
          <p:cNvSpPr txBox="1">
            <a:spLocks noChangeArrowheads="1"/>
          </p:cNvSpPr>
          <p:nvPr/>
        </p:nvSpPr>
        <p:spPr bwMode="auto">
          <a:xfrm>
            <a:off x="762000" y="6858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latin typeface="Helvetica" panose="020B0604020202020204" pitchFamily="34" charset="0"/>
              </a:rPr>
              <a:t>Primary Care and Health Care Expenditures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a:extLst>
              <a:ext uri="{FF2B5EF4-FFF2-40B4-BE49-F238E27FC236}">
                <a16:creationId xmlns:a16="http://schemas.microsoft.com/office/drawing/2014/main" id="{47A8EB53-8009-EAB5-38B8-8D6A15E57E8F}"/>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0F8B06-FD67-45A5-A9A4-F330D3808909}" type="slidenum">
              <a:rPr lang="en-US" altLang="en-US" sz="1400"/>
              <a:pPr>
                <a:spcBef>
                  <a:spcPct val="0"/>
                </a:spcBef>
                <a:buFontTx/>
                <a:buNone/>
              </a:pPr>
              <a:t>152</a:t>
            </a:fld>
            <a:endParaRPr lang="en-US" altLang="en-US" sz="1400"/>
          </a:p>
        </p:txBody>
      </p:sp>
      <p:sp>
        <p:nvSpPr>
          <p:cNvPr id="51203" name="Rectangle 2">
            <a:extLst>
              <a:ext uri="{FF2B5EF4-FFF2-40B4-BE49-F238E27FC236}">
                <a16:creationId xmlns:a16="http://schemas.microsoft.com/office/drawing/2014/main" id="{384FE345-DA39-0693-71CB-02F85FE0A957}"/>
              </a:ext>
            </a:extLst>
          </p:cNvPr>
          <p:cNvSpPr>
            <a:spLocks noGrp="1" noChangeArrowheads="1"/>
          </p:cNvSpPr>
          <p:nvPr>
            <p:ph type="title"/>
          </p:nvPr>
        </p:nvSpPr>
        <p:spPr>
          <a:xfrm>
            <a:off x="457200" y="609600"/>
            <a:ext cx="8229600" cy="1143000"/>
          </a:xfrm>
        </p:spPr>
        <p:txBody>
          <a:bodyPr/>
          <a:lstStyle/>
          <a:p>
            <a:pPr eaLnBrk="1" hangingPunct="1"/>
            <a:r>
              <a:rPr lang="en-US" altLang="en-US" sz="3800" b="1"/>
              <a:t>US Primary Care Physician Supply</a:t>
            </a:r>
          </a:p>
        </p:txBody>
      </p:sp>
      <p:sp>
        <p:nvSpPr>
          <p:cNvPr id="51204" name="Rectangle 3">
            <a:extLst>
              <a:ext uri="{FF2B5EF4-FFF2-40B4-BE49-F238E27FC236}">
                <a16:creationId xmlns:a16="http://schemas.microsoft.com/office/drawing/2014/main" id="{B0303E5B-0059-7943-9848-A67265A2515B}"/>
              </a:ext>
            </a:extLst>
          </p:cNvPr>
          <p:cNvSpPr>
            <a:spLocks noGrp="1" noChangeArrowheads="1"/>
          </p:cNvSpPr>
          <p:nvPr>
            <p:ph type="body" idx="1"/>
          </p:nvPr>
        </p:nvSpPr>
        <p:spPr>
          <a:xfrm>
            <a:off x="533400" y="1981200"/>
            <a:ext cx="8229600" cy="4572000"/>
          </a:xfrm>
        </p:spPr>
        <p:txBody>
          <a:bodyPr/>
          <a:lstStyle/>
          <a:p>
            <a:pPr eaLnBrk="1" hangingPunct="1">
              <a:lnSpc>
                <a:spcPct val="90000"/>
              </a:lnSpc>
              <a:spcBef>
                <a:spcPct val="45000"/>
              </a:spcBef>
            </a:pPr>
            <a:r>
              <a:rPr lang="en-US" altLang="en-US" sz="3000"/>
              <a:t>Review of 10 studies of primary care &amp; health</a:t>
            </a:r>
          </a:p>
          <a:p>
            <a:pPr eaLnBrk="1" hangingPunct="1">
              <a:lnSpc>
                <a:spcPct val="90000"/>
              </a:lnSpc>
              <a:spcBef>
                <a:spcPct val="45000"/>
              </a:spcBef>
            </a:pPr>
            <a:r>
              <a:rPr lang="en-US" altLang="en-US" sz="3000"/>
              <a:t>Improved </a:t>
            </a:r>
            <a:r>
              <a:rPr lang="en-US" altLang="en-US"/>
              <a:t>all-cause, cancer, heart disease, stroke &amp; infant mortality; low birth weight; life expectancy; and self-rated health </a:t>
            </a:r>
            <a:endParaRPr lang="en-US" altLang="en-US" sz="3000"/>
          </a:p>
          <a:p>
            <a:pPr eaLnBrk="1" hangingPunct="1">
              <a:lnSpc>
                <a:spcPct val="90000"/>
              </a:lnSpc>
              <a:spcBef>
                <a:spcPct val="45000"/>
              </a:spcBef>
            </a:pPr>
            <a:r>
              <a:rPr lang="en-US" altLang="en-US" sz="3000"/>
              <a:t>All-cause mortality </a:t>
            </a:r>
          </a:p>
          <a:p>
            <a:pPr lvl="1" eaLnBrk="1" hangingPunct="1"/>
            <a:r>
              <a:rPr lang="en-US" altLang="en-US" sz="2400"/>
              <a:t>↑ of 1 primary care physician /10,000 population </a:t>
            </a:r>
          </a:p>
          <a:p>
            <a:pPr lvl="1" eaLnBrk="1" hangingPunct="1"/>
            <a:r>
              <a:rPr lang="en-US" altLang="en-US" sz="2400">
                <a:latin typeface="Times New Roman" panose="02020603050405020304" pitchFamily="18" charset="0"/>
                <a:cs typeface="Times New Roman" panose="02020603050405020304" pitchFamily="18" charset="0"/>
              </a:rPr>
              <a:t>→ </a:t>
            </a:r>
            <a:r>
              <a:rPr lang="en-US" altLang="en-US" sz="2400"/>
              <a:t>5.3% or 49 per 100,000 / yr ↓ mortality</a:t>
            </a:r>
          </a:p>
          <a:p>
            <a:pPr lvl="1" eaLnBrk="1" hangingPunct="1"/>
            <a:endParaRPr lang="en-US" altLang="en-US" sz="2400"/>
          </a:p>
          <a:p>
            <a:pPr lvl="1" eaLnBrk="1" hangingPunct="1">
              <a:buFontTx/>
              <a:buNone/>
            </a:pPr>
            <a:r>
              <a:rPr lang="en-US" altLang="en-US" sz="1600"/>
              <a:t>Macinko J, Starfield B, Shi L. Quantifying the health benefits of primary care physician supply in the United States. Int J Health Serv. 2007;37:111-26.</a:t>
            </a:r>
            <a:endParaRPr lang="en-US" altLang="en-US" sz="2400"/>
          </a:p>
          <a:p>
            <a:pPr eaLnBrk="1" hangingPunct="1"/>
            <a:endParaRPr lang="en-US" altLang="en-US" sz="240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a:extLst>
              <a:ext uri="{FF2B5EF4-FFF2-40B4-BE49-F238E27FC236}">
                <a16:creationId xmlns:a16="http://schemas.microsoft.com/office/drawing/2014/main" id="{565A08CB-5A2A-54CB-ED81-B9720FDBF276}"/>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2923B8-22DB-41F3-A91B-DBE7616557B1}" type="slidenum">
              <a:rPr lang="en-US" altLang="en-US" sz="1400"/>
              <a:pPr>
                <a:spcBef>
                  <a:spcPct val="0"/>
                </a:spcBef>
                <a:buFontTx/>
                <a:buNone/>
              </a:pPr>
              <a:t>153</a:t>
            </a:fld>
            <a:endParaRPr lang="en-US" altLang="en-US" sz="1400"/>
          </a:p>
        </p:txBody>
      </p:sp>
      <p:sp>
        <p:nvSpPr>
          <p:cNvPr id="53251" name="Rectangle 2">
            <a:extLst>
              <a:ext uri="{FF2B5EF4-FFF2-40B4-BE49-F238E27FC236}">
                <a16:creationId xmlns:a16="http://schemas.microsoft.com/office/drawing/2014/main" id="{15D49DF9-769B-651A-F3BE-BEE1FEA813FF}"/>
              </a:ext>
            </a:extLst>
          </p:cNvPr>
          <p:cNvSpPr>
            <a:spLocks noGrp="1" noChangeArrowheads="1"/>
          </p:cNvSpPr>
          <p:nvPr>
            <p:ph type="title"/>
          </p:nvPr>
        </p:nvSpPr>
        <p:spPr>
          <a:xfrm>
            <a:off x="228600" y="457200"/>
            <a:ext cx="8610600" cy="838200"/>
          </a:xfrm>
        </p:spPr>
        <p:txBody>
          <a:bodyPr/>
          <a:lstStyle/>
          <a:p>
            <a:pPr eaLnBrk="1" hangingPunct="1"/>
            <a:r>
              <a:rPr lang="en-US" altLang="en-US" sz="4800" b="1"/>
              <a:t>Inter-State Comparisons</a:t>
            </a:r>
            <a:r>
              <a:rPr lang="en-US" altLang="en-US" sz="4000" b="1"/>
              <a:t> </a:t>
            </a:r>
          </a:p>
        </p:txBody>
      </p:sp>
      <p:sp>
        <p:nvSpPr>
          <p:cNvPr id="53252" name="Rectangle 3">
            <a:extLst>
              <a:ext uri="{FF2B5EF4-FFF2-40B4-BE49-F238E27FC236}">
                <a16:creationId xmlns:a16="http://schemas.microsoft.com/office/drawing/2014/main" id="{B82B0963-362B-BB44-BB23-9662EC37A2DC}"/>
              </a:ext>
            </a:extLst>
          </p:cNvPr>
          <p:cNvSpPr>
            <a:spLocks noGrp="1" noChangeArrowheads="1"/>
          </p:cNvSpPr>
          <p:nvPr>
            <p:ph type="body" idx="1"/>
          </p:nvPr>
        </p:nvSpPr>
        <p:spPr>
          <a:xfrm>
            <a:off x="762000" y="1600200"/>
            <a:ext cx="7848600" cy="5257800"/>
          </a:xfrm>
        </p:spPr>
        <p:txBody>
          <a:bodyPr/>
          <a:lstStyle/>
          <a:p>
            <a:pPr marL="285750" indent="-285750" eaLnBrk="1" hangingPunct="1">
              <a:lnSpc>
                <a:spcPct val="90000"/>
              </a:lnSpc>
              <a:spcBef>
                <a:spcPct val="60000"/>
              </a:spcBef>
            </a:pPr>
            <a:r>
              <a:rPr lang="en-US" altLang="en-US"/>
              <a:t>Adjusted Medicare spending</a:t>
            </a:r>
          </a:p>
          <a:p>
            <a:pPr lvl="1" eaLnBrk="1" hangingPunct="1">
              <a:lnSpc>
                <a:spcPct val="90000"/>
              </a:lnSpc>
              <a:spcBef>
                <a:spcPct val="10000"/>
              </a:spcBef>
            </a:pPr>
            <a:r>
              <a:rPr lang="en-US" altLang="en-US" sz="2000"/>
              <a:t>State-specific cost of living adjustment</a:t>
            </a:r>
          </a:p>
          <a:p>
            <a:pPr lvl="1" eaLnBrk="1" hangingPunct="1">
              <a:lnSpc>
                <a:spcPct val="90000"/>
              </a:lnSpc>
              <a:spcBef>
                <a:spcPct val="10000"/>
              </a:spcBef>
            </a:pPr>
            <a:r>
              <a:rPr lang="en-US" altLang="en-US" sz="2000"/>
              <a:t>Age, sex, race of Medicare population</a:t>
            </a:r>
          </a:p>
          <a:p>
            <a:pPr marL="285750" indent="-285750" eaLnBrk="1" hangingPunct="1">
              <a:lnSpc>
                <a:spcPct val="90000"/>
              </a:lnSpc>
              <a:spcBef>
                <a:spcPct val="60000"/>
              </a:spcBef>
            </a:pPr>
            <a:r>
              <a:rPr lang="en-US" altLang="en-US"/>
              <a:t>Quality measures</a:t>
            </a:r>
          </a:p>
          <a:p>
            <a:pPr lvl="1" eaLnBrk="1" hangingPunct="1">
              <a:lnSpc>
                <a:spcPct val="90000"/>
              </a:lnSpc>
              <a:spcBef>
                <a:spcPct val="10000"/>
              </a:spcBef>
            </a:pPr>
            <a:r>
              <a:rPr lang="en-US" altLang="en-US" sz="2000"/>
              <a:t>24 Medicare Quality Improvement Organization measures</a:t>
            </a:r>
          </a:p>
          <a:p>
            <a:pPr lvl="1" eaLnBrk="1" hangingPunct="1">
              <a:lnSpc>
                <a:spcPct val="90000"/>
              </a:lnSpc>
              <a:spcBef>
                <a:spcPct val="10000"/>
              </a:spcBef>
            </a:pPr>
            <a:r>
              <a:rPr lang="en-US" altLang="en-US" sz="2000"/>
              <a:t>6 common medical conditions</a:t>
            </a:r>
          </a:p>
          <a:p>
            <a:pPr lvl="2" eaLnBrk="1" hangingPunct="1">
              <a:lnSpc>
                <a:spcPct val="90000"/>
              </a:lnSpc>
              <a:spcBef>
                <a:spcPct val="10000"/>
              </a:spcBef>
            </a:pPr>
            <a:r>
              <a:rPr lang="en-US" altLang="en-US" sz="1800"/>
              <a:t>MI</a:t>
            </a:r>
          </a:p>
          <a:p>
            <a:pPr lvl="2" eaLnBrk="1" hangingPunct="1">
              <a:lnSpc>
                <a:spcPct val="90000"/>
              </a:lnSpc>
              <a:spcBef>
                <a:spcPct val="10000"/>
              </a:spcBef>
            </a:pPr>
            <a:r>
              <a:rPr lang="en-US" altLang="en-US" sz="1800"/>
              <a:t>Breast Cancer</a:t>
            </a:r>
          </a:p>
          <a:p>
            <a:pPr lvl="2" eaLnBrk="1" hangingPunct="1">
              <a:lnSpc>
                <a:spcPct val="90000"/>
              </a:lnSpc>
              <a:spcBef>
                <a:spcPct val="10000"/>
              </a:spcBef>
            </a:pPr>
            <a:r>
              <a:rPr lang="en-US" altLang="en-US" sz="1800"/>
              <a:t>Diabetes</a:t>
            </a:r>
          </a:p>
          <a:p>
            <a:pPr lvl="2" eaLnBrk="1" hangingPunct="1">
              <a:lnSpc>
                <a:spcPct val="90000"/>
              </a:lnSpc>
              <a:spcBef>
                <a:spcPct val="10000"/>
              </a:spcBef>
            </a:pPr>
            <a:r>
              <a:rPr lang="en-US" altLang="en-US" sz="1800"/>
              <a:t>Heart Failure</a:t>
            </a:r>
          </a:p>
          <a:p>
            <a:pPr lvl="2" eaLnBrk="1" hangingPunct="1">
              <a:lnSpc>
                <a:spcPct val="90000"/>
              </a:lnSpc>
              <a:spcBef>
                <a:spcPct val="10000"/>
              </a:spcBef>
            </a:pPr>
            <a:r>
              <a:rPr lang="en-US" altLang="en-US" sz="1800"/>
              <a:t>Pneumonia</a:t>
            </a:r>
          </a:p>
          <a:p>
            <a:pPr lvl="2" eaLnBrk="1" hangingPunct="1">
              <a:lnSpc>
                <a:spcPct val="90000"/>
              </a:lnSpc>
              <a:spcBef>
                <a:spcPct val="10000"/>
              </a:spcBef>
            </a:pPr>
            <a:r>
              <a:rPr lang="en-US" altLang="en-US" sz="1800"/>
              <a:t>Stroke</a:t>
            </a:r>
            <a:endParaRPr lang="en-US" altLang="en-US" sz="1200"/>
          </a:p>
          <a:p>
            <a:pPr marL="285750" indent="-285750" eaLnBrk="1" hangingPunct="1">
              <a:lnSpc>
                <a:spcPct val="90000"/>
              </a:lnSpc>
              <a:buClr>
                <a:schemeClr val="tx1"/>
              </a:buClr>
              <a:buFontTx/>
              <a:buNone/>
            </a:pPr>
            <a:endParaRPr lang="en-US" altLang="en-US" sz="1600"/>
          </a:p>
          <a:p>
            <a:pPr marL="285750" indent="-285750" eaLnBrk="1" hangingPunct="1">
              <a:lnSpc>
                <a:spcPct val="90000"/>
              </a:lnSpc>
              <a:buClr>
                <a:schemeClr val="tx1"/>
              </a:buClr>
              <a:buFontTx/>
              <a:buNone/>
            </a:pPr>
            <a:endParaRPr lang="en-US" altLang="en-US" sz="1600"/>
          </a:p>
          <a:p>
            <a:pPr marL="285750" indent="-285750" eaLnBrk="1" hangingPunct="1">
              <a:lnSpc>
                <a:spcPct val="90000"/>
              </a:lnSpc>
              <a:buClr>
                <a:schemeClr val="tx1"/>
              </a:buClr>
              <a:buFontTx/>
              <a:buNone/>
            </a:pPr>
            <a:r>
              <a:rPr lang="en-US" altLang="en-US" sz="1600"/>
              <a:t>Baicker K, Chandra A. Medicare spending, the physician workforce, and beneficiaries’ quality of care. Health Affairs W4-185 - W4-197, 2004</a:t>
            </a:r>
            <a:r>
              <a:rPr lang="en-US" altLang="en-US" sz="1400"/>
              <a:t>.</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a:extLst>
              <a:ext uri="{FF2B5EF4-FFF2-40B4-BE49-F238E27FC236}">
                <a16:creationId xmlns:a16="http://schemas.microsoft.com/office/drawing/2014/main" id="{7C8379AE-BA52-AF0C-2891-6DFFA747DA29}"/>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9C8CA03-C4C7-48A8-B920-E484F500BB4C}" type="slidenum">
              <a:rPr lang="en-US" altLang="en-US" sz="1400"/>
              <a:pPr>
                <a:spcBef>
                  <a:spcPct val="0"/>
                </a:spcBef>
                <a:buFontTx/>
                <a:buNone/>
              </a:pPr>
              <a:t>154</a:t>
            </a:fld>
            <a:endParaRPr lang="en-US" altLang="en-US" sz="1400"/>
          </a:p>
        </p:txBody>
      </p:sp>
      <p:pic>
        <p:nvPicPr>
          <p:cNvPr id="55299" name="Picture 2" descr="Baicker_Ex8">
            <a:extLst>
              <a:ext uri="{FF2B5EF4-FFF2-40B4-BE49-F238E27FC236}">
                <a16:creationId xmlns:a16="http://schemas.microsoft.com/office/drawing/2014/main" id="{0D6B2461-095F-44FC-9CA7-ACBBF6C5A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807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3">
            <a:extLst>
              <a:ext uri="{FF2B5EF4-FFF2-40B4-BE49-F238E27FC236}">
                <a16:creationId xmlns:a16="http://schemas.microsoft.com/office/drawing/2014/main" id="{5E42D842-BE9B-311C-5D59-8069B2784E59}"/>
              </a:ext>
            </a:extLst>
          </p:cNvPr>
          <p:cNvSpPr txBox="1">
            <a:spLocks noChangeArrowheads="1"/>
          </p:cNvSpPr>
          <p:nvPr/>
        </p:nvSpPr>
        <p:spPr bwMode="auto">
          <a:xfrm>
            <a:off x="1066800" y="6019800"/>
            <a:ext cx="7239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0"/>
              <a:t>Baicker K, Chandra A. Medicare spending, the physician workforce, and beneficiaries’ quality of care. Health Affairs W4-185 - W4-197, 2004. </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a:extLst>
              <a:ext uri="{FF2B5EF4-FFF2-40B4-BE49-F238E27FC236}">
                <a16:creationId xmlns:a16="http://schemas.microsoft.com/office/drawing/2014/main" id="{F06F2965-8B62-2F9C-EB6D-55210494AFFA}"/>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DBA824-7F25-47B4-A054-21F68E3203CD}" type="slidenum">
              <a:rPr lang="en-US" altLang="en-US" sz="1400"/>
              <a:pPr>
                <a:spcBef>
                  <a:spcPct val="0"/>
                </a:spcBef>
                <a:buFontTx/>
                <a:buNone/>
              </a:pPr>
              <a:t>155</a:t>
            </a:fld>
            <a:endParaRPr lang="en-US" altLang="en-US" sz="1400"/>
          </a:p>
        </p:txBody>
      </p:sp>
      <p:pic>
        <p:nvPicPr>
          <p:cNvPr id="57347" name="Picture 2" descr="Baicker_Ex6">
            <a:extLst>
              <a:ext uri="{FF2B5EF4-FFF2-40B4-BE49-F238E27FC236}">
                <a16:creationId xmlns:a16="http://schemas.microsoft.com/office/drawing/2014/main" id="{D5A9035C-35BD-FE58-DE29-5B59621C4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8001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3">
            <a:extLst>
              <a:ext uri="{FF2B5EF4-FFF2-40B4-BE49-F238E27FC236}">
                <a16:creationId xmlns:a16="http://schemas.microsoft.com/office/drawing/2014/main" id="{0FFFAD77-B22C-5CBE-FA74-8CA236EBFA0B}"/>
              </a:ext>
            </a:extLst>
          </p:cNvPr>
          <p:cNvSpPr txBox="1">
            <a:spLocks noChangeArrowheads="1"/>
          </p:cNvSpPr>
          <p:nvPr/>
        </p:nvSpPr>
        <p:spPr bwMode="auto">
          <a:xfrm>
            <a:off x="1066800" y="6019800"/>
            <a:ext cx="7239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0"/>
              <a:t>Baicker K, Chandra A. Medicare spending, the physician workforce, and beneficiaries’ quality of care. Health Affairs W4-185 - W4-197, 2004.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a:extLst>
              <a:ext uri="{FF2B5EF4-FFF2-40B4-BE49-F238E27FC236}">
                <a16:creationId xmlns:a16="http://schemas.microsoft.com/office/drawing/2014/main" id="{28A2B725-AB49-A66A-925D-B20C2FB3DA3B}"/>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3689C98-DE84-47E5-9D78-C26C667880C2}" type="slidenum">
              <a:rPr lang="en-US" altLang="en-US" sz="1400"/>
              <a:pPr>
                <a:spcBef>
                  <a:spcPct val="0"/>
                </a:spcBef>
                <a:buFontTx/>
                <a:buNone/>
              </a:pPr>
              <a:t>156</a:t>
            </a:fld>
            <a:endParaRPr lang="en-US" altLang="en-US" sz="1400"/>
          </a:p>
        </p:txBody>
      </p:sp>
      <p:sp>
        <p:nvSpPr>
          <p:cNvPr id="59395" name="Rectangle 2">
            <a:extLst>
              <a:ext uri="{FF2B5EF4-FFF2-40B4-BE49-F238E27FC236}">
                <a16:creationId xmlns:a16="http://schemas.microsoft.com/office/drawing/2014/main" id="{F2162229-A73F-EE31-8F26-63E8E256F8AB}"/>
              </a:ext>
            </a:extLst>
          </p:cNvPr>
          <p:cNvSpPr>
            <a:spLocks noGrp="1" noChangeArrowheads="1"/>
          </p:cNvSpPr>
          <p:nvPr>
            <p:ph type="title"/>
          </p:nvPr>
        </p:nvSpPr>
        <p:spPr>
          <a:xfrm>
            <a:off x="457200" y="274638"/>
            <a:ext cx="8229600" cy="609600"/>
          </a:xfrm>
        </p:spPr>
        <p:txBody>
          <a:bodyPr>
            <a:normAutofit fontScale="90000"/>
          </a:bodyPr>
          <a:lstStyle/>
          <a:p>
            <a:pPr eaLnBrk="1" hangingPunct="1"/>
            <a:r>
              <a:rPr lang="en-US" altLang="en-US" sz="4900" b="1"/>
              <a:t>Starfield’s Summary</a:t>
            </a:r>
          </a:p>
        </p:txBody>
      </p:sp>
      <p:sp>
        <p:nvSpPr>
          <p:cNvPr id="59396" name="Rectangle 3">
            <a:extLst>
              <a:ext uri="{FF2B5EF4-FFF2-40B4-BE49-F238E27FC236}">
                <a16:creationId xmlns:a16="http://schemas.microsoft.com/office/drawing/2014/main" id="{338A8DDA-B8FD-9F5E-2E52-3E543C27633D}"/>
              </a:ext>
            </a:extLst>
          </p:cNvPr>
          <p:cNvSpPr>
            <a:spLocks noGrp="1" noChangeArrowheads="1"/>
          </p:cNvSpPr>
          <p:nvPr>
            <p:ph type="body" idx="1"/>
          </p:nvPr>
        </p:nvSpPr>
        <p:spPr>
          <a:xfrm>
            <a:off x="685800" y="1143000"/>
            <a:ext cx="7772400" cy="4191000"/>
          </a:xfrm>
        </p:spPr>
        <p:txBody>
          <a:bodyPr/>
          <a:lstStyle/>
          <a:p>
            <a:pPr eaLnBrk="1" hangingPunct="1"/>
            <a:r>
              <a:rPr lang="en-US" altLang="en-US"/>
              <a:t>Countries with strong primary care</a:t>
            </a:r>
          </a:p>
          <a:p>
            <a:pPr lvl="1" eaLnBrk="1" hangingPunct="1">
              <a:lnSpc>
                <a:spcPct val="95000"/>
              </a:lnSpc>
              <a:spcBef>
                <a:spcPct val="15000"/>
              </a:spcBef>
            </a:pPr>
            <a:r>
              <a:rPr lang="en-US" altLang="en-US" sz="2500"/>
              <a:t>Have lower overall costs</a:t>
            </a:r>
          </a:p>
          <a:p>
            <a:pPr lvl="1" eaLnBrk="1" hangingPunct="1">
              <a:lnSpc>
                <a:spcPct val="95000"/>
              </a:lnSpc>
              <a:spcBef>
                <a:spcPct val="15000"/>
              </a:spcBef>
            </a:pPr>
            <a:r>
              <a:rPr lang="en-US" altLang="en-US" sz="2500"/>
              <a:t>Generally have healthier populations</a:t>
            </a:r>
          </a:p>
          <a:p>
            <a:pPr eaLnBrk="1" hangingPunct="1">
              <a:spcBef>
                <a:spcPct val="50000"/>
              </a:spcBef>
            </a:pPr>
            <a:r>
              <a:rPr lang="en-US" altLang="en-US"/>
              <a:t>Within countries</a:t>
            </a:r>
          </a:p>
          <a:p>
            <a:pPr lvl="1" eaLnBrk="1" hangingPunct="1">
              <a:lnSpc>
                <a:spcPct val="95000"/>
              </a:lnSpc>
              <a:spcBef>
                <a:spcPct val="15000"/>
              </a:spcBef>
            </a:pPr>
            <a:r>
              <a:rPr lang="en-US" altLang="en-US" sz="2500"/>
              <a:t>Areas with higher primary care physician availability (but not specialist availability) have healthier populations</a:t>
            </a:r>
          </a:p>
          <a:p>
            <a:pPr lvl="1" eaLnBrk="1" hangingPunct="1">
              <a:lnSpc>
                <a:spcPct val="95000"/>
              </a:lnSpc>
              <a:spcBef>
                <a:spcPct val="15000"/>
              </a:spcBef>
            </a:pPr>
            <a:r>
              <a:rPr lang="en-US" altLang="en-US" sz="2500"/>
              <a:t>Greater primary care physician availability reduces the adverse effects of social inequality</a:t>
            </a:r>
          </a:p>
        </p:txBody>
      </p:sp>
      <p:sp>
        <p:nvSpPr>
          <p:cNvPr id="59397" name="Text Box 4">
            <a:extLst>
              <a:ext uri="{FF2B5EF4-FFF2-40B4-BE49-F238E27FC236}">
                <a16:creationId xmlns:a16="http://schemas.microsoft.com/office/drawing/2014/main" id="{056E1FAB-2D96-AA5C-F586-8354EC0C87AE}"/>
              </a:ext>
            </a:extLst>
          </p:cNvPr>
          <p:cNvSpPr txBox="1">
            <a:spLocks noChangeArrowheads="1"/>
          </p:cNvSpPr>
          <p:nvPr/>
        </p:nvSpPr>
        <p:spPr bwMode="auto">
          <a:xfrm>
            <a:off x="609600" y="6172200"/>
            <a:ext cx="792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3000">
              <a:latin typeface="Helvetica" panose="020B0604020202020204" pitchFamily="34" charset="0"/>
            </a:endParaRPr>
          </a:p>
        </p:txBody>
      </p:sp>
      <p:sp>
        <p:nvSpPr>
          <p:cNvPr id="59398" name="Text Box 5">
            <a:extLst>
              <a:ext uri="{FF2B5EF4-FFF2-40B4-BE49-F238E27FC236}">
                <a16:creationId xmlns:a16="http://schemas.microsoft.com/office/drawing/2014/main" id="{96A3E328-404F-E4E6-BBB1-F7D87F48A1FD}"/>
              </a:ext>
            </a:extLst>
          </p:cNvPr>
          <p:cNvSpPr txBox="1">
            <a:spLocks noChangeArrowheads="1"/>
          </p:cNvSpPr>
          <p:nvPr/>
        </p:nvSpPr>
        <p:spPr bwMode="auto">
          <a:xfrm>
            <a:off x="685800" y="5486400"/>
            <a:ext cx="82296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1600" b="0">
                <a:latin typeface="Helvetica" panose="020B0604020202020204" pitchFamily="34" charset="0"/>
              </a:rPr>
              <a:t>Starfield B. New paradigms for quality in primary care. Br J Gen Pract 51:303-309, 2001.</a:t>
            </a:r>
          </a:p>
          <a:p>
            <a:pPr>
              <a:lnSpc>
                <a:spcPct val="90000"/>
              </a:lnSpc>
              <a:buFontTx/>
              <a:buNone/>
            </a:pPr>
            <a:r>
              <a:rPr lang="en-US" altLang="en-US" sz="1600" b="0">
                <a:latin typeface="Helvetica" panose="020B0604020202020204" pitchFamily="34" charset="0"/>
              </a:rPr>
              <a:t>Macinko J, Starfield B, Shi L. Quantifying the health benefits of primary care physician supply in the United States. Int J Health Serv. 2007;37:111-26.</a:t>
            </a:r>
          </a:p>
          <a:p>
            <a:pPr>
              <a:lnSpc>
                <a:spcPct val="90000"/>
              </a:lnSpc>
              <a:buFontTx/>
              <a:buNone/>
            </a:pPr>
            <a:r>
              <a:rPr lang="en-US" altLang="en-US" sz="1600" b="0"/>
              <a:t>Starfield B, Shi LY, Macinko J. Contribution of primary care to health systems and health. </a:t>
            </a:r>
            <a:r>
              <a:rPr lang="en-US" altLang="en-US" sz="1600" b="0" i="1"/>
              <a:t>Milbank Q. </a:t>
            </a:r>
            <a:r>
              <a:rPr lang="en-US" altLang="en-US" sz="1600" b="0"/>
              <a:t>2005;83(3):457-502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a:extLst>
              <a:ext uri="{FF2B5EF4-FFF2-40B4-BE49-F238E27FC236}">
                <a16:creationId xmlns:a16="http://schemas.microsoft.com/office/drawing/2014/main" id="{4814C7E7-D5C6-6537-C355-71AB78EB1B23}"/>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DA94E4B-38D3-403C-8429-06F72E3BCD98}" type="slidenum">
              <a:rPr lang="en-US" altLang="en-US" sz="1400"/>
              <a:pPr>
                <a:spcBef>
                  <a:spcPct val="0"/>
                </a:spcBef>
                <a:buFontTx/>
                <a:buNone/>
              </a:pPr>
              <a:t>157</a:t>
            </a:fld>
            <a:endParaRPr lang="en-US" altLang="en-US" sz="1400"/>
          </a:p>
        </p:txBody>
      </p:sp>
      <p:sp>
        <p:nvSpPr>
          <p:cNvPr id="61443" name="Rectangle 2">
            <a:extLst>
              <a:ext uri="{FF2B5EF4-FFF2-40B4-BE49-F238E27FC236}">
                <a16:creationId xmlns:a16="http://schemas.microsoft.com/office/drawing/2014/main" id="{B805E6D1-2878-B6D9-C442-7E8998704B2F}"/>
              </a:ext>
            </a:extLst>
          </p:cNvPr>
          <p:cNvSpPr>
            <a:spLocks noGrp="1" noChangeArrowheads="1"/>
          </p:cNvSpPr>
          <p:nvPr>
            <p:ph type="title" idx="4294967295"/>
          </p:nvPr>
        </p:nvSpPr>
        <p:spPr>
          <a:xfrm>
            <a:off x="685800" y="457200"/>
            <a:ext cx="7772400" cy="762000"/>
          </a:xfrm>
        </p:spPr>
        <p:txBody>
          <a:bodyPr/>
          <a:lstStyle/>
          <a:p>
            <a:pPr eaLnBrk="1" hangingPunct="1"/>
            <a:r>
              <a:rPr lang="en-US" altLang="en-US" sz="4700" b="1"/>
              <a:t>Paradox of Primary Care</a:t>
            </a:r>
          </a:p>
        </p:txBody>
      </p:sp>
      <p:sp>
        <p:nvSpPr>
          <p:cNvPr id="61444" name="Rectangle 3">
            <a:extLst>
              <a:ext uri="{FF2B5EF4-FFF2-40B4-BE49-F238E27FC236}">
                <a16:creationId xmlns:a16="http://schemas.microsoft.com/office/drawing/2014/main" id="{EDA7AAD5-6538-DA1A-2E76-67E3F780E2D8}"/>
              </a:ext>
            </a:extLst>
          </p:cNvPr>
          <p:cNvSpPr>
            <a:spLocks noGrp="1" noChangeArrowheads="1"/>
          </p:cNvSpPr>
          <p:nvPr>
            <p:ph type="body" idx="4294967295"/>
          </p:nvPr>
        </p:nvSpPr>
        <p:spPr>
          <a:xfrm>
            <a:off x="457200" y="1524000"/>
            <a:ext cx="8458200" cy="4572000"/>
          </a:xfrm>
        </p:spPr>
        <p:txBody>
          <a:bodyPr/>
          <a:lstStyle/>
          <a:p>
            <a:pPr eaLnBrk="1" hangingPunct="1">
              <a:lnSpc>
                <a:spcPct val="95000"/>
              </a:lnSpc>
              <a:spcBef>
                <a:spcPct val="40000"/>
              </a:spcBef>
              <a:buFontTx/>
              <a:buNone/>
            </a:pPr>
            <a:r>
              <a:rPr lang="en-US" altLang="en-US" sz="3100"/>
              <a:t>	</a:t>
            </a:r>
            <a:r>
              <a:rPr lang="en-US" altLang="en-US" sz="3400" b="1"/>
              <a:t>Primary care is associated with:</a:t>
            </a:r>
          </a:p>
          <a:p>
            <a:pPr eaLnBrk="1" hangingPunct="1">
              <a:lnSpc>
                <a:spcPct val="95000"/>
              </a:lnSpc>
              <a:spcBef>
                <a:spcPct val="40000"/>
              </a:spcBef>
            </a:pPr>
            <a:r>
              <a:rPr lang="en-US" altLang="en-US" sz="3000"/>
              <a:t>Poor quality of care for individual diseases, but</a:t>
            </a:r>
          </a:p>
          <a:p>
            <a:pPr eaLnBrk="1" hangingPunct="1">
              <a:lnSpc>
                <a:spcPct val="95000"/>
              </a:lnSpc>
              <a:spcBef>
                <a:spcPct val="40000"/>
              </a:spcBef>
            </a:pPr>
            <a:r>
              <a:rPr lang="en-US" altLang="en-US" sz="3000"/>
              <a:t>Better quality at population level</a:t>
            </a:r>
          </a:p>
          <a:p>
            <a:pPr eaLnBrk="1" hangingPunct="1">
              <a:lnSpc>
                <a:spcPct val="95000"/>
              </a:lnSpc>
              <a:spcBef>
                <a:spcPct val="40000"/>
              </a:spcBef>
            </a:pPr>
            <a:r>
              <a:rPr lang="en-US" altLang="en-US" sz="3000"/>
              <a:t>Similar whole-person functional health</a:t>
            </a:r>
          </a:p>
          <a:p>
            <a:pPr eaLnBrk="1" hangingPunct="1">
              <a:lnSpc>
                <a:spcPct val="95000"/>
              </a:lnSpc>
              <a:spcBef>
                <a:spcPct val="40000"/>
              </a:spcBef>
            </a:pPr>
            <a:r>
              <a:rPr lang="en-US" altLang="en-US" sz="3000"/>
              <a:t>Better population health </a:t>
            </a:r>
          </a:p>
          <a:p>
            <a:pPr eaLnBrk="1" hangingPunct="1">
              <a:lnSpc>
                <a:spcPct val="95000"/>
              </a:lnSpc>
              <a:spcBef>
                <a:spcPct val="40000"/>
              </a:spcBef>
            </a:pPr>
            <a:r>
              <a:rPr lang="en-US" altLang="en-US" sz="3000"/>
              <a:t>Lower resource use and cost</a:t>
            </a:r>
          </a:p>
          <a:p>
            <a:pPr eaLnBrk="1" hangingPunct="1">
              <a:lnSpc>
                <a:spcPct val="95000"/>
              </a:lnSpc>
              <a:spcBef>
                <a:spcPct val="40000"/>
              </a:spcBef>
            </a:pPr>
            <a:r>
              <a:rPr lang="en-US" altLang="en-US" sz="3000"/>
              <a:t>Less inequality in healthcare &amp; health</a:t>
            </a:r>
          </a:p>
        </p:txBody>
      </p:sp>
      <p:sp>
        <p:nvSpPr>
          <p:cNvPr id="61445" name="Rectangle 4">
            <a:extLst>
              <a:ext uri="{FF2B5EF4-FFF2-40B4-BE49-F238E27FC236}">
                <a16:creationId xmlns:a16="http://schemas.microsoft.com/office/drawing/2014/main" id="{C7CDA91A-521E-4884-4534-EDA9ED362C0E}"/>
              </a:ext>
            </a:extLst>
          </p:cNvPr>
          <p:cNvSpPr>
            <a:spLocks noChangeArrowheads="1"/>
          </p:cNvSpPr>
          <p:nvPr/>
        </p:nvSpPr>
        <p:spPr bwMode="auto">
          <a:xfrm>
            <a:off x="549275" y="6245225"/>
            <a:ext cx="792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45000"/>
              </a:spcBef>
              <a:buFontTx/>
              <a:buNone/>
            </a:pPr>
            <a:r>
              <a:rPr lang="en-US" altLang="en-US" sz="1700" b="0">
                <a:ea typeface="MS PGothic" panose="020B0600070205080204" pitchFamily="34" charset="-128"/>
              </a:rPr>
              <a:t>Stange KC. The paradox of primary care. </a:t>
            </a:r>
            <a:r>
              <a:rPr lang="en-US" altLang="en-US" sz="1700" b="0" i="1">
                <a:ea typeface="MS PGothic" panose="020B0600070205080204" pitchFamily="34" charset="-128"/>
              </a:rPr>
              <a:t>Ann. Fam. Med. </a:t>
            </a:r>
            <a:r>
              <a:rPr lang="en-US" altLang="en-US" sz="1700" b="0">
                <a:ea typeface="MS PGothic" panose="020B0600070205080204" pitchFamily="34" charset="-128"/>
              </a:rPr>
              <a:t>2009;7(4):100-103</a:t>
            </a:r>
            <a:r>
              <a:rPr lang="en-US" altLang="en-US" sz="1800" b="0">
                <a:ea typeface="MS PGothic" panose="020B0600070205080204" pitchFamily="34" charset="-128"/>
              </a:rPr>
              <a:t>.</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a:extLst>
              <a:ext uri="{FF2B5EF4-FFF2-40B4-BE49-F238E27FC236}">
                <a16:creationId xmlns:a16="http://schemas.microsoft.com/office/drawing/2014/main" id="{71F2641B-4BC4-4699-E2FF-713EDCA60360}"/>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66D57B-8A66-4665-8359-1D49C6AD9708}" type="slidenum">
              <a:rPr lang="en-US" altLang="en-US" sz="1400"/>
              <a:pPr>
                <a:spcBef>
                  <a:spcPct val="0"/>
                </a:spcBef>
                <a:buFontTx/>
                <a:buNone/>
              </a:pPr>
              <a:t>158</a:t>
            </a:fld>
            <a:endParaRPr lang="en-US" altLang="en-US" sz="1400"/>
          </a:p>
        </p:txBody>
      </p:sp>
      <p:sp>
        <p:nvSpPr>
          <p:cNvPr id="63491" name="Rectangle 2">
            <a:extLst>
              <a:ext uri="{FF2B5EF4-FFF2-40B4-BE49-F238E27FC236}">
                <a16:creationId xmlns:a16="http://schemas.microsoft.com/office/drawing/2014/main" id="{165B4EE6-A791-3835-CEE3-6FF55C6BBDB7}"/>
              </a:ext>
            </a:extLst>
          </p:cNvPr>
          <p:cNvSpPr>
            <a:spLocks noGrp="1" noChangeArrowheads="1"/>
          </p:cNvSpPr>
          <p:nvPr>
            <p:ph type="title"/>
          </p:nvPr>
        </p:nvSpPr>
        <p:spPr/>
        <p:txBody>
          <a:bodyPr/>
          <a:lstStyle/>
          <a:p>
            <a:pPr eaLnBrk="1" hangingPunct="1"/>
            <a:r>
              <a:rPr lang="en-US" altLang="en-US" sz="3200" b="1"/>
              <a:t>The Problem with Not Understanding what is Important about Primary Care</a:t>
            </a:r>
          </a:p>
        </p:txBody>
      </p:sp>
      <p:sp>
        <p:nvSpPr>
          <p:cNvPr id="5195779" name="Rectangle 3">
            <a:extLst>
              <a:ext uri="{FF2B5EF4-FFF2-40B4-BE49-F238E27FC236}">
                <a16:creationId xmlns:a16="http://schemas.microsoft.com/office/drawing/2014/main" id="{BAB288AF-3E98-E600-06CA-A2334A8C5A76}"/>
              </a:ext>
            </a:extLst>
          </p:cNvPr>
          <p:cNvSpPr>
            <a:spLocks noGrp="1" noChangeArrowheads="1"/>
          </p:cNvSpPr>
          <p:nvPr>
            <p:ph type="body" idx="1"/>
          </p:nvPr>
        </p:nvSpPr>
        <p:spPr>
          <a:xfrm>
            <a:off x="457200" y="1600200"/>
            <a:ext cx="8153400" cy="3962400"/>
          </a:xfrm>
        </p:spPr>
        <p:txBody>
          <a:bodyPr/>
          <a:lstStyle/>
          <a:p>
            <a:pPr eaLnBrk="1" hangingPunct="1">
              <a:spcBef>
                <a:spcPct val="40000"/>
              </a:spcBef>
            </a:pPr>
            <a:r>
              <a:rPr lang="en-US" altLang="en-US" sz="2700"/>
              <a:t>How it is misunderstood</a:t>
            </a:r>
          </a:p>
          <a:p>
            <a:pPr lvl="1" eaLnBrk="1" hangingPunct="1">
              <a:lnSpc>
                <a:spcPct val="90000"/>
              </a:lnSpc>
              <a:spcBef>
                <a:spcPct val="10000"/>
              </a:spcBef>
            </a:pPr>
            <a:r>
              <a:rPr lang="en-US" altLang="en-US" sz="2600"/>
              <a:t>Simple</a:t>
            </a:r>
          </a:p>
          <a:p>
            <a:pPr lvl="1" eaLnBrk="1" hangingPunct="1">
              <a:lnSpc>
                <a:spcPct val="90000"/>
              </a:lnSpc>
              <a:spcBef>
                <a:spcPct val="10000"/>
              </a:spcBef>
            </a:pPr>
            <a:r>
              <a:rPr lang="en-US" altLang="en-US" sz="2600"/>
              <a:t>Commodity</a:t>
            </a:r>
          </a:p>
          <a:p>
            <a:pPr lvl="1" eaLnBrk="1" hangingPunct="1">
              <a:lnSpc>
                <a:spcPct val="90000"/>
              </a:lnSpc>
              <a:spcBef>
                <a:spcPct val="10000"/>
              </a:spcBef>
            </a:pPr>
            <a:r>
              <a:rPr lang="en-US" altLang="en-US" sz="2400"/>
              <a:t>If we get the parts right (care of individual diseases), the whole (person) will be better </a:t>
            </a:r>
            <a:endParaRPr lang="en-US" altLang="en-US"/>
          </a:p>
          <a:p>
            <a:pPr eaLnBrk="1" hangingPunct="1">
              <a:spcBef>
                <a:spcPct val="40000"/>
              </a:spcBef>
            </a:pPr>
            <a:r>
              <a:rPr lang="en-US" altLang="en-US" sz="3100"/>
              <a:t>Consequences</a:t>
            </a:r>
          </a:p>
          <a:p>
            <a:pPr lvl="1" eaLnBrk="1" hangingPunct="1">
              <a:lnSpc>
                <a:spcPct val="90000"/>
              </a:lnSpc>
              <a:spcBef>
                <a:spcPct val="10000"/>
              </a:spcBef>
            </a:pPr>
            <a:r>
              <a:rPr lang="en-US" altLang="en-US" sz="2600"/>
              <a:t>Fragmentation</a:t>
            </a:r>
          </a:p>
          <a:p>
            <a:pPr lvl="1" eaLnBrk="1" hangingPunct="1">
              <a:lnSpc>
                <a:spcPct val="90000"/>
              </a:lnSpc>
              <a:spcBef>
                <a:spcPct val="10000"/>
              </a:spcBef>
            </a:pPr>
            <a:r>
              <a:rPr lang="en-US" altLang="en-US" sz="2600"/>
              <a:t>Depersonalization</a:t>
            </a:r>
          </a:p>
          <a:p>
            <a:pPr lvl="1" eaLnBrk="1" hangingPunct="1">
              <a:lnSpc>
                <a:spcPct val="90000"/>
              </a:lnSpc>
              <a:spcBef>
                <a:spcPct val="10000"/>
              </a:spcBef>
            </a:pPr>
            <a:r>
              <a:rPr lang="en-US" altLang="en-US" sz="2600"/>
              <a:t>Ineffectiveness, inefficiency</a:t>
            </a:r>
          </a:p>
        </p:txBody>
      </p:sp>
      <p:sp>
        <p:nvSpPr>
          <p:cNvPr id="63493" name="Text Box 4">
            <a:extLst>
              <a:ext uri="{FF2B5EF4-FFF2-40B4-BE49-F238E27FC236}">
                <a16:creationId xmlns:a16="http://schemas.microsoft.com/office/drawing/2014/main" id="{D1062333-6BC6-CD61-39BC-3857F1C8C594}"/>
              </a:ext>
            </a:extLst>
          </p:cNvPr>
          <p:cNvSpPr txBox="1">
            <a:spLocks noChangeArrowheads="1"/>
          </p:cNvSpPr>
          <p:nvPr/>
        </p:nvSpPr>
        <p:spPr bwMode="auto">
          <a:xfrm>
            <a:off x="457200" y="5715000"/>
            <a:ext cx="800100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buFontTx/>
              <a:buNone/>
            </a:pPr>
            <a:r>
              <a:rPr lang="en-US" altLang="en-US" sz="1400" b="0"/>
              <a:t>Engel, GL. The need for a new medical model. </a:t>
            </a:r>
            <a:r>
              <a:rPr lang="en-US" altLang="en-US" sz="1400" b="0" i="1"/>
              <a:t>Science</a:t>
            </a:r>
            <a:r>
              <a:rPr lang="en-US" altLang="en-US" sz="1400" b="0"/>
              <a:t> 1977;196:129–136.</a:t>
            </a:r>
          </a:p>
          <a:p>
            <a:pPr eaLnBrk="1" hangingPunct="1">
              <a:lnSpc>
                <a:spcPct val="85000"/>
              </a:lnSpc>
              <a:buFontTx/>
              <a:buNone/>
            </a:pPr>
            <a:r>
              <a:rPr lang="en-US" altLang="en-US" sz="1400" b="0"/>
              <a:t>Stange KC.  The paradox of the parts and the whole in understanding and improving general practice.  </a:t>
            </a:r>
            <a:r>
              <a:rPr lang="en-US" altLang="en-US" sz="1400" b="0" i="1"/>
              <a:t>Int J Qual Health Care</a:t>
            </a:r>
            <a:r>
              <a:rPr lang="en-US" altLang="en-US" sz="1400" b="0"/>
              <a:t>, 2002; 14(4):267-268. </a:t>
            </a:r>
          </a:p>
          <a:p>
            <a:pPr eaLnBrk="1" hangingPunct="1">
              <a:lnSpc>
                <a:spcPct val="85000"/>
              </a:lnSpc>
              <a:buFontTx/>
              <a:buNone/>
            </a:pPr>
            <a:r>
              <a:rPr lang="en-US" altLang="en-US" sz="1400" b="0"/>
              <a:t>Stange KC. The problem of fragmentation and the need for integrative solutions. </a:t>
            </a:r>
            <a:r>
              <a:rPr lang="en-US" altLang="en-US" sz="1400" b="0" i="1"/>
              <a:t>Ann. Fam. Med. </a:t>
            </a:r>
            <a:r>
              <a:rPr lang="en-US" altLang="en-US" sz="1400" b="0"/>
              <a:t>2009;7(3):100-103.</a:t>
            </a:r>
            <a:endParaRPr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9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957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957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957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9577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95779">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95779">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957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1">
            <a:extLst>
              <a:ext uri="{FF2B5EF4-FFF2-40B4-BE49-F238E27FC236}">
                <a16:creationId xmlns:a16="http://schemas.microsoft.com/office/drawing/2014/main" id="{4A3522F7-00E4-5A4A-CA8B-C26BCB943F1C}"/>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0D6A229-80C3-4310-B09F-785305E995A3}" type="slidenum">
              <a:rPr lang="en-US" altLang="en-US" sz="1400"/>
              <a:pPr>
                <a:spcBef>
                  <a:spcPct val="0"/>
                </a:spcBef>
                <a:buFontTx/>
                <a:buNone/>
              </a:pPr>
              <a:t>159</a:t>
            </a:fld>
            <a:endParaRPr lang="en-US" altLang="en-US" sz="1400"/>
          </a:p>
        </p:txBody>
      </p:sp>
      <p:pic>
        <p:nvPicPr>
          <p:cNvPr id="104451" name="Picture 3" descr="http://journals.cambridge.org/fulltext_content/PHC/S1463423615000134_fig2g.jpeg">
            <a:extLst>
              <a:ext uri="{FF2B5EF4-FFF2-40B4-BE49-F238E27FC236}">
                <a16:creationId xmlns:a16="http://schemas.microsoft.com/office/drawing/2014/main" id="{C2984FB2-906E-2A76-67AB-5E484FA03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08075"/>
            <a:ext cx="6532563"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Title 1">
            <a:extLst>
              <a:ext uri="{FF2B5EF4-FFF2-40B4-BE49-F238E27FC236}">
                <a16:creationId xmlns:a16="http://schemas.microsoft.com/office/drawing/2014/main" id="{0C384275-D89F-5357-A50F-2F9E7210B65D}"/>
              </a:ext>
            </a:extLst>
          </p:cNvPr>
          <p:cNvSpPr txBox="1">
            <a:spLocks/>
          </p:cNvSpPr>
          <p:nvPr/>
        </p:nvSpPr>
        <p:spPr bwMode="auto">
          <a:xfrm>
            <a:off x="0" y="152400"/>
            <a:ext cx="91440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200">
                <a:solidFill>
                  <a:srgbClr val="000000"/>
                </a:solidFill>
                <a:latin typeface="Verdana" panose="020B0604030504040204" pitchFamily="34" charset="0"/>
              </a:rPr>
              <a:t>Domains of health issues initiated by clinician or patient </a:t>
            </a:r>
            <a:br>
              <a:rPr lang="en-US" altLang="en-US" sz="1800" b="0">
                <a:solidFill>
                  <a:srgbClr val="000000"/>
                </a:solidFill>
                <a:latin typeface="Verdana" panose="020B0604030504040204" pitchFamily="34" charset="0"/>
              </a:rPr>
            </a:br>
            <a:r>
              <a:rPr lang="en-US" altLang="en-US" sz="1800" b="0">
                <a:solidFill>
                  <a:srgbClr val="000000"/>
                </a:solidFill>
                <a:latin typeface="Verdana" panose="020B0604030504040204" pitchFamily="34" charset="0"/>
              </a:rPr>
              <a:t> (</a:t>
            </a:r>
            <a:r>
              <a:rPr lang="en-US" altLang="en-US" sz="1800" b="0" i="1">
                <a:solidFill>
                  <a:srgbClr val="000000"/>
                </a:solidFill>
                <a:latin typeface="Verdana" panose="020B0604030504040204" pitchFamily="34" charset="0"/>
              </a:rPr>
              <a:t>n</a:t>
            </a:r>
            <a:r>
              <a:rPr lang="en-US" altLang="en-US" sz="1800" b="0">
                <a:solidFill>
                  <a:srgbClr val="000000"/>
                </a:solidFill>
                <a:latin typeface="Verdana" panose="020B0604030504040204" pitchFamily="34" charset="0"/>
              </a:rPr>
              <a:t>=365 total health issues at 15 encounters)</a:t>
            </a:r>
            <a:endParaRPr lang="en-US" altLang="en-US" sz="1800">
              <a:solidFill>
                <a:srgbClr val="000000"/>
              </a:solidFill>
              <a:latin typeface="Verdana" panose="020B0604030504040204" pitchFamily="34" charset="0"/>
            </a:endParaRPr>
          </a:p>
        </p:txBody>
      </p:sp>
      <p:sp>
        <p:nvSpPr>
          <p:cNvPr id="7" name="Text Box 4">
            <a:extLst>
              <a:ext uri="{FF2B5EF4-FFF2-40B4-BE49-F238E27FC236}">
                <a16:creationId xmlns:a16="http://schemas.microsoft.com/office/drawing/2014/main" id="{E8C0D0B0-4516-1477-A8C9-38EDB2B6AC8D}"/>
              </a:ext>
            </a:extLst>
          </p:cNvPr>
          <p:cNvSpPr txBox="1">
            <a:spLocks noChangeArrowheads="1"/>
          </p:cNvSpPr>
          <p:nvPr/>
        </p:nvSpPr>
        <p:spPr bwMode="auto">
          <a:xfrm>
            <a:off x="533400" y="6229350"/>
            <a:ext cx="7848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panose="020B0604020202020204" pitchFamily="34" charset="0"/>
              </a:defRPr>
            </a:lvl1pPr>
            <a:lvl2pPr marL="800100" indent="-342900">
              <a:defRPr b="1">
                <a:solidFill>
                  <a:schemeClr val="tx1"/>
                </a:solidFill>
                <a:latin typeface="Arial" panose="020B0604020202020204" pitchFamily="34" charset="0"/>
              </a:defRPr>
            </a:lvl2pPr>
            <a:lvl3pPr marL="1257300" indent="-342900">
              <a:defRPr b="1">
                <a:solidFill>
                  <a:schemeClr val="tx1"/>
                </a:solidFill>
                <a:latin typeface="Arial" panose="020B0604020202020204" pitchFamily="34" charset="0"/>
              </a:defRPr>
            </a:lvl3pPr>
            <a:lvl4pPr marL="1714500" indent="-342900">
              <a:defRPr b="1">
                <a:solidFill>
                  <a:schemeClr val="tx1"/>
                </a:solidFill>
                <a:latin typeface="Arial" panose="020B0604020202020204" pitchFamily="34" charset="0"/>
              </a:defRPr>
            </a:lvl4pPr>
            <a:lvl5pPr marL="2171700" indent="-342900">
              <a:defRPr b="1">
                <a:solidFill>
                  <a:schemeClr val="tx1"/>
                </a:solidFill>
                <a:latin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defRPr/>
            </a:pPr>
            <a:r>
              <a:rPr lang="en-US" altLang="en-US" sz="1450" b="0" dirty="0"/>
              <a:t>Bolen SD,</a:t>
            </a:r>
            <a:r>
              <a:rPr lang="de-DE" altLang="en-US" sz="1450" b="0" dirty="0"/>
              <a:t> Sage P, Perzynski AT, Stange KC</a:t>
            </a:r>
            <a:r>
              <a:rPr lang="en-US" altLang="en-US" sz="1450" b="0" dirty="0"/>
              <a:t>. No Moment Wasted: The Primary Care Visit for Adults with Diabetes. </a:t>
            </a:r>
            <a:r>
              <a:rPr lang="en-US" altLang="en-US" sz="1450" b="0" i="1" dirty="0"/>
              <a:t>Primary Healthcare Research &amp; Development</a:t>
            </a:r>
            <a:r>
              <a:rPr lang="en-US" altLang="en-US" sz="1450" b="0" dirty="0"/>
              <a:t>. 2015; </a:t>
            </a:r>
            <a:r>
              <a:rPr lang="en-US" sz="1450" b="0" dirty="0"/>
              <a:t>May 20:1-15</a:t>
            </a:r>
            <a:r>
              <a:rPr lang="en-US" altLang="en-US" sz="1450" b="0" dirty="0"/>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7B51522-B3B8-4491-98A7-645BEA6624AA}" type="slidenum">
              <a:rPr lang="en-US" altLang="en-US" sz="1400" smtClean="0"/>
              <a:pPr>
                <a:spcBef>
                  <a:spcPct val="0"/>
                </a:spcBef>
                <a:buFontTx/>
                <a:buNone/>
              </a:pPr>
              <a:t>16</a:t>
            </a:fld>
            <a:endParaRPr lang="en-US" altLang="en-US" sz="1400"/>
          </a:p>
        </p:txBody>
      </p:sp>
      <p:pic>
        <p:nvPicPr>
          <p:cNvPr id="23555" name="Picture 2" descr="Baicker_Ex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8001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3"/>
          <p:cNvSpPr txBox="1">
            <a:spLocks noChangeArrowheads="1"/>
          </p:cNvSpPr>
          <p:nvPr/>
        </p:nvSpPr>
        <p:spPr bwMode="auto">
          <a:xfrm>
            <a:off x="1066800" y="6019800"/>
            <a:ext cx="7239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0"/>
              <a:t>Baicker K, Chandra A. Medicare spending, the physician workforce, and beneficiaries’ quality of care. Health Affairs W4-185 - W4-197, 2004. </a:t>
            </a:r>
          </a:p>
        </p:txBody>
      </p:sp>
    </p:spTree>
    <p:extLst>
      <p:ext uri="{BB962C8B-B14F-4D97-AF65-F5344CB8AC3E}">
        <p14:creationId xmlns:p14="http://schemas.microsoft.com/office/powerpoint/2010/main" val="21387901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1831AB33-3372-B155-6891-484D87F460B7}"/>
              </a:ext>
            </a:extLst>
          </p:cNvPr>
          <p:cNvSpPr>
            <a:spLocks noGrp="1"/>
          </p:cNvSpPr>
          <p:nvPr>
            <p:ph type="ctrTitle"/>
          </p:nvPr>
        </p:nvSpPr>
        <p:spPr>
          <a:xfrm>
            <a:off x="1143000" y="1122363"/>
            <a:ext cx="6858000" cy="3144837"/>
          </a:xfrm>
        </p:spPr>
        <p:txBody>
          <a:bodyPr/>
          <a:lstStyle/>
          <a:p>
            <a:r>
              <a:rPr lang="en-US" altLang="en-US"/>
              <a:t>Practice Change Models</a:t>
            </a:r>
          </a:p>
        </p:txBody>
      </p:sp>
      <p:sp>
        <p:nvSpPr>
          <p:cNvPr id="142339" name="Subtitle 2">
            <a:extLst>
              <a:ext uri="{FF2B5EF4-FFF2-40B4-BE49-F238E27FC236}">
                <a16:creationId xmlns:a16="http://schemas.microsoft.com/office/drawing/2014/main" id="{A61C3C5D-DFFA-2EAB-85DB-42AEAA51EFBE}"/>
              </a:ext>
            </a:extLst>
          </p:cNvPr>
          <p:cNvSpPr>
            <a:spLocks noGrp="1"/>
          </p:cNvSpPr>
          <p:nvPr>
            <p:ph type="subTitle" idx="1"/>
          </p:nvPr>
        </p:nvSpPr>
        <p:spPr/>
        <p:txBody>
          <a:bodyPr/>
          <a:lstStyle/>
          <a:p>
            <a:endParaRPr lang="en-US" altLang="en-US"/>
          </a:p>
        </p:txBody>
      </p:sp>
      <p:sp>
        <p:nvSpPr>
          <p:cNvPr id="142340" name="Slide Number Placeholder 3">
            <a:extLst>
              <a:ext uri="{FF2B5EF4-FFF2-40B4-BE49-F238E27FC236}">
                <a16:creationId xmlns:a16="http://schemas.microsoft.com/office/drawing/2014/main" id="{0FDA5853-5AA7-968F-3D23-5C4163E52BDB}"/>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8420887-36AC-43BD-963C-7132A7A8F9D5}" type="slidenum">
              <a:rPr lang="en-US" altLang="en-US" sz="1400"/>
              <a:pPr>
                <a:spcBef>
                  <a:spcPct val="0"/>
                </a:spcBef>
                <a:buFontTx/>
                <a:buNone/>
              </a:pPr>
              <a:t>160</a:t>
            </a:fld>
            <a:endParaRPr lang="en-US" altLang="en-US" sz="1400"/>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3">
            <a:extLst>
              <a:ext uri="{FF2B5EF4-FFF2-40B4-BE49-F238E27FC236}">
                <a16:creationId xmlns:a16="http://schemas.microsoft.com/office/drawing/2014/main" id="{7A36393A-6B6D-0633-2C2A-93408BF8C6B7}"/>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D29B7F6-44C3-48C9-AF9E-1B92D6E12135}" type="slidenum">
              <a:rPr lang="en-US" altLang="en-US" sz="1400"/>
              <a:pPr>
                <a:spcBef>
                  <a:spcPct val="0"/>
                </a:spcBef>
                <a:buFontTx/>
                <a:buNone/>
              </a:pPr>
              <a:t>161</a:t>
            </a:fld>
            <a:endParaRPr lang="en-US" altLang="en-US" sz="1400"/>
          </a:p>
        </p:txBody>
      </p:sp>
      <p:sp>
        <p:nvSpPr>
          <p:cNvPr id="143363" name="Rectangle 2">
            <a:extLst>
              <a:ext uri="{FF2B5EF4-FFF2-40B4-BE49-F238E27FC236}">
                <a16:creationId xmlns:a16="http://schemas.microsoft.com/office/drawing/2014/main" id="{080C2839-4A58-1DD8-0AE6-1BD5A3D344D9}"/>
              </a:ext>
            </a:extLst>
          </p:cNvPr>
          <p:cNvSpPr>
            <a:spLocks noChangeArrowheads="1"/>
          </p:cNvSpPr>
          <p:nvPr/>
        </p:nvSpPr>
        <p:spPr bwMode="auto">
          <a:xfrm>
            <a:off x="123825" y="104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43364" name="Object 3">
            <a:extLst>
              <a:ext uri="{FF2B5EF4-FFF2-40B4-BE49-F238E27FC236}">
                <a16:creationId xmlns:a16="http://schemas.microsoft.com/office/drawing/2014/main" id="{A754EDD6-079F-C82A-2106-E5CC2C381291}"/>
              </a:ext>
            </a:extLst>
          </p:cNvPr>
          <p:cNvGraphicFramePr>
            <a:graphicFrameLocks noChangeAspect="1"/>
          </p:cNvGraphicFramePr>
          <p:nvPr/>
        </p:nvGraphicFramePr>
        <p:xfrm>
          <a:off x="123825" y="457200"/>
          <a:ext cx="8424863" cy="6296025"/>
        </p:xfrm>
        <a:graphic>
          <a:graphicData uri="http://schemas.openxmlformats.org/presentationml/2006/ole">
            <mc:AlternateContent xmlns:mc="http://schemas.openxmlformats.org/markup-compatibility/2006">
              <mc:Choice xmlns:v="urn:schemas-microsoft-com:vml" Requires="v">
                <p:oleObj name="VISIO" r:id="rId3" imgW="7535266" imgH="5626303" progId="Visio.Drawing.6">
                  <p:embed/>
                </p:oleObj>
              </mc:Choice>
              <mc:Fallback>
                <p:oleObj name="VISIO" r:id="rId3" imgW="7535266" imgH="5626303" progId="Visio.Drawing.6">
                  <p:embed/>
                  <p:pic>
                    <p:nvPicPr>
                      <p:cNvPr id="143364" name="Object 3">
                        <a:extLst>
                          <a:ext uri="{FF2B5EF4-FFF2-40B4-BE49-F238E27FC236}">
                            <a16:creationId xmlns:a16="http://schemas.microsoft.com/office/drawing/2014/main" id="{A754EDD6-079F-C82A-2106-E5CC2C3812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457200"/>
                        <a:ext cx="8424863"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365" name="Text Box 4">
            <a:extLst>
              <a:ext uri="{FF2B5EF4-FFF2-40B4-BE49-F238E27FC236}">
                <a16:creationId xmlns:a16="http://schemas.microsoft.com/office/drawing/2014/main" id="{7CC1EE16-79F3-A55E-E5E6-321DF0E6BFDD}"/>
              </a:ext>
            </a:extLst>
          </p:cNvPr>
          <p:cNvSpPr txBox="1">
            <a:spLocks noChangeArrowheads="1"/>
          </p:cNvSpPr>
          <p:nvPr/>
        </p:nvSpPr>
        <p:spPr bwMode="auto">
          <a:xfrm>
            <a:off x="7162800" y="4724400"/>
            <a:ext cx="181292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50000"/>
              </a:spcBef>
              <a:buFontTx/>
              <a:buNone/>
            </a:pPr>
            <a:r>
              <a:rPr lang="en-US" altLang="en-US" sz="1300" b="0"/>
              <a:t>Cohen D, McDaniel RR, Crabtree BF, et al.  A practice change model for quality improvement in primary care practice.  </a:t>
            </a:r>
            <a:r>
              <a:rPr lang="en-US" altLang="en-US" sz="1300" b="0" i="1"/>
              <a:t>J Healthc Manag,</a:t>
            </a:r>
            <a:r>
              <a:rPr lang="en-US" altLang="en-US" sz="1300" b="0"/>
              <a:t> 2004; 49:155-170. </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4">
            <a:extLst>
              <a:ext uri="{FF2B5EF4-FFF2-40B4-BE49-F238E27FC236}">
                <a16:creationId xmlns:a16="http://schemas.microsoft.com/office/drawing/2014/main" id="{D128BA96-5EB3-B22F-10B3-EC7551E51208}"/>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E89650-B4EE-4A30-9E65-09DD105D1807}" type="slidenum">
              <a:rPr lang="en-US" altLang="en-US" sz="1400"/>
              <a:pPr>
                <a:spcBef>
                  <a:spcPct val="0"/>
                </a:spcBef>
                <a:buFontTx/>
                <a:buNone/>
              </a:pPr>
              <a:t>162</a:t>
            </a:fld>
            <a:endParaRPr lang="en-US" altLang="en-US" sz="1400"/>
          </a:p>
        </p:txBody>
      </p:sp>
      <p:sp>
        <p:nvSpPr>
          <p:cNvPr id="145411" name="Rectangle 4">
            <a:extLst>
              <a:ext uri="{FF2B5EF4-FFF2-40B4-BE49-F238E27FC236}">
                <a16:creationId xmlns:a16="http://schemas.microsoft.com/office/drawing/2014/main" id="{D06C2FCB-0F5D-CF5C-99AD-3418EB218977}"/>
              </a:ext>
            </a:extLst>
          </p:cNvPr>
          <p:cNvSpPr>
            <a:spLocks noGrp="1" noChangeArrowheads="1"/>
          </p:cNvSpPr>
          <p:nvPr>
            <p:ph type="title"/>
          </p:nvPr>
        </p:nvSpPr>
        <p:spPr/>
        <p:txBody>
          <a:bodyPr/>
          <a:lstStyle/>
          <a:p>
            <a:pPr eaLnBrk="1" hangingPunct="1"/>
            <a:r>
              <a:rPr lang="en-US" altLang="en-US" sz="4000" b="1"/>
              <a:t>Developmental pathway of change and transformation</a:t>
            </a:r>
            <a:endParaRPr lang="en-US" altLang="en-US" sz="4000"/>
          </a:p>
        </p:txBody>
      </p:sp>
      <p:pic>
        <p:nvPicPr>
          <p:cNvPr id="145412" name="Picture 6" descr="Figure 4.">
            <a:extLst>
              <a:ext uri="{FF2B5EF4-FFF2-40B4-BE49-F238E27FC236}">
                <a16:creationId xmlns:a16="http://schemas.microsoft.com/office/drawing/2014/main" id="{39ED9D1D-B7FC-C2CA-A1AB-A5F6D1FC7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0198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Text Box 7">
            <a:extLst>
              <a:ext uri="{FF2B5EF4-FFF2-40B4-BE49-F238E27FC236}">
                <a16:creationId xmlns:a16="http://schemas.microsoft.com/office/drawing/2014/main" id="{9AAB0E27-B20F-39D7-B8E5-53A2CF7E6274}"/>
              </a:ext>
            </a:extLst>
          </p:cNvPr>
          <p:cNvSpPr txBox="1">
            <a:spLocks noChangeArrowheads="1"/>
          </p:cNvSpPr>
          <p:nvPr/>
        </p:nvSpPr>
        <p:spPr bwMode="auto">
          <a:xfrm>
            <a:off x="685800" y="6248400"/>
            <a:ext cx="7467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0"/>
              <a:t>Miller WL, Crabtree BF, Nutting PA, Stange KC, Jaén CR. Primary care practice development: A relationship-centered approach. </a:t>
            </a:r>
            <a:r>
              <a:rPr lang="nb-NO" altLang="en-US" sz="1400" b="0" i="1"/>
              <a:t>Ann Fam Med. </a:t>
            </a:r>
            <a:r>
              <a:rPr lang="nb-NO" altLang="en-US" sz="1400" b="0"/>
              <a:t>2010; 8 (</a:t>
            </a:r>
            <a:r>
              <a:rPr lang="en-US" altLang="en-US" sz="1400" b="0"/>
              <a:t>Suppl 1): S68-S79.</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FEC69957-AB14-D275-89C9-7B2EEC565995}"/>
              </a:ext>
            </a:extLst>
          </p:cNvPr>
          <p:cNvSpPr>
            <a:spLocks noGrp="1"/>
          </p:cNvSpPr>
          <p:nvPr>
            <p:ph type="title"/>
          </p:nvPr>
        </p:nvSpPr>
        <p:spPr>
          <a:xfrm>
            <a:off x="304800" y="274638"/>
            <a:ext cx="8534400" cy="944562"/>
          </a:xfrm>
        </p:spPr>
        <p:txBody>
          <a:bodyPr/>
          <a:lstStyle/>
          <a:p>
            <a:r>
              <a:rPr lang="en-US" altLang="en-US" sz="3600" b="1"/>
              <a:t>Integrating Behavioral &amp; Primary Care</a:t>
            </a:r>
          </a:p>
        </p:txBody>
      </p:sp>
      <p:sp>
        <p:nvSpPr>
          <p:cNvPr id="146435" name="Content Placeholder 2">
            <a:extLst>
              <a:ext uri="{FF2B5EF4-FFF2-40B4-BE49-F238E27FC236}">
                <a16:creationId xmlns:a16="http://schemas.microsoft.com/office/drawing/2014/main" id="{19CE6EB1-5C46-1B78-0E90-387A259D7F59}"/>
              </a:ext>
            </a:extLst>
          </p:cNvPr>
          <p:cNvSpPr>
            <a:spLocks noGrp="1"/>
          </p:cNvSpPr>
          <p:nvPr>
            <p:ph idx="1"/>
          </p:nvPr>
        </p:nvSpPr>
        <p:spPr>
          <a:xfrm>
            <a:off x="609600" y="1295400"/>
            <a:ext cx="8077200" cy="4343400"/>
          </a:xfrm>
        </p:spPr>
        <p:txBody>
          <a:bodyPr/>
          <a:lstStyle/>
          <a:p>
            <a:pPr>
              <a:lnSpc>
                <a:spcPct val="95000"/>
              </a:lnSpc>
              <a:spcBef>
                <a:spcPts val="600"/>
              </a:spcBef>
            </a:pPr>
            <a:r>
              <a:rPr lang="en-US" altLang="en-US" sz="3000"/>
              <a:t>Purpose of study</a:t>
            </a:r>
          </a:p>
          <a:p>
            <a:pPr lvl="1">
              <a:lnSpc>
                <a:spcPct val="95000"/>
              </a:lnSpc>
              <a:spcBef>
                <a:spcPts val="600"/>
              </a:spcBef>
            </a:pPr>
            <a:r>
              <a:rPr lang="en-US" altLang="en-US" sz="2600"/>
              <a:t>Describe how different clinicians integrate care</a:t>
            </a:r>
          </a:p>
          <a:p>
            <a:pPr lvl="1">
              <a:lnSpc>
                <a:spcPct val="95000"/>
              </a:lnSpc>
              <a:spcBef>
                <a:spcPts val="600"/>
              </a:spcBef>
            </a:pPr>
            <a:r>
              <a:rPr lang="en-US" altLang="en-US" sz="2600"/>
              <a:t>Identify important contextual factors</a:t>
            </a:r>
          </a:p>
          <a:p>
            <a:pPr>
              <a:lnSpc>
                <a:spcPct val="95000"/>
              </a:lnSpc>
              <a:spcBef>
                <a:spcPts val="1800"/>
              </a:spcBef>
            </a:pPr>
            <a:r>
              <a:rPr lang="en-US" altLang="en-US" sz="3000"/>
              <a:t>Methods</a:t>
            </a:r>
          </a:p>
          <a:p>
            <a:pPr lvl="1">
              <a:lnSpc>
                <a:spcPct val="95000"/>
              </a:lnSpc>
              <a:spcBef>
                <a:spcPts val="600"/>
              </a:spcBef>
            </a:pPr>
            <a:r>
              <a:rPr lang="en-US" altLang="en-US" sz="2400"/>
              <a:t>Comparative case study by multidisciplinary team</a:t>
            </a:r>
          </a:p>
          <a:p>
            <a:pPr lvl="1">
              <a:lnSpc>
                <a:spcPct val="95000"/>
              </a:lnSpc>
              <a:spcBef>
                <a:spcPts val="600"/>
              </a:spcBef>
            </a:pPr>
            <a:r>
              <a:rPr lang="en-US" altLang="en-US" sz="2400"/>
              <a:t>Observation, interviews, practice staff diaries</a:t>
            </a:r>
          </a:p>
          <a:p>
            <a:pPr lvl="1">
              <a:lnSpc>
                <a:spcPct val="95000"/>
              </a:lnSpc>
              <a:spcBef>
                <a:spcPts val="600"/>
              </a:spcBef>
            </a:pPr>
            <a:r>
              <a:rPr lang="en-US" altLang="en-US" sz="2400"/>
              <a:t>Data from two studies</a:t>
            </a:r>
          </a:p>
          <a:p>
            <a:pPr lvl="2">
              <a:lnSpc>
                <a:spcPct val="95000"/>
              </a:lnSpc>
              <a:spcBef>
                <a:spcPct val="0"/>
              </a:spcBef>
            </a:pPr>
            <a:r>
              <a:rPr lang="en-US" altLang="en-US" sz="2000"/>
              <a:t>Advancing Care Together – a demonstration project of 11 practices located in Colorado</a:t>
            </a:r>
          </a:p>
          <a:p>
            <a:pPr lvl="2">
              <a:lnSpc>
                <a:spcPct val="95000"/>
              </a:lnSpc>
              <a:spcBef>
                <a:spcPct val="0"/>
              </a:spcBef>
            </a:pPr>
            <a:r>
              <a:rPr lang="en-US" altLang="en-US" sz="2000"/>
              <a:t>Integration Workforce Study - 8 practices across the US</a:t>
            </a:r>
          </a:p>
        </p:txBody>
      </p:sp>
      <p:sp>
        <p:nvSpPr>
          <p:cNvPr id="146436" name="Slide Number Placeholder 3">
            <a:extLst>
              <a:ext uri="{FF2B5EF4-FFF2-40B4-BE49-F238E27FC236}">
                <a16:creationId xmlns:a16="http://schemas.microsoft.com/office/drawing/2014/main" id="{06B188A2-706C-84B5-AB98-5CFA786799D9}"/>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7C87A1A-4AF6-429F-BCB0-E042CC8316F8}" type="slidenum">
              <a:rPr lang="en-US" altLang="en-US" sz="1400"/>
              <a:pPr>
                <a:spcBef>
                  <a:spcPct val="0"/>
                </a:spcBef>
                <a:buFontTx/>
                <a:buNone/>
              </a:pPr>
              <a:t>163</a:t>
            </a:fld>
            <a:endParaRPr lang="en-US" altLang="en-US" sz="1400"/>
          </a:p>
        </p:txBody>
      </p:sp>
      <p:sp>
        <p:nvSpPr>
          <p:cNvPr id="146437" name="TextBox 4">
            <a:extLst>
              <a:ext uri="{FF2B5EF4-FFF2-40B4-BE49-F238E27FC236}">
                <a16:creationId xmlns:a16="http://schemas.microsoft.com/office/drawing/2014/main" id="{FDB52B89-C77A-97BC-CB3B-30A5DE2F3ECB}"/>
              </a:ext>
            </a:extLst>
          </p:cNvPr>
          <p:cNvSpPr txBox="1">
            <a:spLocks noChangeArrowheads="1"/>
          </p:cNvSpPr>
          <p:nvPr/>
        </p:nvSpPr>
        <p:spPr bwMode="auto">
          <a:xfrm>
            <a:off x="228600" y="5638800"/>
            <a:ext cx="872966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400" b="0"/>
              <a:t>Cohen DJ, Davis M, Balasubramanian BA, et al. Integrating Behavioral Health and Primary Care: Consulting, Coordinating and Collaborating Among Professionals. </a:t>
            </a:r>
            <a:r>
              <a:rPr lang="en-US" altLang="en-US" sz="1400" b="0" i="1"/>
              <a:t>J Am Board Fam Med. </a:t>
            </a:r>
            <a:r>
              <a:rPr lang="en-US" altLang="en-US" sz="1400" b="0"/>
              <a:t>2015;28 Suppl 1:S21-31.</a:t>
            </a:r>
          </a:p>
          <a:p>
            <a:pPr>
              <a:buFontTx/>
              <a:buNone/>
            </a:pPr>
            <a:r>
              <a:rPr lang="en-US" altLang="en-US" sz="1400" b="0"/>
              <a:t>Cohen DJ, Balasubramanian BA, Davis M, et al. Understanding Care Integration from the Ground Up: Five Organizing Constructs that Shape Integrated Practices. </a:t>
            </a:r>
            <a:r>
              <a:rPr lang="en-US" altLang="en-US" sz="1400" b="0" i="1"/>
              <a:t>J Am Board Fam Med. </a:t>
            </a:r>
            <a:r>
              <a:rPr lang="en-US" altLang="en-US" sz="1400" b="0"/>
              <a:t>2015;28 Suppl 1:S7-S20.</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B25CF02A-AD4F-4497-9AB6-99C4CB93800A}"/>
              </a:ext>
            </a:extLst>
          </p:cNvPr>
          <p:cNvSpPr>
            <a:spLocks noGrp="1"/>
          </p:cNvSpPr>
          <p:nvPr>
            <p:ph type="title"/>
          </p:nvPr>
        </p:nvSpPr>
        <p:spPr>
          <a:xfrm>
            <a:off x="304800" y="274638"/>
            <a:ext cx="8534400" cy="1143000"/>
          </a:xfrm>
        </p:spPr>
        <p:txBody>
          <a:bodyPr/>
          <a:lstStyle/>
          <a:p>
            <a:r>
              <a:rPr lang="en-US" altLang="en-US" sz="3600" b="1"/>
              <a:t>Integrating Behavioral &amp; Primary Care</a:t>
            </a:r>
          </a:p>
        </p:txBody>
      </p:sp>
      <p:sp>
        <p:nvSpPr>
          <p:cNvPr id="148483" name="Content Placeholder 2">
            <a:extLst>
              <a:ext uri="{FF2B5EF4-FFF2-40B4-BE49-F238E27FC236}">
                <a16:creationId xmlns:a16="http://schemas.microsoft.com/office/drawing/2014/main" id="{CEF35FE7-328F-B6DB-1106-DFB3B310580D}"/>
              </a:ext>
            </a:extLst>
          </p:cNvPr>
          <p:cNvSpPr>
            <a:spLocks noGrp="1"/>
          </p:cNvSpPr>
          <p:nvPr>
            <p:ph idx="1"/>
          </p:nvPr>
        </p:nvSpPr>
        <p:spPr>
          <a:xfrm>
            <a:off x="595313" y="1417638"/>
            <a:ext cx="8077200" cy="4678362"/>
          </a:xfrm>
        </p:spPr>
        <p:txBody>
          <a:bodyPr/>
          <a:lstStyle/>
          <a:p>
            <a:r>
              <a:rPr lang="en-US" altLang="en-US" sz="3000"/>
              <a:t>3 strategies for working together</a:t>
            </a:r>
          </a:p>
          <a:p>
            <a:pPr lvl="1">
              <a:spcBef>
                <a:spcPct val="0"/>
              </a:spcBef>
            </a:pPr>
            <a:r>
              <a:rPr lang="en-US" altLang="en-US" sz="2600"/>
              <a:t>Consulting</a:t>
            </a:r>
          </a:p>
          <a:p>
            <a:pPr lvl="1">
              <a:spcBef>
                <a:spcPct val="0"/>
              </a:spcBef>
            </a:pPr>
            <a:r>
              <a:rPr lang="en-US" altLang="en-US" sz="2600"/>
              <a:t>Coordinating</a:t>
            </a:r>
          </a:p>
          <a:p>
            <a:pPr lvl="1">
              <a:spcBef>
                <a:spcPct val="0"/>
              </a:spcBef>
            </a:pPr>
            <a:r>
              <a:rPr lang="en-US" altLang="en-US" sz="2600"/>
              <a:t>Collaborating</a:t>
            </a:r>
          </a:p>
          <a:p>
            <a:r>
              <a:rPr lang="en-US" altLang="en-US" sz="3000"/>
              <a:t>Key contextual factors </a:t>
            </a:r>
          </a:p>
          <a:p>
            <a:pPr lvl="1">
              <a:spcBef>
                <a:spcPct val="0"/>
              </a:spcBef>
            </a:pPr>
            <a:r>
              <a:rPr lang="en-US" altLang="en-US" sz="2600"/>
              <a:t>time to plan patient care</a:t>
            </a:r>
          </a:p>
          <a:p>
            <a:pPr lvl="1">
              <a:spcBef>
                <a:spcPct val="0"/>
              </a:spcBef>
            </a:pPr>
            <a:r>
              <a:rPr lang="en-US" altLang="en-US" sz="2600"/>
              <a:t>Staffing</a:t>
            </a:r>
          </a:p>
          <a:p>
            <a:pPr lvl="1">
              <a:spcBef>
                <a:spcPct val="0"/>
              </a:spcBef>
            </a:pPr>
            <a:r>
              <a:rPr lang="en-US" altLang="en-US" sz="2600"/>
              <a:t>employing brief therapeutic approaches</a:t>
            </a:r>
          </a:p>
          <a:p>
            <a:pPr lvl="1">
              <a:spcBef>
                <a:spcPct val="0"/>
              </a:spcBef>
            </a:pPr>
            <a:r>
              <a:rPr lang="en-US" altLang="en-US" sz="2600"/>
              <a:t>proximity of clinical team members</a:t>
            </a:r>
          </a:p>
          <a:p>
            <a:pPr lvl="1">
              <a:spcBef>
                <a:spcPct val="0"/>
              </a:spcBef>
            </a:pPr>
            <a:r>
              <a:rPr lang="en-US" altLang="en-US" sz="2600"/>
              <a:t>electronic health record documenting behavior</a:t>
            </a:r>
          </a:p>
        </p:txBody>
      </p:sp>
      <p:sp>
        <p:nvSpPr>
          <p:cNvPr id="148484" name="Slide Number Placeholder 3">
            <a:extLst>
              <a:ext uri="{FF2B5EF4-FFF2-40B4-BE49-F238E27FC236}">
                <a16:creationId xmlns:a16="http://schemas.microsoft.com/office/drawing/2014/main" id="{3C8C67F1-FCF3-6C00-DFA9-3121070CFD02}"/>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2B4DEAE-CB5B-4BA0-8721-1F0C2F33C3D4}" type="slidenum">
              <a:rPr lang="en-US" altLang="en-US" sz="1400"/>
              <a:pPr>
                <a:spcBef>
                  <a:spcPct val="0"/>
                </a:spcBef>
                <a:buFontTx/>
                <a:buNone/>
              </a:pPr>
              <a:t>164</a:t>
            </a:fld>
            <a:endParaRPr lang="en-US" altLang="en-US" sz="1400"/>
          </a:p>
        </p:txBody>
      </p:sp>
      <p:sp>
        <p:nvSpPr>
          <p:cNvPr id="148485" name="TextBox 4">
            <a:extLst>
              <a:ext uri="{FF2B5EF4-FFF2-40B4-BE49-F238E27FC236}">
                <a16:creationId xmlns:a16="http://schemas.microsoft.com/office/drawing/2014/main" id="{30EBFDB5-5FAC-79B5-19BC-2CEA1E5CF85E}"/>
              </a:ext>
            </a:extLst>
          </p:cNvPr>
          <p:cNvSpPr txBox="1">
            <a:spLocks noChangeArrowheads="1"/>
          </p:cNvSpPr>
          <p:nvPr/>
        </p:nvSpPr>
        <p:spPr bwMode="auto">
          <a:xfrm>
            <a:off x="519113" y="5983288"/>
            <a:ext cx="8153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400" b="0"/>
              <a:t>Cohen DJ, Davis M, Balasubramanian BA, et al. Integrating Behavioral Health and Primary Care: Consulting, Coordinating and Collaborating Among Professionals. </a:t>
            </a:r>
            <a:r>
              <a:rPr lang="en-US" altLang="en-US" sz="1400" b="0" i="1"/>
              <a:t>J Am Board Fam Med. </a:t>
            </a:r>
            <a:r>
              <a:rPr lang="en-US" altLang="en-US" sz="1400" b="0"/>
              <a:t>2015;28 Suppl 1:S21-31.</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Number Placeholder 3">
            <a:extLst>
              <a:ext uri="{FF2B5EF4-FFF2-40B4-BE49-F238E27FC236}">
                <a16:creationId xmlns:a16="http://schemas.microsoft.com/office/drawing/2014/main" id="{F802B99B-E796-4730-04C4-484C28505680}"/>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A50CCAD-DBED-4E16-B11E-523CE1017D80}" type="slidenum">
              <a:rPr lang="en-US" altLang="en-US" sz="1400"/>
              <a:pPr>
                <a:spcBef>
                  <a:spcPct val="0"/>
                </a:spcBef>
                <a:buFontTx/>
                <a:buNone/>
              </a:pPr>
              <a:t>165</a:t>
            </a:fld>
            <a:endParaRPr lang="en-US" altLang="en-US" sz="1400"/>
          </a:p>
        </p:txBody>
      </p:sp>
      <p:pic>
        <p:nvPicPr>
          <p:cNvPr id="183299" name="Picture 2" descr="KCShumor08">
            <a:extLst>
              <a:ext uri="{FF2B5EF4-FFF2-40B4-BE49-F238E27FC236}">
                <a16:creationId xmlns:a16="http://schemas.microsoft.com/office/drawing/2014/main" id="{86CD1777-653C-CBBB-16C1-9983EC8E8771}"/>
              </a:ext>
            </a:extLst>
          </p:cNvPr>
          <p:cNvPicPr>
            <a:picLocks noChangeAspect="1" noChangeArrowheads="1"/>
          </p:cNvPicPr>
          <p:nvPr/>
        </p:nvPicPr>
        <p:blipFill>
          <a:blip r:embed="rId2">
            <a:lum bright="2000" contrast="4000"/>
            <a:extLst>
              <a:ext uri="{28A0092B-C50C-407E-A947-70E740481C1C}">
                <a14:useLocalDpi xmlns:a14="http://schemas.microsoft.com/office/drawing/2010/main" val="0"/>
              </a:ext>
            </a:extLst>
          </a:blip>
          <a:srcRect/>
          <a:stretch>
            <a:fillRect/>
          </a:stretch>
        </p:blipFill>
        <p:spPr bwMode="auto">
          <a:xfrm>
            <a:off x="2133600" y="0"/>
            <a:ext cx="4992688"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Number Placeholder 3">
            <a:extLst>
              <a:ext uri="{FF2B5EF4-FFF2-40B4-BE49-F238E27FC236}">
                <a16:creationId xmlns:a16="http://schemas.microsoft.com/office/drawing/2014/main" id="{B762D98E-06DC-3E71-8CF0-016E8F08456D}"/>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7F4E40-F389-4388-93C3-92A5C6C7258B}" type="slidenum">
              <a:rPr lang="en-US" altLang="en-US" sz="1400"/>
              <a:pPr>
                <a:spcBef>
                  <a:spcPct val="0"/>
                </a:spcBef>
                <a:buFontTx/>
                <a:buNone/>
              </a:pPr>
              <a:t>166</a:t>
            </a:fld>
            <a:endParaRPr lang="en-US" altLang="en-US" sz="1400"/>
          </a:p>
        </p:txBody>
      </p:sp>
      <p:pic>
        <p:nvPicPr>
          <p:cNvPr id="184323" name="Picture 2" descr="KCShumor06">
            <a:extLst>
              <a:ext uri="{FF2B5EF4-FFF2-40B4-BE49-F238E27FC236}">
                <a16:creationId xmlns:a16="http://schemas.microsoft.com/office/drawing/2014/main" id="{BC3B4717-B39A-2E63-1DC7-2BE86B8AD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338" y="381000"/>
            <a:ext cx="4805362" cy="607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Text Box 3">
            <a:extLst>
              <a:ext uri="{FF2B5EF4-FFF2-40B4-BE49-F238E27FC236}">
                <a16:creationId xmlns:a16="http://schemas.microsoft.com/office/drawing/2014/main" id="{6FC44622-E93C-5717-3AF1-F5551104372B}"/>
              </a:ext>
            </a:extLst>
          </p:cNvPr>
          <p:cNvSpPr txBox="1">
            <a:spLocks noChangeArrowheads="1"/>
          </p:cNvSpPr>
          <p:nvPr/>
        </p:nvSpPr>
        <p:spPr bwMode="auto">
          <a:xfrm>
            <a:off x="1371600" y="6248400"/>
            <a:ext cx="6629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t>C’mon, c’mon.  It’s either one or the other.</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Number Placeholder 3">
            <a:extLst>
              <a:ext uri="{FF2B5EF4-FFF2-40B4-BE49-F238E27FC236}">
                <a16:creationId xmlns:a16="http://schemas.microsoft.com/office/drawing/2014/main" id="{3B26C51D-B41E-5363-EF3C-B7A391663E77}"/>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EC6A8A6-E735-4E73-80F4-A72DE15B2D9B}" type="slidenum">
              <a:rPr lang="en-US" altLang="en-US" sz="1400"/>
              <a:pPr>
                <a:spcBef>
                  <a:spcPct val="0"/>
                </a:spcBef>
                <a:buFontTx/>
                <a:buNone/>
              </a:pPr>
              <a:t>167</a:t>
            </a:fld>
            <a:endParaRPr lang="en-US" altLang="en-US" sz="1400"/>
          </a:p>
        </p:txBody>
      </p:sp>
      <p:pic>
        <p:nvPicPr>
          <p:cNvPr id="185347" name="Picture 2" descr="KCShumor14">
            <a:extLst>
              <a:ext uri="{FF2B5EF4-FFF2-40B4-BE49-F238E27FC236}">
                <a16:creationId xmlns:a16="http://schemas.microsoft.com/office/drawing/2014/main" id="{74891C44-B552-262A-3E74-1D3B9108BCBB}"/>
              </a:ext>
            </a:extLst>
          </p:cNvPr>
          <p:cNvPicPr>
            <a:picLocks noChangeAspect="1" noChangeArrowheads="1"/>
          </p:cNvPicPr>
          <p:nvPr/>
        </p:nvPicPr>
        <p:blipFill>
          <a:blip r:embed="rId2">
            <a:lum bright="-2000" contrast="4000"/>
            <a:extLst>
              <a:ext uri="{28A0092B-C50C-407E-A947-70E740481C1C}">
                <a14:useLocalDpi xmlns:a14="http://schemas.microsoft.com/office/drawing/2010/main" val="0"/>
              </a:ext>
            </a:extLst>
          </a:blip>
          <a:srcRect/>
          <a:stretch>
            <a:fillRect/>
          </a:stretch>
        </p:blipFill>
        <p:spPr bwMode="auto">
          <a:xfrm>
            <a:off x="1981200" y="228600"/>
            <a:ext cx="48482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8" name="Text Box 3">
            <a:extLst>
              <a:ext uri="{FF2B5EF4-FFF2-40B4-BE49-F238E27FC236}">
                <a16:creationId xmlns:a16="http://schemas.microsoft.com/office/drawing/2014/main" id="{C79193E0-6530-ECB0-E46C-AD9BBB70E4AD}"/>
              </a:ext>
            </a:extLst>
          </p:cNvPr>
          <p:cNvSpPr txBox="1">
            <a:spLocks noChangeArrowheads="1"/>
          </p:cNvSpPr>
          <p:nvPr/>
        </p:nvSpPr>
        <p:spPr bwMode="auto">
          <a:xfrm>
            <a:off x="3352800" y="6172200"/>
            <a:ext cx="2743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0" i="1">
                <a:latin typeface="Palatino Linotype" panose="02040502050505030304" pitchFamily="18" charset="0"/>
              </a:rPr>
              <a:t>“Paper or plastic?”</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4">
            <a:extLst>
              <a:ext uri="{FF2B5EF4-FFF2-40B4-BE49-F238E27FC236}">
                <a16:creationId xmlns:a16="http://schemas.microsoft.com/office/drawing/2014/main" id="{C4088C7B-3039-F323-8299-53CA75157811}"/>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B017E0-9BA2-4561-9C0E-1403B3B6F1FC}" type="slidenum">
              <a:rPr lang="en-US" altLang="en-US" sz="1400"/>
              <a:pPr>
                <a:spcBef>
                  <a:spcPct val="0"/>
                </a:spcBef>
                <a:buFontTx/>
                <a:buNone/>
              </a:pPr>
              <a:t>168</a:t>
            </a:fld>
            <a:endParaRPr lang="en-US" altLang="en-US" sz="1400"/>
          </a:p>
        </p:txBody>
      </p:sp>
      <p:pic>
        <p:nvPicPr>
          <p:cNvPr id="186371" name="Picture 2" descr="Good time pharm ad from Bizzaro">
            <a:extLst>
              <a:ext uri="{FF2B5EF4-FFF2-40B4-BE49-F238E27FC236}">
                <a16:creationId xmlns:a16="http://schemas.microsoft.com/office/drawing/2014/main" id="{8E0470C1-292A-55A0-CE80-7CB5113A6319}"/>
              </a:ext>
            </a:extLst>
          </p:cNvPr>
          <p:cNvPicPr>
            <a:picLocks noGrp="1" noChangeAspect="1" noChangeArrowheads="1"/>
          </p:cNvPicPr>
          <p:nvPr>
            <p:ph/>
          </p:nvPr>
        </p:nvPicPr>
        <p:blipFill>
          <a:blip r:embed="rId2">
            <a:lum bright="-4000" contrast="38000"/>
            <a:extLst>
              <a:ext uri="{28A0092B-C50C-407E-A947-70E740481C1C}">
                <a14:useLocalDpi xmlns:a14="http://schemas.microsoft.com/office/drawing/2010/main" val="0"/>
              </a:ext>
            </a:extLst>
          </a:blip>
          <a:srcRect/>
          <a:stretch>
            <a:fillRect/>
          </a:stretch>
        </p:blipFill>
        <p:spPr>
          <a:xfrm>
            <a:off x="1898650" y="0"/>
            <a:ext cx="5227638"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Number Placeholder 3">
            <a:extLst>
              <a:ext uri="{FF2B5EF4-FFF2-40B4-BE49-F238E27FC236}">
                <a16:creationId xmlns:a16="http://schemas.microsoft.com/office/drawing/2014/main" id="{45C10384-564F-F2DD-A54D-9BF5C84C3429}"/>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F635ABC-FC5F-4EDE-9B85-C98506CC6435}" type="slidenum">
              <a:rPr lang="en-US" altLang="en-US" sz="1400"/>
              <a:pPr>
                <a:spcBef>
                  <a:spcPct val="0"/>
                </a:spcBef>
                <a:buFontTx/>
                <a:buNone/>
              </a:pPr>
              <a:t>169</a:t>
            </a:fld>
            <a:endParaRPr lang="en-US" altLang="en-US" sz="1400"/>
          </a:p>
        </p:txBody>
      </p:sp>
      <p:sp>
        <p:nvSpPr>
          <p:cNvPr id="187395" name="Text Box 2">
            <a:extLst>
              <a:ext uri="{FF2B5EF4-FFF2-40B4-BE49-F238E27FC236}">
                <a16:creationId xmlns:a16="http://schemas.microsoft.com/office/drawing/2014/main" id="{E2D00873-7BC1-168F-2FB2-FE90F538C06F}"/>
              </a:ext>
            </a:extLst>
          </p:cNvPr>
          <p:cNvSpPr txBox="1">
            <a:spLocks noChangeArrowheads="1"/>
          </p:cNvSpPr>
          <p:nvPr/>
        </p:nvSpPr>
        <p:spPr bwMode="auto">
          <a:xfrm>
            <a:off x="6019800" y="0"/>
            <a:ext cx="3124200" cy="604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400">
              <a:latin typeface="Helvetica" panose="020B0604020202020204" pitchFamily="34" charset="0"/>
            </a:endParaRPr>
          </a:p>
          <a:p>
            <a:pPr>
              <a:spcBef>
                <a:spcPct val="10000"/>
              </a:spcBef>
              <a:buFontTx/>
              <a:buNone/>
            </a:pPr>
            <a:endParaRPr lang="en-US" altLang="en-US" sz="1400">
              <a:solidFill>
                <a:schemeClr val="tx2"/>
              </a:solidFill>
              <a:latin typeface="Helvetica" panose="020B0604020202020204" pitchFamily="34" charset="0"/>
            </a:endParaRPr>
          </a:p>
          <a:p>
            <a:pPr>
              <a:spcBef>
                <a:spcPct val="75000"/>
              </a:spcBef>
              <a:buFontTx/>
              <a:buNone/>
            </a:pPr>
            <a:r>
              <a:rPr lang="en-US" altLang="en-US" sz="1400">
                <a:solidFill>
                  <a:schemeClr val="tx2"/>
                </a:solidFill>
                <a:latin typeface="Helvetica" panose="020B0604020202020204" pitchFamily="34" charset="0"/>
              </a:rPr>
              <a:t>1000 persons</a:t>
            </a:r>
            <a:endParaRPr lang="en-US" altLang="en-US" sz="1400">
              <a:latin typeface="Helvetica" panose="020B0604020202020204" pitchFamily="34" charset="0"/>
            </a:endParaRPr>
          </a:p>
          <a:p>
            <a:pPr>
              <a:spcBef>
                <a:spcPct val="50000"/>
              </a:spcBef>
              <a:buFontTx/>
              <a:buNone/>
            </a:pPr>
            <a:endParaRPr lang="en-US" altLang="en-US" sz="1600">
              <a:latin typeface="Helvetica" panose="020B0604020202020204" pitchFamily="34" charset="0"/>
            </a:endParaRPr>
          </a:p>
          <a:p>
            <a:pPr>
              <a:spcBef>
                <a:spcPct val="50000"/>
              </a:spcBef>
              <a:buFontTx/>
              <a:buNone/>
            </a:pPr>
            <a:r>
              <a:rPr lang="en-US" altLang="en-US" sz="1400">
                <a:solidFill>
                  <a:schemeClr val="tx2"/>
                </a:solidFill>
                <a:latin typeface="Helvetica" panose="020B0604020202020204" pitchFamily="34" charset="0"/>
              </a:rPr>
              <a:t>800 report symptoms</a:t>
            </a:r>
          </a:p>
          <a:p>
            <a:pPr>
              <a:spcBef>
                <a:spcPct val="50000"/>
              </a:spcBef>
              <a:buFontTx/>
              <a:buNone/>
            </a:pPr>
            <a:endParaRPr lang="en-US" altLang="en-US" sz="1400">
              <a:solidFill>
                <a:schemeClr val="tx2"/>
              </a:solidFill>
              <a:latin typeface="Helvetica" panose="020B0604020202020204" pitchFamily="34" charset="0"/>
            </a:endParaRPr>
          </a:p>
          <a:p>
            <a:pPr>
              <a:spcBef>
                <a:spcPct val="50000"/>
              </a:spcBef>
              <a:buFontTx/>
              <a:buNone/>
            </a:pPr>
            <a:endParaRPr lang="en-US" altLang="en-US" sz="1600">
              <a:solidFill>
                <a:schemeClr val="tx2"/>
              </a:solidFill>
              <a:latin typeface="Helvetica" panose="020B0604020202020204" pitchFamily="34" charset="0"/>
            </a:endParaRPr>
          </a:p>
          <a:p>
            <a:pPr>
              <a:spcBef>
                <a:spcPct val="50000"/>
              </a:spcBef>
              <a:buFontTx/>
              <a:buNone/>
            </a:pPr>
            <a:r>
              <a:rPr lang="en-US" altLang="en-US" sz="1400">
                <a:solidFill>
                  <a:schemeClr val="tx2"/>
                </a:solidFill>
                <a:latin typeface="Helvetica" panose="020B0604020202020204" pitchFamily="34" charset="0"/>
              </a:rPr>
              <a:t>327 consider seeking medical care</a:t>
            </a:r>
          </a:p>
          <a:p>
            <a:pPr>
              <a:lnSpc>
                <a:spcPct val="0"/>
              </a:lnSpc>
              <a:spcBef>
                <a:spcPct val="50000"/>
              </a:spcBef>
              <a:buFontTx/>
              <a:buNone/>
            </a:pPr>
            <a:endParaRPr lang="en-US" altLang="en-US" sz="1400">
              <a:solidFill>
                <a:schemeClr val="tx2"/>
              </a:solidFill>
              <a:latin typeface="Helvetica" panose="020B0604020202020204" pitchFamily="34" charset="0"/>
            </a:endParaRPr>
          </a:p>
          <a:p>
            <a:pPr>
              <a:spcBef>
                <a:spcPct val="50000"/>
              </a:spcBef>
              <a:buFontTx/>
              <a:buNone/>
            </a:pPr>
            <a:r>
              <a:rPr lang="en-US" altLang="en-US" sz="1400">
                <a:solidFill>
                  <a:schemeClr val="tx2"/>
                </a:solidFill>
                <a:latin typeface="Helvetica" panose="020B0604020202020204" pitchFamily="34" charset="0"/>
              </a:rPr>
              <a:t>217 visit a physician office (113 visit a primary care physician’s office)  </a:t>
            </a:r>
            <a:r>
              <a:rPr lang="en-US" altLang="en-US" sz="1600">
                <a:solidFill>
                  <a:schemeClr val="tx2"/>
                </a:solidFill>
                <a:latin typeface="Helvetica" panose="020B0604020202020204" pitchFamily="34" charset="0"/>
              </a:rPr>
              <a:t>PBRN Research</a:t>
            </a:r>
          </a:p>
          <a:p>
            <a:pPr>
              <a:lnSpc>
                <a:spcPct val="0"/>
              </a:lnSpc>
              <a:spcBef>
                <a:spcPct val="50000"/>
              </a:spcBef>
              <a:buFontTx/>
              <a:buNone/>
            </a:pPr>
            <a:endParaRPr lang="en-US" altLang="en-US" sz="1400">
              <a:solidFill>
                <a:schemeClr val="tx2"/>
              </a:solidFill>
              <a:latin typeface="Helvetica" panose="020B0604020202020204" pitchFamily="34" charset="0"/>
            </a:endParaRPr>
          </a:p>
          <a:p>
            <a:pPr>
              <a:spcBef>
                <a:spcPct val="50000"/>
              </a:spcBef>
              <a:buFontTx/>
              <a:buNone/>
            </a:pPr>
            <a:r>
              <a:rPr lang="en-US" altLang="en-US" sz="1400">
                <a:solidFill>
                  <a:schemeClr val="tx2"/>
                </a:solidFill>
                <a:latin typeface="Helvetica" panose="020B0604020202020204" pitchFamily="34" charset="0"/>
              </a:rPr>
              <a:t>65 visit a complementary or alternative medical care provider</a:t>
            </a:r>
          </a:p>
          <a:p>
            <a:pPr>
              <a:spcBef>
                <a:spcPct val="50000"/>
              </a:spcBef>
              <a:buFontTx/>
              <a:buNone/>
            </a:pPr>
            <a:r>
              <a:rPr lang="en-US" altLang="en-US" sz="1400">
                <a:solidFill>
                  <a:schemeClr val="tx2"/>
                </a:solidFill>
                <a:latin typeface="Helvetica" panose="020B0604020202020204" pitchFamily="34" charset="0"/>
              </a:rPr>
              <a:t>21 visit a hospital outpatient clinic</a:t>
            </a:r>
          </a:p>
          <a:p>
            <a:pPr>
              <a:lnSpc>
                <a:spcPct val="0"/>
              </a:lnSpc>
              <a:spcBef>
                <a:spcPct val="25000"/>
              </a:spcBef>
              <a:buFontTx/>
              <a:buNone/>
            </a:pPr>
            <a:endParaRPr lang="en-US" altLang="en-US" sz="1400">
              <a:solidFill>
                <a:schemeClr val="tx2"/>
              </a:solidFill>
              <a:latin typeface="Helvetica" panose="020B0604020202020204" pitchFamily="34" charset="0"/>
            </a:endParaRPr>
          </a:p>
          <a:p>
            <a:pPr>
              <a:lnSpc>
                <a:spcPct val="80000"/>
              </a:lnSpc>
              <a:spcBef>
                <a:spcPct val="50000"/>
              </a:spcBef>
              <a:buFontTx/>
              <a:buNone/>
            </a:pPr>
            <a:r>
              <a:rPr lang="en-US" altLang="en-US" sz="1400">
                <a:solidFill>
                  <a:schemeClr val="tx2"/>
                </a:solidFill>
                <a:latin typeface="Helvetica" panose="020B0604020202020204" pitchFamily="34" charset="0"/>
              </a:rPr>
              <a:t>14 receive home health care</a:t>
            </a:r>
          </a:p>
          <a:p>
            <a:pPr>
              <a:lnSpc>
                <a:spcPct val="0"/>
              </a:lnSpc>
              <a:spcBef>
                <a:spcPct val="25000"/>
              </a:spcBef>
              <a:buFontTx/>
              <a:buNone/>
            </a:pPr>
            <a:endParaRPr lang="en-US" altLang="en-US" sz="1400">
              <a:solidFill>
                <a:schemeClr val="tx2"/>
              </a:solidFill>
              <a:latin typeface="Helvetica" panose="020B0604020202020204" pitchFamily="34" charset="0"/>
            </a:endParaRPr>
          </a:p>
          <a:p>
            <a:pPr>
              <a:lnSpc>
                <a:spcPct val="80000"/>
              </a:lnSpc>
              <a:spcBef>
                <a:spcPct val="50000"/>
              </a:spcBef>
              <a:buFontTx/>
              <a:buNone/>
            </a:pPr>
            <a:r>
              <a:rPr lang="en-US" altLang="en-US" sz="1400">
                <a:solidFill>
                  <a:schemeClr val="tx2"/>
                </a:solidFill>
                <a:latin typeface="Helvetica" panose="020B0604020202020204" pitchFamily="34" charset="0"/>
              </a:rPr>
              <a:t>13 visit an emergency dept</a:t>
            </a:r>
            <a:r>
              <a:rPr lang="en-US" altLang="en-US" sz="1600">
                <a:solidFill>
                  <a:schemeClr val="tx2"/>
                </a:solidFill>
                <a:latin typeface="Helvetica" panose="020B0604020202020204" pitchFamily="34" charset="0"/>
              </a:rPr>
              <a:t> </a:t>
            </a:r>
          </a:p>
          <a:p>
            <a:pPr>
              <a:lnSpc>
                <a:spcPct val="0"/>
              </a:lnSpc>
              <a:spcBef>
                <a:spcPct val="30000"/>
              </a:spcBef>
              <a:buFontTx/>
              <a:buNone/>
            </a:pPr>
            <a:endParaRPr lang="en-US" altLang="en-US" sz="1400">
              <a:solidFill>
                <a:schemeClr val="tx2"/>
              </a:solidFill>
              <a:latin typeface="Helvetica" panose="020B0604020202020204" pitchFamily="34" charset="0"/>
            </a:endParaRPr>
          </a:p>
          <a:p>
            <a:pPr>
              <a:lnSpc>
                <a:spcPct val="80000"/>
              </a:lnSpc>
              <a:spcBef>
                <a:spcPct val="50000"/>
              </a:spcBef>
              <a:buFontTx/>
              <a:buNone/>
            </a:pPr>
            <a:r>
              <a:rPr lang="en-US" altLang="en-US" sz="1400">
                <a:solidFill>
                  <a:schemeClr val="tx2"/>
                </a:solidFill>
                <a:latin typeface="Helvetica" panose="020B0604020202020204" pitchFamily="34" charset="0"/>
              </a:rPr>
              <a:t>8 are hospitalized</a:t>
            </a:r>
          </a:p>
          <a:p>
            <a:pPr>
              <a:spcBef>
                <a:spcPct val="50000"/>
              </a:spcBef>
              <a:buFontTx/>
              <a:buNone/>
            </a:pPr>
            <a:r>
              <a:rPr lang="en-US" altLang="en-US" sz="1400">
                <a:solidFill>
                  <a:schemeClr val="tx2"/>
                </a:solidFill>
                <a:latin typeface="Helvetica" panose="020B0604020202020204" pitchFamily="34" charset="0"/>
              </a:rPr>
              <a:t>&lt;1 is hospitalized in an academic medical center  </a:t>
            </a:r>
            <a:r>
              <a:rPr lang="en-US" altLang="en-US" sz="1600">
                <a:solidFill>
                  <a:schemeClr val="tx2"/>
                </a:solidFill>
                <a:latin typeface="Helvetica" panose="020B0604020202020204" pitchFamily="34" charset="0"/>
              </a:rPr>
              <a:t>Most Research</a:t>
            </a:r>
          </a:p>
        </p:txBody>
      </p:sp>
      <p:sp>
        <p:nvSpPr>
          <p:cNvPr id="187396" name="Rectangle 3">
            <a:extLst>
              <a:ext uri="{FF2B5EF4-FFF2-40B4-BE49-F238E27FC236}">
                <a16:creationId xmlns:a16="http://schemas.microsoft.com/office/drawing/2014/main" id="{6CB26230-13EC-7996-6096-8A266A072253}"/>
              </a:ext>
            </a:extLst>
          </p:cNvPr>
          <p:cNvSpPr>
            <a:spLocks noChangeArrowheads="1"/>
          </p:cNvSpPr>
          <p:nvPr/>
        </p:nvSpPr>
        <p:spPr bwMode="auto">
          <a:xfrm>
            <a:off x="0" y="0"/>
            <a:ext cx="5715000" cy="5943600"/>
          </a:xfrm>
          <a:prstGeom prst="rect">
            <a:avLst/>
          </a:prstGeom>
          <a:solidFill>
            <a:srgbClr val="777777"/>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sp>
        <p:nvSpPr>
          <p:cNvPr id="187397" name="Rectangle 4">
            <a:extLst>
              <a:ext uri="{FF2B5EF4-FFF2-40B4-BE49-F238E27FC236}">
                <a16:creationId xmlns:a16="http://schemas.microsoft.com/office/drawing/2014/main" id="{1A60244F-673D-FF52-99B6-8CC207E5C75C}"/>
              </a:ext>
            </a:extLst>
          </p:cNvPr>
          <p:cNvSpPr>
            <a:spLocks noChangeArrowheads="1"/>
          </p:cNvSpPr>
          <p:nvPr/>
        </p:nvSpPr>
        <p:spPr bwMode="auto">
          <a:xfrm>
            <a:off x="1066800" y="990600"/>
            <a:ext cx="4648200" cy="49530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7398" name="Rectangle 5">
            <a:extLst>
              <a:ext uri="{FF2B5EF4-FFF2-40B4-BE49-F238E27FC236}">
                <a16:creationId xmlns:a16="http://schemas.microsoft.com/office/drawing/2014/main" id="{E6EC6D66-D6BC-5D07-5162-AFCE5C287D7B}"/>
              </a:ext>
            </a:extLst>
          </p:cNvPr>
          <p:cNvSpPr>
            <a:spLocks noChangeArrowheads="1"/>
          </p:cNvSpPr>
          <p:nvPr/>
        </p:nvSpPr>
        <p:spPr bwMode="auto">
          <a:xfrm>
            <a:off x="2286000" y="1905000"/>
            <a:ext cx="3429000" cy="4038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7399" name="Rectangle 6">
            <a:extLst>
              <a:ext uri="{FF2B5EF4-FFF2-40B4-BE49-F238E27FC236}">
                <a16:creationId xmlns:a16="http://schemas.microsoft.com/office/drawing/2014/main" id="{951DCECF-2FBE-E5A3-959D-68955EEB03BA}"/>
              </a:ext>
            </a:extLst>
          </p:cNvPr>
          <p:cNvSpPr>
            <a:spLocks noChangeArrowheads="1"/>
          </p:cNvSpPr>
          <p:nvPr/>
        </p:nvSpPr>
        <p:spPr bwMode="auto">
          <a:xfrm>
            <a:off x="3200400" y="2743200"/>
            <a:ext cx="2514600" cy="320040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7400" name="Rectangle 7">
            <a:extLst>
              <a:ext uri="{FF2B5EF4-FFF2-40B4-BE49-F238E27FC236}">
                <a16:creationId xmlns:a16="http://schemas.microsoft.com/office/drawing/2014/main" id="{E9A7764E-1C1F-A332-88DB-64CE0EE82517}"/>
              </a:ext>
            </a:extLst>
          </p:cNvPr>
          <p:cNvSpPr>
            <a:spLocks noChangeArrowheads="1"/>
          </p:cNvSpPr>
          <p:nvPr/>
        </p:nvSpPr>
        <p:spPr bwMode="auto">
          <a:xfrm>
            <a:off x="3810000" y="3429000"/>
            <a:ext cx="1905000" cy="2514600"/>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7401" name="Rectangle 8">
            <a:extLst>
              <a:ext uri="{FF2B5EF4-FFF2-40B4-BE49-F238E27FC236}">
                <a16:creationId xmlns:a16="http://schemas.microsoft.com/office/drawing/2014/main" id="{EAF08891-BA1B-9D54-126C-2744D5559579}"/>
              </a:ext>
            </a:extLst>
          </p:cNvPr>
          <p:cNvSpPr>
            <a:spLocks noChangeArrowheads="1"/>
          </p:cNvSpPr>
          <p:nvPr/>
        </p:nvSpPr>
        <p:spPr bwMode="auto">
          <a:xfrm>
            <a:off x="4343400" y="4038600"/>
            <a:ext cx="1371600" cy="190500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7402" name="Rectangle 9">
            <a:extLst>
              <a:ext uri="{FF2B5EF4-FFF2-40B4-BE49-F238E27FC236}">
                <a16:creationId xmlns:a16="http://schemas.microsoft.com/office/drawing/2014/main" id="{0D8BF500-B27D-1830-4AA7-57BE15E26358}"/>
              </a:ext>
            </a:extLst>
          </p:cNvPr>
          <p:cNvSpPr>
            <a:spLocks noChangeArrowheads="1"/>
          </p:cNvSpPr>
          <p:nvPr/>
        </p:nvSpPr>
        <p:spPr bwMode="auto">
          <a:xfrm>
            <a:off x="4724400" y="4495800"/>
            <a:ext cx="990600" cy="144780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7403" name="Rectangle 10">
            <a:extLst>
              <a:ext uri="{FF2B5EF4-FFF2-40B4-BE49-F238E27FC236}">
                <a16:creationId xmlns:a16="http://schemas.microsoft.com/office/drawing/2014/main" id="{7C96A188-6D50-509D-A499-1068F6F1CF80}"/>
              </a:ext>
            </a:extLst>
          </p:cNvPr>
          <p:cNvSpPr>
            <a:spLocks noChangeArrowheads="1"/>
          </p:cNvSpPr>
          <p:nvPr/>
        </p:nvSpPr>
        <p:spPr bwMode="auto">
          <a:xfrm>
            <a:off x="5029200" y="4800600"/>
            <a:ext cx="685800" cy="1143000"/>
          </a:xfrm>
          <a:prstGeom prst="rect">
            <a:avLst/>
          </a:prstGeom>
          <a:solidFill>
            <a:srgbClr val="B2B2B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7404" name="Rectangle 11">
            <a:extLst>
              <a:ext uri="{FF2B5EF4-FFF2-40B4-BE49-F238E27FC236}">
                <a16:creationId xmlns:a16="http://schemas.microsoft.com/office/drawing/2014/main" id="{2DB547BF-77FD-C5ED-E7D6-443DCD501E7A}"/>
              </a:ext>
            </a:extLst>
          </p:cNvPr>
          <p:cNvSpPr>
            <a:spLocks noChangeArrowheads="1"/>
          </p:cNvSpPr>
          <p:nvPr/>
        </p:nvSpPr>
        <p:spPr bwMode="auto">
          <a:xfrm>
            <a:off x="5257800" y="5105400"/>
            <a:ext cx="461963" cy="838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7405" name="Text Box 12">
            <a:extLst>
              <a:ext uri="{FF2B5EF4-FFF2-40B4-BE49-F238E27FC236}">
                <a16:creationId xmlns:a16="http://schemas.microsoft.com/office/drawing/2014/main" id="{DB98ACCD-1CF6-473E-D0C3-6337AE093C4E}"/>
              </a:ext>
            </a:extLst>
          </p:cNvPr>
          <p:cNvSpPr txBox="1">
            <a:spLocks noChangeArrowheads="1"/>
          </p:cNvSpPr>
          <p:nvPr/>
        </p:nvSpPr>
        <p:spPr bwMode="auto">
          <a:xfrm>
            <a:off x="304800" y="6096000"/>
            <a:ext cx="8839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400">
                <a:solidFill>
                  <a:schemeClr val="tx2"/>
                </a:solidFill>
                <a:latin typeface="Helvetica" panose="020B0604020202020204" pitchFamily="34" charset="0"/>
              </a:rPr>
              <a:t>Results of a reanalysis of the monthly prevalence of illness in the community and the                                  roles of various sources of health care. (Green LA et al., </a:t>
            </a:r>
            <a:r>
              <a:rPr lang="en-US" altLang="en-US" sz="1400" i="1">
                <a:solidFill>
                  <a:schemeClr val="tx2"/>
                </a:solidFill>
                <a:latin typeface="Helvetica" panose="020B0604020202020204" pitchFamily="34" charset="0"/>
              </a:rPr>
              <a:t>N Engl J Med</a:t>
            </a:r>
            <a:r>
              <a:rPr lang="en-US" altLang="en-US" sz="1400">
                <a:solidFill>
                  <a:schemeClr val="tx2"/>
                </a:solidFill>
                <a:latin typeface="Helvetica" panose="020B0604020202020204" pitchFamily="34" charset="0"/>
              </a:rPr>
              <a:t> 2001, 344:2021-2024)</a:t>
            </a:r>
          </a:p>
        </p:txBody>
      </p:sp>
      <p:sp>
        <p:nvSpPr>
          <p:cNvPr id="187406" name="Line 13">
            <a:extLst>
              <a:ext uri="{FF2B5EF4-FFF2-40B4-BE49-F238E27FC236}">
                <a16:creationId xmlns:a16="http://schemas.microsoft.com/office/drawing/2014/main" id="{0E91D638-18CB-4A5B-0259-75F41820AFE2}"/>
              </a:ext>
            </a:extLst>
          </p:cNvPr>
          <p:cNvSpPr>
            <a:spLocks noChangeShapeType="1"/>
          </p:cNvSpPr>
          <p:nvPr/>
        </p:nvSpPr>
        <p:spPr bwMode="auto">
          <a:xfrm>
            <a:off x="5715000" y="731838"/>
            <a:ext cx="304800" cy="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407" name="Line 14">
            <a:extLst>
              <a:ext uri="{FF2B5EF4-FFF2-40B4-BE49-F238E27FC236}">
                <a16:creationId xmlns:a16="http://schemas.microsoft.com/office/drawing/2014/main" id="{780E7521-7D90-9ABD-2DA9-613EBD282032}"/>
              </a:ext>
            </a:extLst>
          </p:cNvPr>
          <p:cNvSpPr>
            <a:spLocks noChangeShapeType="1"/>
          </p:cNvSpPr>
          <p:nvPr/>
        </p:nvSpPr>
        <p:spPr bwMode="auto">
          <a:xfrm>
            <a:off x="5715000" y="1447800"/>
            <a:ext cx="304800" cy="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408" name="Line 15">
            <a:extLst>
              <a:ext uri="{FF2B5EF4-FFF2-40B4-BE49-F238E27FC236}">
                <a16:creationId xmlns:a16="http://schemas.microsoft.com/office/drawing/2014/main" id="{2A316A14-5650-22AE-DFBF-D840245FD494}"/>
              </a:ext>
            </a:extLst>
          </p:cNvPr>
          <p:cNvSpPr>
            <a:spLocks noChangeShapeType="1"/>
          </p:cNvSpPr>
          <p:nvPr/>
        </p:nvSpPr>
        <p:spPr bwMode="auto">
          <a:xfrm>
            <a:off x="5715000" y="2438400"/>
            <a:ext cx="304800" cy="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409" name="Line 16">
            <a:extLst>
              <a:ext uri="{FF2B5EF4-FFF2-40B4-BE49-F238E27FC236}">
                <a16:creationId xmlns:a16="http://schemas.microsoft.com/office/drawing/2014/main" id="{96D4E84D-BE1D-BC58-E555-14D6AA0A297E}"/>
              </a:ext>
            </a:extLst>
          </p:cNvPr>
          <p:cNvSpPr>
            <a:spLocks noChangeShapeType="1"/>
          </p:cNvSpPr>
          <p:nvPr/>
        </p:nvSpPr>
        <p:spPr bwMode="auto">
          <a:xfrm>
            <a:off x="5715000" y="3048000"/>
            <a:ext cx="304800" cy="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410" name="Line 17">
            <a:extLst>
              <a:ext uri="{FF2B5EF4-FFF2-40B4-BE49-F238E27FC236}">
                <a16:creationId xmlns:a16="http://schemas.microsoft.com/office/drawing/2014/main" id="{219DE512-D551-A906-D2A2-405B17FF7A0F}"/>
              </a:ext>
            </a:extLst>
          </p:cNvPr>
          <p:cNvSpPr>
            <a:spLocks noChangeShapeType="1"/>
          </p:cNvSpPr>
          <p:nvPr/>
        </p:nvSpPr>
        <p:spPr bwMode="auto">
          <a:xfrm>
            <a:off x="5715000" y="3810000"/>
            <a:ext cx="304800" cy="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411" name="Line 18">
            <a:extLst>
              <a:ext uri="{FF2B5EF4-FFF2-40B4-BE49-F238E27FC236}">
                <a16:creationId xmlns:a16="http://schemas.microsoft.com/office/drawing/2014/main" id="{53A3B205-3CC1-BD77-1262-34D2549523D9}"/>
              </a:ext>
            </a:extLst>
          </p:cNvPr>
          <p:cNvSpPr>
            <a:spLocks noChangeShapeType="1"/>
          </p:cNvSpPr>
          <p:nvPr/>
        </p:nvSpPr>
        <p:spPr bwMode="auto">
          <a:xfrm>
            <a:off x="5715000" y="4267200"/>
            <a:ext cx="304800" cy="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412" name="Line 19">
            <a:extLst>
              <a:ext uri="{FF2B5EF4-FFF2-40B4-BE49-F238E27FC236}">
                <a16:creationId xmlns:a16="http://schemas.microsoft.com/office/drawing/2014/main" id="{D675EB7E-4344-9CC2-6F1E-33BB92C3B1DD}"/>
              </a:ext>
            </a:extLst>
          </p:cNvPr>
          <p:cNvSpPr>
            <a:spLocks noChangeShapeType="1"/>
          </p:cNvSpPr>
          <p:nvPr/>
        </p:nvSpPr>
        <p:spPr bwMode="auto">
          <a:xfrm>
            <a:off x="5715000" y="4648200"/>
            <a:ext cx="304800" cy="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413" name="Line 20">
            <a:extLst>
              <a:ext uri="{FF2B5EF4-FFF2-40B4-BE49-F238E27FC236}">
                <a16:creationId xmlns:a16="http://schemas.microsoft.com/office/drawing/2014/main" id="{75D21F3F-11C1-023B-D572-81E512D791EB}"/>
              </a:ext>
            </a:extLst>
          </p:cNvPr>
          <p:cNvSpPr>
            <a:spLocks noChangeShapeType="1"/>
          </p:cNvSpPr>
          <p:nvPr/>
        </p:nvSpPr>
        <p:spPr bwMode="auto">
          <a:xfrm>
            <a:off x="5715000" y="4953000"/>
            <a:ext cx="304800" cy="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414" name="Line 21">
            <a:extLst>
              <a:ext uri="{FF2B5EF4-FFF2-40B4-BE49-F238E27FC236}">
                <a16:creationId xmlns:a16="http://schemas.microsoft.com/office/drawing/2014/main" id="{9927413F-4ACB-0F89-8C93-A973A1B92257}"/>
              </a:ext>
            </a:extLst>
          </p:cNvPr>
          <p:cNvSpPr>
            <a:spLocks noChangeShapeType="1"/>
          </p:cNvSpPr>
          <p:nvPr/>
        </p:nvSpPr>
        <p:spPr bwMode="auto">
          <a:xfrm>
            <a:off x="5715000" y="5334000"/>
            <a:ext cx="304800" cy="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415" name="Line 22">
            <a:extLst>
              <a:ext uri="{FF2B5EF4-FFF2-40B4-BE49-F238E27FC236}">
                <a16:creationId xmlns:a16="http://schemas.microsoft.com/office/drawing/2014/main" id="{A72943F9-01D1-2FD1-0338-E3E26B1C6BE4}"/>
              </a:ext>
            </a:extLst>
          </p:cNvPr>
          <p:cNvSpPr>
            <a:spLocks noChangeShapeType="1"/>
          </p:cNvSpPr>
          <p:nvPr/>
        </p:nvSpPr>
        <p:spPr bwMode="auto">
          <a:xfrm>
            <a:off x="5715000" y="5638800"/>
            <a:ext cx="304800" cy="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416" name="Rectangle 23">
            <a:extLst>
              <a:ext uri="{FF2B5EF4-FFF2-40B4-BE49-F238E27FC236}">
                <a16:creationId xmlns:a16="http://schemas.microsoft.com/office/drawing/2014/main" id="{10B365CB-7D3F-D8F3-2117-02D58EAE4D5E}"/>
              </a:ext>
            </a:extLst>
          </p:cNvPr>
          <p:cNvSpPr>
            <a:spLocks noChangeArrowheads="1"/>
          </p:cNvSpPr>
          <p:nvPr/>
        </p:nvSpPr>
        <p:spPr bwMode="auto">
          <a:xfrm>
            <a:off x="5486400" y="5410200"/>
            <a:ext cx="228600" cy="5334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7417" name="Text Box 24">
            <a:extLst>
              <a:ext uri="{FF2B5EF4-FFF2-40B4-BE49-F238E27FC236}">
                <a16:creationId xmlns:a16="http://schemas.microsoft.com/office/drawing/2014/main" id="{83DA2A04-C3D8-39F4-A481-3470B632E189}"/>
              </a:ext>
            </a:extLst>
          </p:cNvPr>
          <p:cNvSpPr txBox="1">
            <a:spLocks noChangeArrowheads="1"/>
          </p:cNvSpPr>
          <p:nvPr/>
        </p:nvSpPr>
        <p:spPr bwMode="auto">
          <a:xfrm>
            <a:off x="5719763" y="0"/>
            <a:ext cx="34242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900" b="0">
                <a:solidFill>
                  <a:schemeClr val="bg1"/>
                </a:solidFill>
              </a:rPr>
              <a:t>The Ecology of Medical Care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8C8778E-A878-40A7-8B56-4B0ED76974D8}"/>
              </a:ext>
            </a:extLst>
          </p:cNvPr>
          <p:cNvSpPr>
            <a:spLocks noGrp="1"/>
          </p:cNvSpPr>
          <p:nvPr>
            <p:ph type="title"/>
          </p:nvPr>
        </p:nvSpPr>
        <p:spPr>
          <a:xfrm>
            <a:off x="358346" y="274638"/>
            <a:ext cx="8480854" cy="1749786"/>
          </a:xfrm>
        </p:spPr>
        <p:txBody>
          <a:bodyPr>
            <a:noAutofit/>
          </a:bodyPr>
          <a:lstStyle/>
          <a:p>
            <a:pPr algn="ctr">
              <a:lnSpc>
                <a:spcPct val="105000"/>
              </a:lnSpc>
            </a:pPr>
            <a:r>
              <a:rPr lang="en-US" altLang="en-US" sz="3000" b="1" dirty="0">
                <a:solidFill>
                  <a:srgbClr val="000000"/>
                </a:solidFill>
                <a:latin typeface="Calibri" panose="020F0502020204030204" pitchFamily="34" charset="0"/>
                <a:cs typeface="Calibri" panose="020F0502020204030204" pitchFamily="34" charset="0"/>
              </a:rPr>
              <a:t>Primary care is adaptable to the people providing and receiving it, and manifests differently in different socio-political environments.   e.g.</a:t>
            </a:r>
            <a:endParaRPr lang="en-US" altLang="en-US" sz="3000" b="1" dirty="0">
              <a:latin typeface="Calibri" panose="020F0502020204030204" pitchFamily="34" charset="0"/>
              <a:cs typeface="Calibri" panose="020F0502020204030204" pitchFamily="34" charset="0"/>
            </a:endParaRPr>
          </a:p>
        </p:txBody>
      </p:sp>
      <p:sp>
        <p:nvSpPr>
          <p:cNvPr id="36867" name="Content Placeholder 5">
            <a:extLst>
              <a:ext uri="{FF2B5EF4-FFF2-40B4-BE49-F238E27FC236}">
                <a16:creationId xmlns:a16="http://schemas.microsoft.com/office/drawing/2014/main" id="{10AFFF28-22A7-44AE-87F4-14C2D22C80C9}"/>
              </a:ext>
            </a:extLst>
          </p:cNvPr>
          <p:cNvSpPr>
            <a:spLocks noGrp="1"/>
          </p:cNvSpPr>
          <p:nvPr>
            <p:ph idx="1"/>
          </p:nvPr>
        </p:nvSpPr>
        <p:spPr>
          <a:xfrm>
            <a:off x="1334530" y="2335575"/>
            <a:ext cx="6549081" cy="3790587"/>
          </a:xfrm>
        </p:spPr>
        <p:txBody>
          <a:bodyPr/>
          <a:lstStyle/>
          <a:p>
            <a:pPr>
              <a:spcBef>
                <a:spcPts val="1200"/>
              </a:spcBef>
            </a:pPr>
            <a:r>
              <a:rPr lang="en-US" altLang="en-US" dirty="0"/>
              <a:t>Extended general practice</a:t>
            </a:r>
          </a:p>
          <a:p>
            <a:pPr>
              <a:spcBef>
                <a:spcPts val="1200"/>
              </a:spcBef>
            </a:pPr>
            <a:r>
              <a:rPr lang="en-US" altLang="en-US" dirty="0"/>
              <a:t>Managed care enterprise</a:t>
            </a:r>
          </a:p>
          <a:p>
            <a:pPr>
              <a:spcBef>
                <a:spcPts val="1200"/>
              </a:spcBef>
            </a:pPr>
            <a:r>
              <a:rPr lang="en-US" altLang="en-US" dirty="0"/>
              <a:t>Reformed polyclinic</a:t>
            </a:r>
          </a:p>
          <a:p>
            <a:pPr>
              <a:spcBef>
                <a:spcPts val="1200"/>
              </a:spcBef>
            </a:pPr>
            <a:r>
              <a:rPr lang="en-US" altLang="en-US" dirty="0"/>
              <a:t>District health system</a:t>
            </a:r>
          </a:p>
          <a:p>
            <a:pPr>
              <a:spcBef>
                <a:spcPts val="1200"/>
              </a:spcBef>
            </a:pPr>
            <a:r>
              <a:rPr lang="en-US" altLang="en-US" dirty="0"/>
              <a:t>Community development agency</a:t>
            </a:r>
          </a:p>
          <a:p>
            <a:pPr>
              <a:spcBef>
                <a:spcPts val="1200"/>
              </a:spcBef>
            </a:pPr>
            <a:r>
              <a:rPr lang="en-US" altLang="en-US" dirty="0"/>
              <a:t>Franchised outreach</a:t>
            </a:r>
          </a:p>
        </p:txBody>
      </p:sp>
      <p:sp>
        <p:nvSpPr>
          <p:cNvPr id="36868" name="Slide Number Placeholder 2">
            <a:extLst>
              <a:ext uri="{FF2B5EF4-FFF2-40B4-BE49-F238E27FC236}">
                <a16:creationId xmlns:a16="http://schemas.microsoft.com/office/drawing/2014/main" id="{C39B8E68-7B76-4255-9212-E8DEEDD8F9CE}"/>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0A4957-31E6-4417-AADE-E3B4FC6D2C8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Text Box 7">
            <a:extLst>
              <a:ext uri="{FF2B5EF4-FFF2-40B4-BE49-F238E27FC236}">
                <a16:creationId xmlns:a16="http://schemas.microsoft.com/office/drawing/2014/main" id="{34F54728-13C3-40F5-AC81-C2F354D8F21C}"/>
              </a:ext>
            </a:extLst>
          </p:cNvPr>
          <p:cNvSpPr txBox="1">
            <a:spLocks noChangeArrowheads="1"/>
          </p:cNvSpPr>
          <p:nvPr/>
        </p:nvSpPr>
        <p:spPr bwMode="auto">
          <a:xfrm>
            <a:off x="265670" y="6126163"/>
            <a:ext cx="868680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250" b="0" i="0" u="none" strike="noStrike" kern="1200" cap="none" spc="0" normalizeH="0" baseline="0" noProof="0" dirty="0">
                <a:ln>
                  <a:noFill/>
                </a:ln>
                <a:solidFill>
                  <a:srgbClr val="000000"/>
                </a:solidFill>
                <a:effectLst/>
                <a:uLnTx/>
                <a:uFillTx/>
                <a:latin typeface="Arial"/>
                <a:ea typeface="+mn-ea"/>
                <a:cs typeface="+mn-cs"/>
              </a:rPr>
              <a:t>Meads G (2006)  </a:t>
            </a:r>
            <a:r>
              <a:rPr kumimoji="0" lang="en-US" altLang="en-US" sz="1250" b="0" i="1" u="none" strike="noStrike" kern="1200" cap="none" spc="0" normalizeH="0" baseline="0" noProof="0" dirty="0">
                <a:ln>
                  <a:noFill/>
                </a:ln>
                <a:solidFill>
                  <a:srgbClr val="000000"/>
                </a:solidFill>
                <a:effectLst/>
                <a:uLnTx/>
                <a:uFillTx/>
                <a:latin typeface="Arial"/>
                <a:ea typeface="+mn-ea"/>
                <a:cs typeface="+mn-cs"/>
              </a:rPr>
              <a:t>Primary Care in the Twenty-First Century: An international perspective.  </a:t>
            </a:r>
            <a:r>
              <a:rPr kumimoji="0" lang="en-US" altLang="en-US" sz="1250" b="0" i="0" u="none" strike="noStrike" kern="1200" cap="none" spc="0" normalizeH="0" baseline="0" noProof="0" dirty="0">
                <a:ln>
                  <a:noFill/>
                </a:ln>
                <a:solidFill>
                  <a:srgbClr val="000000"/>
                </a:solidFill>
                <a:effectLst/>
                <a:uLnTx/>
                <a:uFillTx/>
                <a:latin typeface="Arial"/>
                <a:ea typeface="+mn-ea"/>
                <a:cs typeface="+mn-cs"/>
              </a:rPr>
              <a:t>Oxford: Radcliffe Publishing.</a:t>
            </a:r>
          </a:p>
        </p:txBody>
      </p:sp>
    </p:spTree>
    <p:extLst>
      <p:ext uri="{BB962C8B-B14F-4D97-AF65-F5344CB8AC3E}">
        <p14:creationId xmlns:p14="http://schemas.microsoft.com/office/powerpoint/2010/main" val="12175067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Number Placeholder 5">
            <a:extLst>
              <a:ext uri="{FF2B5EF4-FFF2-40B4-BE49-F238E27FC236}">
                <a16:creationId xmlns:a16="http://schemas.microsoft.com/office/drawing/2014/main" id="{16BC6FA3-06DC-0018-C6E8-C329EE7A5C57}"/>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4E25E8-9E60-4125-AE94-F75EFF00C40C}" type="slidenum">
              <a:rPr lang="en-US" altLang="en-US" sz="1400"/>
              <a:pPr>
                <a:spcBef>
                  <a:spcPct val="0"/>
                </a:spcBef>
                <a:buFontTx/>
                <a:buNone/>
              </a:pPr>
              <a:t>170</a:t>
            </a:fld>
            <a:endParaRPr lang="en-US" altLang="en-US" sz="1400"/>
          </a:p>
        </p:txBody>
      </p:sp>
      <p:sp>
        <p:nvSpPr>
          <p:cNvPr id="189443" name="Rectangle 2">
            <a:extLst>
              <a:ext uri="{FF2B5EF4-FFF2-40B4-BE49-F238E27FC236}">
                <a16:creationId xmlns:a16="http://schemas.microsoft.com/office/drawing/2014/main" id="{3750C5DC-13AF-A2EA-C6D7-3CB836C85449}"/>
              </a:ext>
            </a:extLst>
          </p:cNvPr>
          <p:cNvSpPr>
            <a:spLocks noGrp="1" noChangeArrowheads="1"/>
          </p:cNvSpPr>
          <p:nvPr>
            <p:ph type="title"/>
          </p:nvPr>
        </p:nvSpPr>
        <p:spPr/>
        <p:txBody>
          <a:bodyPr>
            <a:normAutofit fontScale="90000"/>
          </a:bodyPr>
          <a:lstStyle/>
          <a:p>
            <a:pPr eaLnBrk="1" hangingPunct="1">
              <a:lnSpc>
                <a:spcPct val="90000"/>
              </a:lnSpc>
            </a:pPr>
            <a:r>
              <a:rPr lang="en-US" altLang="en-US" sz="3500" b="1"/>
              <a:t>Re-emerging Political Space for Linking Person and Community Through Primary Health Care</a:t>
            </a:r>
          </a:p>
        </p:txBody>
      </p:sp>
      <p:sp>
        <p:nvSpPr>
          <p:cNvPr id="4989955" name="Rectangle 3">
            <a:extLst>
              <a:ext uri="{FF2B5EF4-FFF2-40B4-BE49-F238E27FC236}">
                <a16:creationId xmlns:a16="http://schemas.microsoft.com/office/drawing/2014/main" id="{69127100-232A-AE2F-0FB5-AEB5D0151E99}"/>
              </a:ext>
            </a:extLst>
          </p:cNvPr>
          <p:cNvSpPr>
            <a:spLocks noGrp="1" noChangeArrowheads="1"/>
          </p:cNvSpPr>
          <p:nvPr>
            <p:ph type="body" idx="1"/>
          </p:nvPr>
        </p:nvSpPr>
        <p:spPr>
          <a:xfrm>
            <a:off x="457200" y="1676400"/>
            <a:ext cx="8229600" cy="4267200"/>
          </a:xfrm>
        </p:spPr>
        <p:txBody>
          <a:bodyPr/>
          <a:lstStyle/>
          <a:p>
            <a:pPr eaLnBrk="1" hangingPunct="1">
              <a:buFontTx/>
              <a:buNone/>
            </a:pPr>
            <a:r>
              <a:rPr lang="en-US" altLang="en-US" sz="3100"/>
              <a:t>4 themes from national policy key informants: </a:t>
            </a:r>
          </a:p>
          <a:p>
            <a:pPr eaLnBrk="1" hangingPunct="1">
              <a:lnSpc>
                <a:spcPct val="95000"/>
              </a:lnSpc>
              <a:spcBef>
                <a:spcPct val="40000"/>
              </a:spcBef>
            </a:pPr>
            <a:r>
              <a:rPr lang="en-US" altLang="en-US" sz="2600"/>
              <a:t>Affirmation of primary care as the foundation of a more effective healthcare system</a:t>
            </a:r>
          </a:p>
          <a:p>
            <a:pPr eaLnBrk="1" hangingPunct="1">
              <a:lnSpc>
                <a:spcPct val="95000"/>
              </a:lnSpc>
              <a:spcBef>
                <a:spcPct val="40000"/>
              </a:spcBef>
            </a:pPr>
            <a:r>
              <a:rPr lang="en-US" altLang="en-US" sz="2600"/>
              <a:t>Patient-centered medical home is a </a:t>
            </a:r>
            <a:r>
              <a:rPr lang="en-US" altLang="en-US" sz="2600" i="1"/>
              <a:t>transitional step</a:t>
            </a:r>
            <a:r>
              <a:rPr lang="en-US" altLang="en-US" sz="2600"/>
              <a:t> to foster practice innovation &amp; payment reform</a:t>
            </a:r>
          </a:p>
          <a:p>
            <a:pPr eaLnBrk="1" hangingPunct="1">
              <a:lnSpc>
                <a:spcPct val="95000"/>
              </a:lnSpc>
              <a:spcBef>
                <a:spcPct val="40000"/>
              </a:spcBef>
            </a:pPr>
            <a:r>
              <a:rPr lang="en-US" altLang="en-US" sz="2600"/>
              <a:t>Urgent need for an increased focus on community and population health in primary care</a:t>
            </a:r>
          </a:p>
          <a:p>
            <a:pPr eaLnBrk="1" hangingPunct="1">
              <a:lnSpc>
                <a:spcPct val="95000"/>
              </a:lnSpc>
              <a:spcBef>
                <a:spcPct val="40000"/>
              </a:spcBef>
            </a:pPr>
            <a:r>
              <a:rPr lang="en-US" altLang="en-US" sz="2600"/>
              <a:t>Ongoing need for advocacy and research efforts to keep primary care on &amp; policy agendas.</a:t>
            </a:r>
          </a:p>
        </p:txBody>
      </p:sp>
      <p:sp>
        <p:nvSpPr>
          <p:cNvPr id="189445" name="Text Box 4">
            <a:extLst>
              <a:ext uri="{FF2B5EF4-FFF2-40B4-BE49-F238E27FC236}">
                <a16:creationId xmlns:a16="http://schemas.microsoft.com/office/drawing/2014/main" id="{78ECC69F-8F37-D3E4-A2CB-AA0B288A5FAA}"/>
              </a:ext>
            </a:extLst>
          </p:cNvPr>
          <p:cNvSpPr txBox="1">
            <a:spLocks noChangeArrowheads="1"/>
          </p:cNvSpPr>
          <p:nvPr/>
        </p:nvSpPr>
        <p:spPr bwMode="auto">
          <a:xfrm>
            <a:off x="381000" y="6096000"/>
            <a:ext cx="8077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panose="020B0604020202020204" pitchFamily="34" charset="0"/>
              </a:defRPr>
            </a:lvl1pPr>
            <a:lvl2pPr marL="800100" indent="-342900">
              <a:defRPr b="1">
                <a:solidFill>
                  <a:schemeClr val="tx1"/>
                </a:solidFill>
                <a:latin typeface="Arial" panose="020B0604020202020204" pitchFamily="34" charset="0"/>
              </a:defRPr>
            </a:lvl2pPr>
            <a:lvl3pPr marL="1257300" indent="-342900">
              <a:defRPr b="1">
                <a:solidFill>
                  <a:schemeClr val="tx1"/>
                </a:solidFill>
                <a:latin typeface="Arial" panose="020B0604020202020204" pitchFamily="34" charset="0"/>
              </a:defRPr>
            </a:lvl3pPr>
            <a:lvl4pPr marL="1714500" indent="-342900">
              <a:defRPr b="1">
                <a:solidFill>
                  <a:schemeClr val="tx1"/>
                </a:solidFill>
                <a:latin typeface="Arial" panose="020B0604020202020204" pitchFamily="34" charset="0"/>
              </a:defRPr>
            </a:lvl4pPr>
            <a:lvl5pPr marL="2171700" indent="-342900">
              <a:defRPr b="1">
                <a:solidFill>
                  <a:schemeClr val="tx1"/>
                </a:solidFill>
                <a:latin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spcBef>
                <a:spcPct val="45000"/>
              </a:spcBef>
            </a:pPr>
            <a:r>
              <a:rPr lang="en-US" altLang="en-US" sz="1700" b="0" dirty="0"/>
              <a:t>Sweeney SA, Bazemore A, Phillips Jr. RL, Etz RS, Stange KC.  A re-emerging political space for linking person and community through primary health care.  </a:t>
            </a:r>
            <a:r>
              <a:rPr lang="en-US" altLang="en-US" sz="1700" b="0" i="1" dirty="0"/>
              <a:t>Am J Prev Med</a:t>
            </a:r>
            <a:r>
              <a:rPr lang="en-US" altLang="en-US" sz="1700" b="0" dirty="0"/>
              <a:t>, 2012; 42(6S2):  S184-S190.</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89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8995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8995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8995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899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Number Placeholder 3">
            <a:extLst>
              <a:ext uri="{FF2B5EF4-FFF2-40B4-BE49-F238E27FC236}">
                <a16:creationId xmlns:a16="http://schemas.microsoft.com/office/drawing/2014/main" id="{70FAA9E7-E814-FF9B-DB3B-682D0157A0B3}"/>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052A94-26DC-41C1-8905-A94E95305C7F}" type="slidenum">
              <a:rPr lang="en-US" altLang="en-US" sz="1400"/>
              <a:pPr>
                <a:spcBef>
                  <a:spcPct val="0"/>
                </a:spcBef>
                <a:buFontTx/>
                <a:buNone/>
              </a:pPr>
              <a:t>171</a:t>
            </a:fld>
            <a:endParaRPr lang="en-US" altLang="en-US" sz="1400"/>
          </a:p>
        </p:txBody>
      </p:sp>
      <p:sp>
        <p:nvSpPr>
          <p:cNvPr id="190467" name="Title 1">
            <a:extLst>
              <a:ext uri="{FF2B5EF4-FFF2-40B4-BE49-F238E27FC236}">
                <a16:creationId xmlns:a16="http://schemas.microsoft.com/office/drawing/2014/main" id="{478CF9D8-3B30-381D-B66B-1CB4731EEB0B}"/>
              </a:ext>
            </a:extLst>
          </p:cNvPr>
          <p:cNvSpPr>
            <a:spLocks noGrp="1"/>
          </p:cNvSpPr>
          <p:nvPr>
            <p:ph type="ctrTitle" idx="4294967295"/>
          </p:nvPr>
        </p:nvSpPr>
        <p:spPr>
          <a:xfrm>
            <a:off x="1905000" y="685800"/>
            <a:ext cx="6172200" cy="609600"/>
          </a:xfrm>
        </p:spPr>
        <p:txBody>
          <a:bodyPr>
            <a:normAutofit fontScale="90000"/>
          </a:bodyPr>
          <a:lstStyle/>
          <a:p>
            <a:pPr algn="l" eaLnBrk="1" hangingPunct="1"/>
            <a:r>
              <a:rPr lang="en-US" altLang="en-US"/>
              <a:t>What is Health?</a:t>
            </a:r>
          </a:p>
        </p:txBody>
      </p:sp>
      <p:pic>
        <p:nvPicPr>
          <p:cNvPr id="190468" name="Picture 2">
            <a:extLst>
              <a:ext uri="{FF2B5EF4-FFF2-40B4-BE49-F238E27FC236}">
                <a16:creationId xmlns:a16="http://schemas.microsoft.com/office/drawing/2014/main" id="{03138768-626C-85AC-10D7-E53EA41E8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990600" cy="938213"/>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0469" name="Subtitle 2">
            <a:extLst>
              <a:ext uri="{FF2B5EF4-FFF2-40B4-BE49-F238E27FC236}">
                <a16:creationId xmlns:a16="http://schemas.microsoft.com/office/drawing/2014/main" id="{8EE59607-F512-BD49-D4F5-F5A7AA5FD0BB}"/>
              </a:ext>
            </a:extLst>
          </p:cNvPr>
          <p:cNvSpPr>
            <a:spLocks noGrp="1"/>
          </p:cNvSpPr>
          <p:nvPr>
            <p:ph type="subTitle" idx="4294967295"/>
          </p:nvPr>
        </p:nvSpPr>
        <p:spPr>
          <a:xfrm>
            <a:off x="685800" y="1447800"/>
            <a:ext cx="7772400" cy="5410200"/>
          </a:xfrm>
        </p:spPr>
        <p:txBody>
          <a:bodyPr/>
          <a:lstStyle/>
          <a:p>
            <a:pPr marL="228600" indent="-228600" eaLnBrk="1" hangingPunct="1">
              <a:lnSpc>
                <a:spcPct val="95000"/>
              </a:lnSpc>
              <a:spcBef>
                <a:spcPts val="1100"/>
              </a:spcBef>
            </a:pPr>
            <a:r>
              <a:rPr lang="en-US" altLang="en-US" sz="2000"/>
              <a:t>A state of complete physical, mental and social well-being and not merely the absence of disease or infirmity. </a:t>
            </a:r>
            <a:r>
              <a:rPr lang="en-US" altLang="en-US" sz="1600"/>
              <a:t>(</a:t>
            </a:r>
            <a:r>
              <a:rPr lang="en-US" altLang="en-US" sz="1600" u="sng">
                <a:hlinkClick r:id="rId3"/>
              </a:rPr>
              <a:t>World Health Organization, 1947</a:t>
            </a:r>
            <a:r>
              <a:rPr lang="en-US" altLang="en-US" sz="1600"/>
              <a:t>) </a:t>
            </a:r>
          </a:p>
          <a:p>
            <a:pPr marL="228600" indent="-228600" eaLnBrk="1" hangingPunct="1">
              <a:lnSpc>
                <a:spcPct val="95000"/>
              </a:lnSpc>
              <a:spcBef>
                <a:spcPts val="1100"/>
              </a:spcBef>
            </a:pPr>
            <a:r>
              <a:rPr lang="en-US" altLang="en-US" sz="2000"/>
              <a:t>A resource for every day life, not the objective of living; it is a positive concept, emphasizing social and personal resources, as well as physical capacities. </a:t>
            </a:r>
            <a:r>
              <a:rPr lang="en-US" altLang="en-US" sz="1600"/>
              <a:t>(</a:t>
            </a:r>
            <a:r>
              <a:rPr lang="en-US" altLang="en-US" sz="1600" u="sng">
                <a:hlinkClick r:id="rId4"/>
              </a:rPr>
              <a:t>Ottawa Charter for Health Promotion, 1986</a:t>
            </a:r>
            <a:r>
              <a:rPr lang="en-US" altLang="en-US" sz="1600"/>
              <a:t>)</a:t>
            </a:r>
          </a:p>
          <a:p>
            <a:pPr marL="228600" indent="-228600" eaLnBrk="1" hangingPunct="1">
              <a:lnSpc>
                <a:spcPct val="95000"/>
              </a:lnSpc>
              <a:spcBef>
                <a:spcPts val="1100"/>
              </a:spcBef>
            </a:pPr>
            <a:r>
              <a:rPr lang="en-US" altLang="en-US" sz="2000"/>
              <a:t>Conditions that enable a person to work to achieve his or her biological and chosen potential. </a:t>
            </a:r>
            <a:r>
              <a:rPr lang="en-US" altLang="en-US" sz="1600"/>
              <a:t>(Seedhouse 2001)</a:t>
            </a:r>
          </a:p>
          <a:p>
            <a:pPr marL="228600" indent="-228600" eaLnBrk="1" hangingPunct="1">
              <a:lnSpc>
                <a:spcPct val="95000"/>
              </a:lnSpc>
              <a:spcBef>
                <a:spcPts val="1100"/>
              </a:spcBef>
            </a:pPr>
            <a:r>
              <a:rPr lang="en-US" altLang="en-US" sz="2000"/>
              <a:t>Membership in a community. </a:t>
            </a:r>
            <a:r>
              <a:rPr lang="en-US" altLang="en-US" sz="1600"/>
              <a:t>(Berry, 2002)</a:t>
            </a:r>
          </a:p>
          <a:p>
            <a:pPr marL="228600" indent="-228600" eaLnBrk="1" hangingPunct="1">
              <a:lnSpc>
                <a:spcPct val="95000"/>
              </a:lnSpc>
              <a:spcBef>
                <a:spcPts val="1100"/>
              </a:spcBef>
            </a:pPr>
            <a:r>
              <a:rPr lang="en-US" altLang="en-US" sz="2000"/>
              <a:t>The biological, social, and psychological ability that affords an equal opportunity for each individual to function in the relationships appropriate to his or her cultural context at any point in the life cycle. </a:t>
            </a:r>
            <a:r>
              <a:rPr lang="en-US" altLang="en-US" sz="1600"/>
              <a:t>(Fine &amp; Peters, 2007)</a:t>
            </a:r>
          </a:p>
          <a:p>
            <a:pPr marL="228600" indent="-228600" eaLnBrk="1" hangingPunct="1">
              <a:lnSpc>
                <a:spcPct val="95000"/>
              </a:lnSpc>
              <a:spcBef>
                <a:spcPts val="1100"/>
              </a:spcBef>
            </a:pPr>
            <a:r>
              <a:rPr lang="en-US" altLang="en-US" sz="2000"/>
              <a:t>The ability to develop meaningful relationships and pursue a transcendent purpose in a finite life. </a:t>
            </a:r>
            <a:r>
              <a:rPr lang="en-US" altLang="en-US" sz="1600"/>
              <a:t>(</a:t>
            </a:r>
            <a:r>
              <a:rPr lang="en-US" altLang="en-US" sz="1600" u="sng">
                <a:hlinkClick r:id="rId5"/>
              </a:rPr>
              <a:t>Stange, 2010</a:t>
            </a:r>
            <a:r>
              <a:rPr lang="en-US" altLang="en-US" sz="1600"/>
              <a:t>)</a:t>
            </a:r>
          </a:p>
          <a:p>
            <a:pPr marL="228600" indent="-228600" eaLnBrk="1" hangingPunct="1">
              <a:lnSpc>
                <a:spcPct val="90000"/>
              </a:lnSpc>
              <a:spcBef>
                <a:spcPts val="800"/>
              </a:spcBef>
              <a:buFontTx/>
              <a:buNone/>
            </a:pPr>
            <a:r>
              <a:rPr lang="en-US" altLang="en-US" sz="2200"/>
              <a:t>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4">
            <a:extLst>
              <a:ext uri="{FF2B5EF4-FFF2-40B4-BE49-F238E27FC236}">
                <a16:creationId xmlns:a16="http://schemas.microsoft.com/office/drawing/2014/main" id="{13F3B410-ED11-9F8C-2D76-CEAE9AF4CE2B}"/>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CA7545E-2ADC-4F07-B19C-A2F7B0EDD49B}" type="slidenum">
              <a:rPr lang="en-US" altLang="en-US" sz="1400"/>
              <a:pPr>
                <a:spcBef>
                  <a:spcPct val="0"/>
                </a:spcBef>
                <a:buFontTx/>
                <a:buNone/>
              </a:pPr>
              <a:t>172</a:t>
            </a:fld>
            <a:endParaRPr lang="en-US" altLang="en-US" sz="1400"/>
          </a:p>
        </p:txBody>
      </p:sp>
      <p:sp>
        <p:nvSpPr>
          <p:cNvPr id="131075" name="Rectangle 2">
            <a:extLst>
              <a:ext uri="{FF2B5EF4-FFF2-40B4-BE49-F238E27FC236}">
                <a16:creationId xmlns:a16="http://schemas.microsoft.com/office/drawing/2014/main" id="{AB96289E-4381-CD5A-DA19-FB7A2AF0BBC1}"/>
              </a:ext>
            </a:extLst>
          </p:cNvPr>
          <p:cNvSpPr>
            <a:spLocks noGrp="1" noChangeArrowheads="1"/>
          </p:cNvSpPr>
          <p:nvPr>
            <p:ph type="title"/>
          </p:nvPr>
        </p:nvSpPr>
        <p:spPr>
          <a:xfrm>
            <a:off x="685800" y="228600"/>
            <a:ext cx="7772400" cy="1143000"/>
          </a:xfrm>
        </p:spPr>
        <p:txBody>
          <a:bodyPr/>
          <a:lstStyle/>
          <a:p>
            <a:pPr eaLnBrk="1" hangingPunct="1"/>
            <a:r>
              <a:rPr lang="en-US" altLang="en-US" sz="2800">
                <a:latin typeface="Arial Black" panose="020B0A04020102020204" pitchFamily="34" charset="0"/>
              </a:rPr>
              <a:t>Global Typology of Primary Care Organisational Developments</a:t>
            </a:r>
          </a:p>
        </p:txBody>
      </p:sp>
      <p:sp>
        <p:nvSpPr>
          <p:cNvPr id="131076" name="Text Box 3">
            <a:extLst>
              <a:ext uri="{FF2B5EF4-FFF2-40B4-BE49-F238E27FC236}">
                <a16:creationId xmlns:a16="http://schemas.microsoft.com/office/drawing/2014/main" id="{3ABEFAFD-E511-BF09-A374-F24EBE4B8569}"/>
              </a:ext>
            </a:extLst>
          </p:cNvPr>
          <p:cNvSpPr txBox="1">
            <a:spLocks noChangeArrowheads="1"/>
          </p:cNvSpPr>
          <p:nvPr/>
        </p:nvSpPr>
        <p:spPr bwMode="auto">
          <a:xfrm>
            <a:off x="152400" y="1524000"/>
            <a:ext cx="899160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
              <a:spcBef>
                <a:spcPct val="20000"/>
              </a:spcBef>
              <a:buChar char="•"/>
              <a:tabLst>
                <a:tab pos="1652588" algn="l"/>
                <a:tab pos="3144838" algn="l"/>
                <a:tab pos="4567238" algn="l"/>
                <a:tab pos="6230938" algn="l"/>
                <a:tab pos="7539038" algn="l"/>
              </a:tabLst>
              <a:defRPr sz="3200">
                <a:solidFill>
                  <a:schemeClr val="tx1"/>
                </a:solidFill>
                <a:latin typeface="Arial" panose="020B0604020202020204" pitchFamily="34" charset="0"/>
              </a:defRPr>
            </a:lvl1pPr>
            <a:lvl2pPr marL="742950" indent="-285750">
              <a:spcBef>
                <a:spcPct val="20000"/>
              </a:spcBef>
              <a:buChar char="–"/>
              <a:tabLst>
                <a:tab pos="1652588" algn="l"/>
                <a:tab pos="3144838" algn="l"/>
                <a:tab pos="4567238" algn="l"/>
                <a:tab pos="6230938" algn="l"/>
                <a:tab pos="7539038" algn="l"/>
              </a:tabLst>
              <a:defRPr sz="2800">
                <a:solidFill>
                  <a:schemeClr val="tx1"/>
                </a:solidFill>
                <a:latin typeface="Arial" panose="020B0604020202020204" pitchFamily="34" charset="0"/>
              </a:defRPr>
            </a:lvl2pPr>
            <a:lvl3pPr marL="1143000" indent="-228600">
              <a:spcBef>
                <a:spcPct val="20000"/>
              </a:spcBef>
              <a:buChar char="•"/>
              <a:tabLst>
                <a:tab pos="1652588" algn="l"/>
                <a:tab pos="3144838" algn="l"/>
                <a:tab pos="4567238" algn="l"/>
                <a:tab pos="6230938" algn="l"/>
                <a:tab pos="7539038" algn="l"/>
              </a:tabLst>
              <a:defRPr sz="2400">
                <a:solidFill>
                  <a:schemeClr val="tx1"/>
                </a:solidFill>
                <a:latin typeface="Arial" panose="020B0604020202020204" pitchFamily="34" charset="0"/>
              </a:defRPr>
            </a:lvl3pPr>
            <a:lvl4pPr marL="1600200" indent="-228600">
              <a:spcBef>
                <a:spcPct val="20000"/>
              </a:spcBef>
              <a:buChar char="–"/>
              <a:tabLst>
                <a:tab pos="1652588" algn="l"/>
                <a:tab pos="3144838" algn="l"/>
                <a:tab pos="4567238" algn="l"/>
                <a:tab pos="6230938" algn="l"/>
                <a:tab pos="7539038" algn="l"/>
              </a:tabLst>
              <a:defRPr sz="2000">
                <a:solidFill>
                  <a:schemeClr val="tx1"/>
                </a:solidFill>
                <a:latin typeface="Arial" panose="020B0604020202020204" pitchFamily="34" charset="0"/>
              </a:defRPr>
            </a:lvl4pPr>
            <a:lvl5pPr marL="2057400" indent="-228600">
              <a:spcBef>
                <a:spcPct val="20000"/>
              </a:spcBef>
              <a:buChar char="»"/>
              <a:tabLst>
                <a:tab pos="1652588" algn="l"/>
                <a:tab pos="3144838" algn="l"/>
                <a:tab pos="4567238" algn="l"/>
                <a:tab pos="6230938" algn="l"/>
                <a:tab pos="7539038"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652588" algn="l"/>
                <a:tab pos="3144838" algn="l"/>
                <a:tab pos="4567238" algn="l"/>
                <a:tab pos="6230938" algn="l"/>
                <a:tab pos="7539038"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652588" algn="l"/>
                <a:tab pos="3144838" algn="l"/>
                <a:tab pos="4567238" algn="l"/>
                <a:tab pos="6230938" algn="l"/>
                <a:tab pos="7539038"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652588" algn="l"/>
                <a:tab pos="3144838" algn="l"/>
                <a:tab pos="4567238" algn="l"/>
                <a:tab pos="6230938" algn="l"/>
                <a:tab pos="7539038"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652588" algn="l"/>
                <a:tab pos="3144838" algn="l"/>
                <a:tab pos="4567238" algn="l"/>
                <a:tab pos="6230938" algn="l"/>
                <a:tab pos="7539038"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1300" b="0">
                <a:latin typeface="Arial Black" panose="020B0A04020102020204" pitchFamily="34" charset="0"/>
              </a:rPr>
              <a:t>Organisational	Structure and	Value Base	Service Focus	Location	Endpoint</a:t>
            </a:r>
          </a:p>
          <a:p>
            <a:pPr eaLnBrk="1" hangingPunct="1">
              <a:spcBef>
                <a:spcPct val="0"/>
              </a:spcBef>
              <a:buFontTx/>
              <a:buNone/>
            </a:pPr>
            <a:r>
              <a:rPr lang="en-US" altLang="en-US" sz="1300" b="0">
                <a:latin typeface="Arial Black" panose="020B0A04020102020204" pitchFamily="34" charset="0"/>
              </a:rPr>
              <a:t>Type	Process			(examples)</a:t>
            </a:r>
          </a:p>
          <a:p>
            <a:pPr eaLnBrk="1" hangingPunct="1">
              <a:spcBef>
                <a:spcPct val="0"/>
              </a:spcBef>
              <a:buFontTx/>
              <a:buNone/>
            </a:pPr>
            <a:endParaRPr lang="en-US" altLang="en-US" sz="1300" b="0">
              <a:latin typeface="Arial Black" panose="020B0A04020102020204" pitchFamily="34" charset="0"/>
            </a:endParaRPr>
          </a:p>
          <a:p>
            <a:pPr eaLnBrk="1" hangingPunct="1">
              <a:spcBef>
                <a:spcPct val="0"/>
              </a:spcBef>
              <a:buFontTx/>
              <a:buNone/>
            </a:pPr>
            <a:r>
              <a:rPr lang="en-US" altLang="en-US" sz="1300" b="0">
                <a:latin typeface="Arial Black" panose="020B0A04020102020204" pitchFamily="34" charset="0"/>
              </a:rPr>
              <a:t>Extended	Simple	Normative	Registered	Health	Patient</a:t>
            </a:r>
          </a:p>
          <a:p>
            <a:pPr eaLnBrk="1" hangingPunct="1">
              <a:spcBef>
                <a:spcPct val="0"/>
              </a:spcBef>
              <a:buFontTx/>
              <a:buNone/>
            </a:pPr>
            <a:r>
              <a:rPr lang="en-US" altLang="en-US" sz="1300" b="0">
                <a:latin typeface="Arial Black" panose="020B0A04020102020204" pitchFamily="34" charset="0"/>
              </a:rPr>
              <a:t>general practice	partnership		patient list	centre</a:t>
            </a:r>
          </a:p>
          <a:p>
            <a:pPr eaLnBrk="1" hangingPunct="1">
              <a:spcBef>
                <a:spcPct val="0"/>
              </a:spcBef>
              <a:buFontTx/>
              <a:buNone/>
            </a:pPr>
            <a:endParaRPr lang="en-US" altLang="en-US" sz="1300" b="0">
              <a:latin typeface="Arial Black" panose="020B0A04020102020204" pitchFamily="34" charset="0"/>
            </a:endParaRPr>
          </a:p>
          <a:p>
            <a:pPr eaLnBrk="1" hangingPunct="1">
              <a:spcBef>
                <a:spcPct val="0"/>
              </a:spcBef>
              <a:buFontTx/>
              <a:buNone/>
            </a:pPr>
            <a:r>
              <a:rPr lang="en-US" altLang="en-US" sz="1300" b="0">
                <a:latin typeface="Arial Black" panose="020B0A04020102020204" pitchFamily="34" charset="0"/>
              </a:rPr>
              <a:t>Managed care	Complex,	Calculative	Target groups	Physicians	User</a:t>
            </a:r>
          </a:p>
          <a:p>
            <a:pPr eaLnBrk="1" hangingPunct="1">
              <a:spcBef>
                <a:spcPct val="0"/>
              </a:spcBef>
              <a:buFontTx/>
              <a:buNone/>
            </a:pPr>
            <a:r>
              <a:rPr lang="en-US" altLang="en-US" sz="1300" b="0">
                <a:latin typeface="Arial Black" panose="020B0A04020102020204" pitchFamily="34" charset="0"/>
              </a:rPr>
              <a:t>enterprise	stakeholder			group</a:t>
            </a:r>
          </a:p>
          <a:p>
            <a:pPr eaLnBrk="1" hangingPunct="1">
              <a:spcBef>
                <a:spcPct val="0"/>
              </a:spcBef>
              <a:buFontTx/>
              <a:buNone/>
            </a:pPr>
            <a:endParaRPr lang="en-US" altLang="en-US" sz="1300" b="0">
              <a:latin typeface="Arial Black" panose="020B0A04020102020204" pitchFamily="34" charset="0"/>
            </a:endParaRPr>
          </a:p>
          <a:p>
            <a:pPr eaLnBrk="1" hangingPunct="1">
              <a:spcBef>
                <a:spcPct val="0"/>
              </a:spcBef>
              <a:buFontTx/>
              <a:buNone/>
            </a:pPr>
            <a:r>
              <a:rPr lang="en-US" altLang="en-US" sz="1300" b="0">
                <a:latin typeface="Arial Black" panose="020B0A04020102020204" pitchFamily="34" charset="0"/>
              </a:rPr>
              <a:t>Reformed 	Coalition,	Commercial	Medical	Multi-	Client</a:t>
            </a:r>
          </a:p>
          <a:p>
            <a:pPr eaLnBrk="1" hangingPunct="1">
              <a:spcBef>
                <a:spcPct val="0"/>
              </a:spcBef>
              <a:buFontTx/>
              <a:buNone/>
            </a:pPr>
            <a:r>
              <a:rPr lang="en-US" altLang="en-US" sz="1300" b="0">
                <a:latin typeface="Arial Black" panose="020B0A04020102020204" pitchFamily="34" charset="0"/>
              </a:rPr>
              <a:t>polyclinic	divisional		conditions	specialist</a:t>
            </a:r>
          </a:p>
          <a:p>
            <a:pPr eaLnBrk="1" hangingPunct="1">
              <a:spcBef>
                <a:spcPct val="0"/>
              </a:spcBef>
              <a:buFontTx/>
              <a:buNone/>
            </a:pPr>
            <a:r>
              <a:rPr lang="en-US" altLang="en-US" sz="1300" b="0">
                <a:latin typeface="Arial Black" panose="020B0A04020102020204" pitchFamily="34" charset="0"/>
              </a:rPr>
              <a:t>				clinic</a:t>
            </a:r>
          </a:p>
          <a:p>
            <a:pPr eaLnBrk="1" hangingPunct="1">
              <a:spcBef>
                <a:spcPct val="0"/>
              </a:spcBef>
              <a:buFontTx/>
              <a:buNone/>
            </a:pPr>
            <a:endParaRPr lang="en-US" altLang="en-US" sz="1300" b="0">
              <a:latin typeface="Arial Black" panose="020B0A04020102020204" pitchFamily="34" charset="0"/>
            </a:endParaRPr>
          </a:p>
          <a:p>
            <a:pPr eaLnBrk="1" hangingPunct="1">
              <a:spcBef>
                <a:spcPct val="0"/>
              </a:spcBef>
              <a:buFontTx/>
              <a:buNone/>
            </a:pPr>
            <a:r>
              <a:rPr lang="en-US" altLang="en-US" sz="1300" b="0">
                <a:latin typeface="Arial Black" panose="020B0A04020102020204" pitchFamily="34" charset="0"/>
              </a:rPr>
              <a:t>District health	Hierarchic,	Executive	Public health	General	Populations</a:t>
            </a:r>
          </a:p>
          <a:p>
            <a:pPr eaLnBrk="1" hangingPunct="1">
              <a:spcBef>
                <a:spcPct val="0"/>
              </a:spcBef>
              <a:buFontTx/>
              <a:buNone/>
            </a:pPr>
            <a:r>
              <a:rPr lang="en-US" altLang="en-US" sz="1300" b="0">
                <a:latin typeface="Arial Black" panose="020B0A04020102020204" pitchFamily="34" charset="0"/>
              </a:rPr>
              <a:t>system	administrative		improvement	hospital</a:t>
            </a:r>
          </a:p>
          <a:p>
            <a:pPr eaLnBrk="1" hangingPunct="1">
              <a:spcBef>
                <a:spcPct val="0"/>
              </a:spcBef>
              <a:buFontTx/>
              <a:buNone/>
            </a:pPr>
            <a:endParaRPr lang="en-US" altLang="en-US" sz="1300" b="0">
              <a:latin typeface="Arial Black" panose="020B0A04020102020204" pitchFamily="34" charset="0"/>
            </a:endParaRPr>
          </a:p>
          <a:p>
            <a:pPr eaLnBrk="1" hangingPunct="1">
              <a:spcBef>
                <a:spcPct val="0"/>
              </a:spcBef>
              <a:buFontTx/>
              <a:buNone/>
            </a:pPr>
            <a:r>
              <a:rPr lang="en-US" altLang="en-US" sz="1300" b="0">
                <a:latin typeface="Arial Black" panose="020B0A04020102020204" pitchFamily="34" charset="0"/>
              </a:rPr>
              <a:t>Community	Association,	Affiliative	Local	Health	Citizen</a:t>
            </a:r>
          </a:p>
          <a:p>
            <a:pPr eaLnBrk="1" hangingPunct="1">
              <a:spcBef>
                <a:spcPct val="0"/>
              </a:spcBef>
              <a:buFontTx/>
              <a:buNone/>
            </a:pPr>
            <a:r>
              <a:rPr lang="en-US" altLang="en-US" sz="1300" b="0">
                <a:latin typeface="Arial Black" panose="020B0A04020102020204" pitchFamily="34" charset="0"/>
              </a:rPr>
              <a:t>development	network		populations	stations</a:t>
            </a:r>
          </a:p>
          <a:p>
            <a:pPr eaLnBrk="1" hangingPunct="1">
              <a:spcBef>
                <a:spcPct val="0"/>
              </a:spcBef>
              <a:buFontTx/>
              <a:buNone/>
            </a:pPr>
            <a:r>
              <a:rPr lang="en-US" altLang="en-US" sz="1300" b="0">
                <a:latin typeface="Arial Black" panose="020B0A04020102020204" pitchFamily="34" charset="0"/>
              </a:rPr>
              <a:t>agency</a:t>
            </a:r>
          </a:p>
          <a:p>
            <a:pPr eaLnBrk="1" hangingPunct="1">
              <a:spcBef>
                <a:spcPct val="0"/>
              </a:spcBef>
              <a:buFontTx/>
              <a:buNone/>
            </a:pPr>
            <a:endParaRPr lang="en-US" altLang="en-US" sz="1300" b="0">
              <a:latin typeface="Arial Black" panose="020B0A04020102020204" pitchFamily="34" charset="0"/>
            </a:endParaRPr>
          </a:p>
          <a:p>
            <a:pPr eaLnBrk="1" hangingPunct="1">
              <a:spcBef>
                <a:spcPct val="0"/>
              </a:spcBef>
              <a:buFontTx/>
              <a:buNone/>
            </a:pPr>
            <a:r>
              <a:rPr lang="en-US" altLang="en-US" sz="1300" b="0">
                <a:latin typeface="Arial Black" panose="020B0A04020102020204" pitchFamily="34" charset="0"/>
              </a:rPr>
              <a:t>Franchised	Quasi-	Remunerative	Payers	Private,	Customer</a:t>
            </a:r>
          </a:p>
          <a:p>
            <a:pPr eaLnBrk="1" hangingPunct="1">
              <a:spcBef>
                <a:spcPct val="0"/>
              </a:spcBef>
              <a:buFontTx/>
              <a:buNone/>
            </a:pPr>
            <a:r>
              <a:rPr lang="en-US" altLang="en-US" sz="1300" b="0">
                <a:latin typeface="Arial Black" panose="020B0A04020102020204" pitchFamily="34" charset="0"/>
              </a:rPr>
              <a:t>outreach	institutional,			hospital</a:t>
            </a:r>
          </a:p>
          <a:p>
            <a:pPr eaLnBrk="1" hangingPunct="1">
              <a:spcBef>
                <a:spcPct val="0"/>
              </a:spcBef>
              <a:buFontTx/>
              <a:buNone/>
            </a:pPr>
            <a:r>
              <a:rPr lang="en-US" altLang="en-US" sz="1300" b="0">
                <a:latin typeface="Arial Black" panose="020B0A04020102020204" pitchFamily="34" charset="0"/>
              </a:rPr>
              <a:t>	virtual			premises</a:t>
            </a:r>
          </a:p>
        </p:txBody>
      </p:sp>
      <p:sp>
        <p:nvSpPr>
          <p:cNvPr id="131077" name="Line 4">
            <a:extLst>
              <a:ext uri="{FF2B5EF4-FFF2-40B4-BE49-F238E27FC236}">
                <a16:creationId xmlns:a16="http://schemas.microsoft.com/office/drawing/2014/main" id="{E5EB6835-9DEF-C91A-8D7C-0CBFB82A87BD}"/>
              </a:ext>
            </a:extLst>
          </p:cNvPr>
          <p:cNvSpPr>
            <a:spLocks noChangeShapeType="1"/>
          </p:cNvSpPr>
          <p:nvPr/>
        </p:nvSpPr>
        <p:spPr bwMode="auto">
          <a:xfrm>
            <a:off x="228600" y="2057400"/>
            <a:ext cx="8686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78" name="Line 5">
            <a:extLst>
              <a:ext uri="{FF2B5EF4-FFF2-40B4-BE49-F238E27FC236}">
                <a16:creationId xmlns:a16="http://schemas.microsoft.com/office/drawing/2014/main" id="{8F9132C9-E034-EC3F-9895-76E50F63B43C}"/>
              </a:ext>
            </a:extLst>
          </p:cNvPr>
          <p:cNvSpPr>
            <a:spLocks noChangeShapeType="1"/>
          </p:cNvSpPr>
          <p:nvPr/>
        </p:nvSpPr>
        <p:spPr bwMode="auto">
          <a:xfrm>
            <a:off x="228600" y="1524000"/>
            <a:ext cx="8686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79" name="Line 6">
            <a:extLst>
              <a:ext uri="{FF2B5EF4-FFF2-40B4-BE49-F238E27FC236}">
                <a16:creationId xmlns:a16="http://schemas.microsoft.com/office/drawing/2014/main" id="{EB74016B-57CF-4DFA-119F-3C0EB843FD7F}"/>
              </a:ext>
            </a:extLst>
          </p:cNvPr>
          <p:cNvSpPr>
            <a:spLocks noChangeShapeType="1"/>
          </p:cNvSpPr>
          <p:nvPr/>
        </p:nvSpPr>
        <p:spPr bwMode="auto">
          <a:xfrm>
            <a:off x="228600" y="6248400"/>
            <a:ext cx="8686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0" name="Text Box 7">
            <a:extLst>
              <a:ext uri="{FF2B5EF4-FFF2-40B4-BE49-F238E27FC236}">
                <a16:creationId xmlns:a16="http://schemas.microsoft.com/office/drawing/2014/main" id="{DB72542F-3535-1848-E012-E1B6AFD8357C}"/>
              </a:ext>
            </a:extLst>
          </p:cNvPr>
          <p:cNvSpPr txBox="1">
            <a:spLocks noChangeArrowheads="1"/>
          </p:cNvSpPr>
          <p:nvPr/>
        </p:nvSpPr>
        <p:spPr bwMode="auto">
          <a:xfrm>
            <a:off x="152400" y="6553200"/>
            <a:ext cx="868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b="0" dirty="0">
                <a:latin typeface="Arial Black" panose="020B0A04020102020204" pitchFamily="34" charset="0"/>
              </a:rPr>
              <a:t>Meads G (2006)  </a:t>
            </a:r>
            <a:r>
              <a:rPr lang="en-US" altLang="en-US" sz="1000" b="0" i="1" dirty="0">
                <a:latin typeface="Arial Black" panose="020B0A04020102020204" pitchFamily="34" charset="0"/>
              </a:rPr>
              <a:t>Primary Care in the Twenty-First Century: An international perspective.  Oxford: Radcliffe Publishing. </a:t>
            </a:r>
            <a:endParaRPr lang="en-US" altLang="en-US" sz="1000" b="0" dirty="0">
              <a:latin typeface="Arial Black" panose="020B0A04020102020204" pitchFamily="34" charset="0"/>
            </a:endParaRPr>
          </a:p>
        </p:txBody>
      </p:sp>
      <p:sp>
        <p:nvSpPr>
          <p:cNvPr id="131081" name="Line 8">
            <a:extLst>
              <a:ext uri="{FF2B5EF4-FFF2-40B4-BE49-F238E27FC236}">
                <a16:creationId xmlns:a16="http://schemas.microsoft.com/office/drawing/2014/main" id="{6241855E-79AF-FC6A-DB35-1DF346B62618}"/>
              </a:ext>
            </a:extLst>
          </p:cNvPr>
          <p:cNvSpPr>
            <a:spLocks noChangeShapeType="1"/>
          </p:cNvSpPr>
          <p:nvPr/>
        </p:nvSpPr>
        <p:spPr bwMode="auto">
          <a:xfrm>
            <a:off x="1828800" y="1524000"/>
            <a:ext cx="0" cy="472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2" name="Line 9">
            <a:extLst>
              <a:ext uri="{FF2B5EF4-FFF2-40B4-BE49-F238E27FC236}">
                <a16:creationId xmlns:a16="http://schemas.microsoft.com/office/drawing/2014/main" id="{82218B4E-651B-8D6A-FDBF-134D5E2AB613}"/>
              </a:ext>
            </a:extLst>
          </p:cNvPr>
          <p:cNvSpPr>
            <a:spLocks noChangeShapeType="1"/>
          </p:cNvSpPr>
          <p:nvPr/>
        </p:nvSpPr>
        <p:spPr bwMode="auto">
          <a:xfrm>
            <a:off x="3276600" y="1524000"/>
            <a:ext cx="0" cy="472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3" name="Line 10">
            <a:extLst>
              <a:ext uri="{FF2B5EF4-FFF2-40B4-BE49-F238E27FC236}">
                <a16:creationId xmlns:a16="http://schemas.microsoft.com/office/drawing/2014/main" id="{933642EF-4DA5-4552-E1A6-E74223EB8B1F}"/>
              </a:ext>
            </a:extLst>
          </p:cNvPr>
          <p:cNvSpPr>
            <a:spLocks noChangeShapeType="1"/>
          </p:cNvSpPr>
          <p:nvPr/>
        </p:nvSpPr>
        <p:spPr bwMode="auto">
          <a:xfrm>
            <a:off x="4724400" y="1524000"/>
            <a:ext cx="0" cy="472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4" name="Line 11">
            <a:extLst>
              <a:ext uri="{FF2B5EF4-FFF2-40B4-BE49-F238E27FC236}">
                <a16:creationId xmlns:a16="http://schemas.microsoft.com/office/drawing/2014/main" id="{252C01A5-70ED-D6A3-5FDA-2C97522C866D}"/>
              </a:ext>
            </a:extLst>
          </p:cNvPr>
          <p:cNvSpPr>
            <a:spLocks noChangeShapeType="1"/>
          </p:cNvSpPr>
          <p:nvPr/>
        </p:nvSpPr>
        <p:spPr bwMode="auto">
          <a:xfrm>
            <a:off x="6248400" y="1524000"/>
            <a:ext cx="0" cy="472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5" name="Line 12">
            <a:extLst>
              <a:ext uri="{FF2B5EF4-FFF2-40B4-BE49-F238E27FC236}">
                <a16:creationId xmlns:a16="http://schemas.microsoft.com/office/drawing/2014/main" id="{FAB06068-828D-4664-38E3-D3527A7B3A98}"/>
              </a:ext>
            </a:extLst>
          </p:cNvPr>
          <p:cNvSpPr>
            <a:spLocks noChangeShapeType="1"/>
          </p:cNvSpPr>
          <p:nvPr/>
        </p:nvSpPr>
        <p:spPr bwMode="auto">
          <a:xfrm>
            <a:off x="7696200" y="1524000"/>
            <a:ext cx="0" cy="472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6" name="Line 13">
            <a:extLst>
              <a:ext uri="{FF2B5EF4-FFF2-40B4-BE49-F238E27FC236}">
                <a16:creationId xmlns:a16="http://schemas.microsoft.com/office/drawing/2014/main" id="{949522DF-31E6-DCD3-2A82-806879BBA574}"/>
              </a:ext>
            </a:extLst>
          </p:cNvPr>
          <p:cNvSpPr>
            <a:spLocks noChangeShapeType="1"/>
          </p:cNvSpPr>
          <p:nvPr/>
        </p:nvSpPr>
        <p:spPr bwMode="auto">
          <a:xfrm>
            <a:off x="8915400" y="1524000"/>
            <a:ext cx="0" cy="472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7" name="Line 14">
            <a:extLst>
              <a:ext uri="{FF2B5EF4-FFF2-40B4-BE49-F238E27FC236}">
                <a16:creationId xmlns:a16="http://schemas.microsoft.com/office/drawing/2014/main" id="{614B0610-3ED5-9688-AF3C-8110B590902F}"/>
              </a:ext>
            </a:extLst>
          </p:cNvPr>
          <p:cNvSpPr>
            <a:spLocks noChangeShapeType="1"/>
          </p:cNvSpPr>
          <p:nvPr/>
        </p:nvSpPr>
        <p:spPr bwMode="auto">
          <a:xfrm>
            <a:off x="9144000" y="1676400"/>
            <a:ext cx="0" cy="472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8" name="Line 15">
            <a:extLst>
              <a:ext uri="{FF2B5EF4-FFF2-40B4-BE49-F238E27FC236}">
                <a16:creationId xmlns:a16="http://schemas.microsoft.com/office/drawing/2014/main" id="{EB0C554A-01C1-F13B-FCC9-7A1019518FFE}"/>
              </a:ext>
            </a:extLst>
          </p:cNvPr>
          <p:cNvSpPr>
            <a:spLocks noChangeShapeType="1"/>
          </p:cNvSpPr>
          <p:nvPr/>
        </p:nvSpPr>
        <p:spPr bwMode="auto">
          <a:xfrm>
            <a:off x="228600" y="1524000"/>
            <a:ext cx="0" cy="472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9" name="Line 16">
            <a:extLst>
              <a:ext uri="{FF2B5EF4-FFF2-40B4-BE49-F238E27FC236}">
                <a16:creationId xmlns:a16="http://schemas.microsoft.com/office/drawing/2014/main" id="{CD373CE9-8678-578D-976F-A3F43F13C5CB}"/>
              </a:ext>
            </a:extLst>
          </p:cNvPr>
          <p:cNvSpPr>
            <a:spLocks noChangeShapeType="1"/>
          </p:cNvSpPr>
          <p:nvPr/>
        </p:nvSpPr>
        <p:spPr bwMode="auto">
          <a:xfrm>
            <a:off x="228600" y="2590800"/>
            <a:ext cx="868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90" name="Line 17">
            <a:extLst>
              <a:ext uri="{FF2B5EF4-FFF2-40B4-BE49-F238E27FC236}">
                <a16:creationId xmlns:a16="http://schemas.microsoft.com/office/drawing/2014/main" id="{F1EACBC8-E389-8513-2FE5-647EA004E2A6}"/>
              </a:ext>
            </a:extLst>
          </p:cNvPr>
          <p:cNvSpPr>
            <a:spLocks noChangeShapeType="1"/>
          </p:cNvSpPr>
          <p:nvPr/>
        </p:nvSpPr>
        <p:spPr bwMode="auto">
          <a:xfrm>
            <a:off x="228600" y="3200400"/>
            <a:ext cx="868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91" name="Line 18">
            <a:extLst>
              <a:ext uri="{FF2B5EF4-FFF2-40B4-BE49-F238E27FC236}">
                <a16:creationId xmlns:a16="http://schemas.microsoft.com/office/drawing/2014/main" id="{8D583A26-1F88-D2D7-0C27-878D15194D89}"/>
              </a:ext>
            </a:extLst>
          </p:cNvPr>
          <p:cNvSpPr>
            <a:spLocks noChangeShapeType="1"/>
          </p:cNvSpPr>
          <p:nvPr/>
        </p:nvSpPr>
        <p:spPr bwMode="auto">
          <a:xfrm>
            <a:off x="228600" y="3962400"/>
            <a:ext cx="868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92" name="Line 19">
            <a:extLst>
              <a:ext uri="{FF2B5EF4-FFF2-40B4-BE49-F238E27FC236}">
                <a16:creationId xmlns:a16="http://schemas.microsoft.com/office/drawing/2014/main" id="{FE845E2D-0F53-DC64-CFF4-854E015119CE}"/>
              </a:ext>
            </a:extLst>
          </p:cNvPr>
          <p:cNvSpPr>
            <a:spLocks noChangeShapeType="1"/>
          </p:cNvSpPr>
          <p:nvPr/>
        </p:nvSpPr>
        <p:spPr bwMode="auto">
          <a:xfrm>
            <a:off x="228600" y="4648200"/>
            <a:ext cx="868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93" name="Line 20">
            <a:extLst>
              <a:ext uri="{FF2B5EF4-FFF2-40B4-BE49-F238E27FC236}">
                <a16:creationId xmlns:a16="http://schemas.microsoft.com/office/drawing/2014/main" id="{434DB1B3-5AF1-31FE-5C9F-935FD79A12FE}"/>
              </a:ext>
            </a:extLst>
          </p:cNvPr>
          <p:cNvSpPr>
            <a:spLocks noChangeShapeType="1"/>
          </p:cNvSpPr>
          <p:nvPr/>
        </p:nvSpPr>
        <p:spPr bwMode="auto">
          <a:xfrm>
            <a:off x="228600" y="5410200"/>
            <a:ext cx="868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8C8778E-A878-40A7-8B56-4B0ED76974D8}"/>
              </a:ext>
            </a:extLst>
          </p:cNvPr>
          <p:cNvSpPr>
            <a:spLocks noGrp="1"/>
          </p:cNvSpPr>
          <p:nvPr>
            <p:ph type="title"/>
          </p:nvPr>
        </p:nvSpPr>
        <p:spPr>
          <a:xfrm>
            <a:off x="331573" y="136524"/>
            <a:ext cx="8480854" cy="682183"/>
          </a:xfrm>
        </p:spPr>
        <p:txBody>
          <a:bodyPr>
            <a:noAutofit/>
          </a:bodyPr>
          <a:lstStyle/>
          <a:p>
            <a:pPr>
              <a:lnSpc>
                <a:spcPct val="105000"/>
              </a:lnSpc>
            </a:pPr>
            <a:r>
              <a:rPr lang="en-US" altLang="en-US" sz="3800" b="1" dirty="0">
                <a:solidFill>
                  <a:srgbClr val="000000"/>
                </a:solidFill>
                <a:latin typeface="Calibri" panose="020F0502020204030204" pitchFamily="34" charset="0"/>
                <a:cs typeface="Calibri" panose="020F0502020204030204" pitchFamily="34" charset="0"/>
              </a:rPr>
              <a:t>What do we mean by population health?</a:t>
            </a:r>
            <a:endParaRPr lang="en-US" altLang="en-US" sz="3800" b="1" dirty="0">
              <a:latin typeface="Calibri" panose="020F0502020204030204" pitchFamily="34" charset="0"/>
              <a:cs typeface="Calibri" panose="020F0502020204030204" pitchFamily="34" charset="0"/>
            </a:endParaRPr>
          </a:p>
        </p:txBody>
      </p:sp>
      <p:sp>
        <p:nvSpPr>
          <p:cNvPr id="36867" name="Content Placeholder 5">
            <a:extLst>
              <a:ext uri="{FF2B5EF4-FFF2-40B4-BE49-F238E27FC236}">
                <a16:creationId xmlns:a16="http://schemas.microsoft.com/office/drawing/2014/main" id="{10AFFF28-22A7-44AE-87F4-14C2D22C80C9}"/>
              </a:ext>
            </a:extLst>
          </p:cNvPr>
          <p:cNvSpPr>
            <a:spLocks noGrp="1"/>
          </p:cNvSpPr>
          <p:nvPr>
            <p:ph idx="1"/>
          </p:nvPr>
        </p:nvSpPr>
        <p:spPr>
          <a:xfrm>
            <a:off x="552893" y="1020726"/>
            <a:ext cx="8259534" cy="5105437"/>
          </a:xfrm>
        </p:spPr>
        <p:txBody>
          <a:bodyPr>
            <a:normAutofit fontScale="85000" lnSpcReduction="10000"/>
          </a:bodyPr>
          <a:lstStyle/>
          <a:p>
            <a:pPr>
              <a:lnSpc>
                <a:spcPct val="100000"/>
              </a:lnSpc>
              <a:spcBef>
                <a:spcPts val="1200"/>
              </a:spcBef>
            </a:pPr>
            <a:r>
              <a:rPr lang="en-US" b="0" i="1" dirty="0">
                <a:solidFill>
                  <a:srgbClr val="212121"/>
                </a:solidFill>
                <a:effectLst/>
                <a:latin typeface="BlinkMacSystemFont"/>
              </a:rPr>
              <a:t>Goals</a:t>
            </a:r>
            <a:endParaRPr lang="en-US" b="0" i="0" dirty="0">
              <a:solidFill>
                <a:srgbClr val="212121"/>
              </a:solidFill>
              <a:effectLst/>
              <a:latin typeface="BlinkMacSystemFont"/>
            </a:endParaRPr>
          </a:p>
          <a:p>
            <a:pPr marL="457200" lvl="1">
              <a:lnSpc>
                <a:spcPct val="100000"/>
              </a:lnSpc>
              <a:spcBef>
                <a:spcPts val="300"/>
              </a:spcBef>
            </a:pPr>
            <a:r>
              <a:rPr lang="en-US" i="1" dirty="0">
                <a:solidFill>
                  <a:srgbClr val="212121"/>
                </a:solidFill>
                <a:latin typeface="BlinkMacSystemFont"/>
              </a:rPr>
              <a:t>H</a:t>
            </a:r>
            <a:r>
              <a:rPr lang="en-US" b="0" i="1" dirty="0">
                <a:solidFill>
                  <a:srgbClr val="212121"/>
                </a:solidFill>
                <a:effectLst/>
                <a:latin typeface="BlinkMacSystemFont"/>
              </a:rPr>
              <a:t>ealth</a:t>
            </a:r>
            <a:r>
              <a:rPr lang="en-US" b="0" i="0" dirty="0">
                <a:solidFill>
                  <a:srgbClr val="212121"/>
                </a:solidFill>
                <a:effectLst/>
                <a:latin typeface="BlinkMacSystemFont"/>
              </a:rPr>
              <a:t> as well-being for persons</a:t>
            </a:r>
          </a:p>
          <a:p>
            <a:pPr marL="457200" lvl="1">
              <a:lnSpc>
                <a:spcPct val="100000"/>
              </a:lnSpc>
              <a:spcBef>
                <a:spcPts val="300"/>
              </a:spcBef>
            </a:pPr>
            <a:r>
              <a:rPr lang="en-US" i="1" dirty="0">
                <a:solidFill>
                  <a:srgbClr val="212121"/>
                </a:solidFill>
                <a:latin typeface="BlinkMacSystemFont"/>
              </a:rPr>
              <a:t>P</a:t>
            </a:r>
            <a:r>
              <a:rPr lang="en-US" b="0" i="1" dirty="0">
                <a:solidFill>
                  <a:srgbClr val="212121"/>
                </a:solidFill>
                <a:effectLst/>
                <a:latin typeface="BlinkMacSystemFont"/>
              </a:rPr>
              <a:t>opulation health</a:t>
            </a:r>
            <a:r>
              <a:rPr lang="en-US" b="0" i="0" dirty="0">
                <a:solidFill>
                  <a:srgbClr val="212121"/>
                </a:solidFill>
                <a:effectLst/>
                <a:latin typeface="BlinkMacSystemFont"/>
              </a:rPr>
              <a:t> as that goal expressed in measurable terms for groups</a:t>
            </a:r>
          </a:p>
          <a:p>
            <a:pPr marL="457200" lvl="1">
              <a:lnSpc>
                <a:spcPct val="100000"/>
              </a:lnSpc>
              <a:spcBef>
                <a:spcPts val="300"/>
              </a:spcBef>
            </a:pPr>
            <a:r>
              <a:rPr lang="en-US" i="1" dirty="0">
                <a:solidFill>
                  <a:srgbClr val="212121"/>
                </a:solidFill>
                <a:latin typeface="BlinkMacSystemFont"/>
              </a:rPr>
              <a:t>C</a:t>
            </a:r>
            <a:r>
              <a:rPr lang="en-US" b="0" i="1" dirty="0">
                <a:solidFill>
                  <a:srgbClr val="212121"/>
                </a:solidFill>
                <a:effectLst/>
                <a:latin typeface="BlinkMacSystemFont"/>
              </a:rPr>
              <a:t>ommunity health</a:t>
            </a:r>
            <a:r>
              <a:rPr lang="en-US" b="0" i="0" dirty="0">
                <a:solidFill>
                  <a:srgbClr val="212121"/>
                </a:solidFill>
                <a:effectLst/>
                <a:latin typeface="BlinkMacSystemFont"/>
              </a:rPr>
              <a:t> as population health for particular communities of interest, geography, or other defining characteristic-groups with shared identity and particular systemic influences on health</a:t>
            </a:r>
          </a:p>
          <a:p>
            <a:pPr>
              <a:lnSpc>
                <a:spcPct val="100000"/>
              </a:lnSpc>
              <a:spcBef>
                <a:spcPts val="1200"/>
              </a:spcBef>
            </a:pPr>
            <a:r>
              <a:rPr lang="en-US" b="0" i="1" dirty="0">
                <a:solidFill>
                  <a:srgbClr val="212121"/>
                </a:solidFill>
                <a:effectLst/>
                <a:latin typeface="BlinkMacSystemFont"/>
              </a:rPr>
              <a:t>Realities</a:t>
            </a:r>
            <a:r>
              <a:rPr lang="en-US" b="0" i="0" dirty="0">
                <a:solidFill>
                  <a:srgbClr val="212121"/>
                </a:solidFill>
                <a:effectLst/>
                <a:latin typeface="BlinkMacSystemFont"/>
              </a:rPr>
              <a:t> </a:t>
            </a:r>
          </a:p>
          <a:p>
            <a:pPr marL="457200" lvl="1">
              <a:lnSpc>
                <a:spcPct val="100000"/>
              </a:lnSpc>
              <a:spcBef>
                <a:spcPts val="300"/>
              </a:spcBef>
            </a:pPr>
            <a:r>
              <a:rPr lang="en-US" b="0" i="0" dirty="0">
                <a:solidFill>
                  <a:srgbClr val="212121"/>
                </a:solidFill>
                <a:effectLst/>
                <a:latin typeface="BlinkMacSystemFont"/>
              </a:rPr>
              <a:t>Social determinants as influences</a:t>
            </a:r>
          </a:p>
          <a:p>
            <a:pPr marL="457200" lvl="1">
              <a:lnSpc>
                <a:spcPct val="100000"/>
              </a:lnSpc>
              <a:spcBef>
                <a:spcPts val="300"/>
              </a:spcBef>
            </a:pPr>
            <a:r>
              <a:rPr lang="en-US" b="0" i="0" dirty="0">
                <a:solidFill>
                  <a:srgbClr val="212121"/>
                </a:solidFill>
                <a:effectLst/>
                <a:latin typeface="BlinkMacSystemFont"/>
              </a:rPr>
              <a:t>Health disparities as effects</a:t>
            </a:r>
          </a:p>
          <a:p>
            <a:pPr marL="457200" lvl="1">
              <a:lnSpc>
                <a:spcPct val="100000"/>
              </a:lnSpc>
              <a:spcBef>
                <a:spcPts val="300"/>
              </a:spcBef>
            </a:pPr>
            <a:r>
              <a:rPr lang="en-US" dirty="0">
                <a:solidFill>
                  <a:srgbClr val="212121"/>
                </a:solidFill>
                <a:latin typeface="BlinkMacSystemFont"/>
              </a:rPr>
              <a:t>H</a:t>
            </a:r>
            <a:r>
              <a:rPr lang="en-US" b="0" i="0" dirty="0">
                <a:solidFill>
                  <a:srgbClr val="212121"/>
                </a:solidFill>
                <a:effectLst/>
                <a:latin typeface="BlinkMacSystemFont"/>
              </a:rPr>
              <a:t>ealth equity as both a goal and a design principle </a:t>
            </a:r>
          </a:p>
          <a:p>
            <a:pPr>
              <a:lnSpc>
                <a:spcPct val="100000"/>
              </a:lnSpc>
              <a:spcBef>
                <a:spcPts val="1200"/>
              </a:spcBef>
            </a:pPr>
            <a:r>
              <a:rPr lang="en-US" b="0" i="1" dirty="0">
                <a:solidFill>
                  <a:srgbClr val="212121"/>
                </a:solidFill>
                <a:effectLst/>
                <a:latin typeface="BlinkMacSystemFont"/>
              </a:rPr>
              <a:t>Ways to get the job done</a:t>
            </a:r>
            <a:r>
              <a:rPr lang="en-US" b="0" i="0" dirty="0">
                <a:solidFill>
                  <a:srgbClr val="212121"/>
                </a:solidFill>
                <a:effectLst/>
                <a:latin typeface="BlinkMacSystemFont"/>
              </a:rPr>
              <a:t> </a:t>
            </a:r>
          </a:p>
          <a:p>
            <a:pPr marL="457200" lvl="1">
              <a:lnSpc>
                <a:spcPct val="100000"/>
              </a:lnSpc>
              <a:spcBef>
                <a:spcPts val="300"/>
              </a:spcBef>
            </a:pPr>
            <a:r>
              <a:rPr lang="en-US" b="0" i="1" dirty="0">
                <a:solidFill>
                  <a:srgbClr val="212121"/>
                </a:solidFill>
                <a:effectLst/>
                <a:latin typeface="BlinkMacSystemFont"/>
              </a:rPr>
              <a:t>Health care delivery systems</a:t>
            </a:r>
            <a:r>
              <a:rPr lang="en-US" b="0" i="0" dirty="0">
                <a:solidFill>
                  <a:srgbClr val="212121"/>
                </a:solidFill>
                <a:effectLst/>
                <a:latin typeface="BlinkMacSystemFont"/>
              </a:rPr>
              <a:t> for enrollees </a:t>
            </a:r>
          </a:p>
          <a:p>
            <a:pPr marL="457200" lvl="1">
              <a:lnSpc>
                <a:spcPct val="100000"/>
              </a:lnSpc>
              <a:spcBef>
                <a:spcPts val="300"/>
              </a:spcBef>
            </a:pPr>
            <a:r>
              <a:rPr lang="en-US" b="0" i="1" spc="-60" dirty="0">
                <a:solidFill>
                  <a:srgbClr val="212121"/>
                </a:solidFill>
                <a:effectLst/>
                <a:latin typeface="BlinkMacSystemFont"/>
              </a:rPr>
              <a:t>Public health</a:t>
            </a:r>
            <a:r>
              <a:rPr lang="en-US" b="0" i="0" spc="-60" dirty="0">
                <a:solidFill>
                  <a:srgbClr val="212121"/>
                </a:solidFill>
                <a:effectLst/>
                <a:latin typeface="BlinkMacSystemFont"/>
              </a:rPr>
              <a:t> in population-based civic activities-with a </a:t>
            </a:r>
            <a:r>
              <a:rPr lang="en-US" b="0" i="1" spc="-60" dirty="0">
                <a:solidFill>
                  <a:srgbClr val="212121"/>
                </a:solidFill>
                <a:effectLst/>
                <a:latin typeface="BlinkMacSystemFont"/>
              </a:rPr>
              <a:t>broad zone of collaboration</a:t>
            </a:r>
            <a:r>
              <a:rPr lang="en-US" b="0" i="0" spc="-60" dirty="0">
                <a:solidFill>
                  <a:srgbClr val="212121"/>
                </a:solidFill>
                <a:effectLst/>
                <a:latin typeface="BlinkMacSystemFont"/>
              </a:rPr>
              <a:t> where streams of effort converge in partnership with served communities </a:t>
            </a:r>
            <a:endParaRPr lang="en-US" altLang="en-US" spc="-60" dirty="0"/>
          </a:p>
        </p:txBody>
      </p:sp>
      <p:sp>
        <p:nvSpPr>
          <p:cNvPr id="36868" name="Slide Number Placeholder 2">
            <a:extLst>
              <a:ext uri="{FF2B5EF4-FFF2-40B4-BE49-F238E27FC236}">
                <a16:creationId xmlns:a16="http://schemas.microsoft.com/office/drawing/2014/main" id="{C39B8E68-7B76-4255-9212-E8DEEDD8F9CE}"/>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0A4957-31E6-4417-AADE-E3B4FC6D2C8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Text Box 7">
            <a:extLst>
              <a:ext uri="{FF2B5EF4-FFF2-40B4-BE49-F238E27FC236}">
                <a16:creationId xmlns:a16="http://schemas.microsoft.com/office/drawing/2014/main" id="{34F54728-13C3-40F5-AC81-C2F354D8F21C}"/>
              </a:ext>
            </a:extLst>
          </p:cNvPr>
          <p:cNvSpPr txBox="1">
            <a:spLocks noChangeArrowheads="1"/>
          </p:cNvSpPr>
          <p:nvPr/>
        </p:nvSpPr>
        <p:spPr bwMode="auto">
          <a:xfrm>
            <a:off x="331573" y="6246525"/>
            <a:ext cx="868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a:ea typeface="+mn-ea"/>
                <a:cs typeface="+mn-cs"/>
              </a:rPr>
              <a:t>Peek CJ, Westfall JM, Stange KC, et al. Shared language for shared work in population health. Ann Fam Med. 2021;19(5):450-457. </a:t>
            </a:r>
            <a:r>
              <a:rPr kumimoji="0" lang="en-US" altLang="en-US" sz="1600" b="0" i="0" u="none" strike="noStrike" kern="1200" cap="none" spc="0" normalizeH="0" baseline="0" noProof="0" dirty="0">
                <a:ln>
                  <a:noFill/>
                </a:ln>
                <a:solidFill>
                  <a:srgbClr val="000000"/>
                </a:solidFill>
                <a:effectLst/>
                <a:uLnTx/>
                <a:uFillTx/>
                <a:latin typeface="Arial"/>
                <a:ea typeface="+mn-ea"/>
                <a:cs typeface="+mn-cs"/>
                <a:hlinkClick r:id="rId2"/>
              </a:rPr>
              <a:t>www.ncbi.nlm.nih.gov/pubmed/34546952</a:t>
            </a:r>
            <a:r>
              <a:rPr kumimoji="0" lang="en-US" altLang="en-US" sz="1600" b="0" i="0"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191746521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8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6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6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6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86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8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B307E7E-377D-407E-8A2E-E6605CC487BA}" type="slidenum">
              <a:rPr lang="en-US" altLang="en-US" sz="1400" smtClean="0"/>
              <a:pPr>
                <a:spcBef>
                  <a:spcPct val="0"/>
                </a:spcBef>
                <a:buFontTx/>
                <a:buNone/>
              </a:pPr>
              <a:t>18</a:t>
            </a:fld>
            <a:endParaRPr lang="en-US" altLang="en-US" sz="1400"/>
          </a:p>
        </p:txBody>
      </p:sp>
      <p:sp>
        <p:nvSpPr>
          <p:cNvPr id="53251" name="Rectangle 2"/>
          <p:cNvSpPr>
            <a:spLocks noGrp="1" noChangeArrowheads="1"/>
          </p:cNvSpPr>
          <p:nvPr>
            <p:ph type="title"/>
          </p:nvPr>
        </p:nvSpPr>
        <p:spPr>
          <a:xfrm>
            <a:off x="457200" y="274637"/>
            <a:ext cx="8229600" cy="1105247"/>
          </a:xfrm>
        </p:spPr>
        <p:txBody>
          <a:bodyPr/>
          <a:lstStyle/>
          <a:p>
            <a:pPr algn="ctr" eaLnBrk="1" hangingPunct="1"/>
            <a:r>
              <a:rPr lang="en-US" altLang="en-US" b="1" dirty="0">
                <a:latin typeface="+mn-lt"/>
              </a:rPr>
              <a:t>Multiple Problems Per Visit</a:t>
            </a:r>
          </a:p>
        </p:txBody>
      </p:sp>
      <p:sp>
        <p:nvSpPr>
          <p:cNvPr id="43012" name="Rectangle 3"/>
          <p:cNvSpPr>
            <a:spLocks noGrp="1" noChangeArrowheads="1"/>
          </p:cNvSpPr>
          <p:nvPr>
            <p:ph type="body" idx="1"/>
          </p:nvPr>
        </p:nvSpPr>
        <p:spPr>
          <a:xfrm>
            <a:off x="685800" y="1471961"/>
            <a:ext cx="7772400" cy="5157439"/>
          </a:xfrm>
        </p:spPr>
        <p:txBody>
          <a:bodyPr/>
          <a:lstStyle/>
          <a:p>
            <a:pPr eaLnBrk="1" hangingPunct="1">
              <a:lnSpc>
                <a:spcPct val="114000"/>
              </a:lnSpc>
            </a:pPr>
            <a:r>
              <a:rPr lang="en-US" altLang="en-US" dirty="0"/>
              <a:t> Average of 3 problems per visit</a:t>
            </a:r>
          </a:p>
          <a:p>
            <a:pPr marL="746125" lvl="1" eaLnBrk="1" hangingPunct="1">
              <a:lnSpc>
                <a:spcPct val="114000"/>
              </a:lnSpc>
              <a:spcBef>
                <a:spcPct val="0"/>
              </a:spcBef>
            </a:pPr>
            <a:r>
              <a:rPr lang="en-US" altLang="en-US" sz="2600" dirty="0"/>
              <a:t>37% &gt;3 problems</a:t>
            </a:r>
          </a:p>
          <a:p>
            <a:pPr marL="746125" lvl="1" eaLnBrk="1" hangingPunct="1">
              <a:lnSpc>
                <a:spcPct val="114000"/>
              </a:lnSpc>
              <a:spcBef>
                <a:spcPct val="0"/>
              </a:spcBef>
            </a:pPr>
            <a:r>
              <a:rPr lang="en-US" altLang="en-US" sz="2600" dirty="0"/>
              <a:t>18% 4 problems</a:t>
            </a:r>
          </a:p>
          <a:p>
            <a:pPr eaLnBrk="1" hangingPunct="1">
              <a:lnSpc>
                <a:spcPct val="114000"/>
              </a:lnSpc>
              <a:spcBef>
                <a:spcPts val="1800"/>
              </a:spcBef>
            </a:pPr>
            <a:r>
              <a:rPr lang="en-US" altLang="en-US" dirty="0"/>
              <a:t>Special groups</a:t>
            </a:r>
          </a:p>
          <a:p>
            <a:pPr marL="746125" lvl="1" eaLnBrk="1" hangingPunct="1">
              <a:lnSpc>
                <a:spcPct val="114000"/>
              </a:lnSpc>
              <a:spcBef>
                <a:spcPct val="0"/>
              </a:spcBef>
            </a:pPr>
            <a:r>
              <a:rPr lang="en-US" altLang="en-US" sz="2600" dirty="0"/>
              <a:t>Patients &gt;65  - 4 problems per visit</a:t>
            </a:r>
          </a:p>
          <a:p>
            <a:pPr marL="746125" lvl="1" eaLnBrk="1" hangingPunct="1">
              <a:lnSpc>
                <a:spcPct val="114000"/>
              </a:lnSpc>
              <a:spcBef>
                <a:spcPct val="0"/>
              </a:spcBef>
            </a:pPr>
            <a:r>
              <a:rPr lang="en-US" altLang="en-US" sz="2600" dirty="0"/>
              <a:t>Diabetics       - 5 problems per visit </a:t>
            </a:r>
          </a:p>
          <a:p>
            <a:pPr eaLnBrk="1" hangingPunct="1"/>
            <a:endParaRPr lang="en-US" altLang="en-US" sz="3100" dirty="0"/>
          </a:p>
          <a:p>
            <a:pPr marL="0" indent="6350" eaLnBrk="1" hangingPunct="1">
              <a:lnSpc>
                <a:spcPct val="85000"/>
              </a:lnSpc>
              <a:spcBef>
                <a:spcPts val="600"/>
              </a:spcBef>
              <a:buFontTx/>
              <a:buNone/>
            </a:pPr>
            <a:endParaRPr lang="en-US" altLang="en-US" sz="1600" dirty="0"/>
          </a:p>
          <a:p>
            <a:pPr marL="0" indent="6350" eaLnBrk="1" hangingPunct="1">
              <a:lnSpc>
                <a:spcPct val="85000"/>
              </a:lnSpc>
              <a:spcBef>
                <a:spcPts val="600"/>
              </a:spcBef>
              <a:buFontTx/>
              <a:buNone/>
            </a:pPr>
            <a:r>
              <a:rPr lang="en-US" altLang="en-US" sz="1600" dirty="0"/>
              <a:t>Beasley JW, Hankey TH, Erickson R, Stange KC, </a:t>
            </a:r>
            <a:r>
              <a:rPr lang="en-US" altLang="en-US" sz="1600" dirty="0" err="1"/>
              <a:t>Mundt</a:t>
            </a:r>
            <a:r>
              <a:rPr lang="en-US" altLang="en-US" sz="1600" dirty="0"/>
              <a:t> M, Elliott M, </a:t>
            </a:r>
            <a:r>
              <a:rPr lang="en-US" altLang="en-US" sz="1600" dirty="0" err="1"/>
              <a:t>Wiesen</a:t>
            </a:r>
            <a:r>
              <a:rPr lang="en-US" altLang="en-US" sz="1600" dirty="0"/>
              <a:t> P, </a:t>
            </a:r>
            <a:r>
              <a:rPr lang="en-US" altLang="en-US" sz="1600" dirty="0" err="1"/>
              <a:t>Bobula</a:t>
            </a:r>
            <a:r>
              <a:rPr lang="en-US" altLang="en-US" sz="1600" dirty="0"/>
              <a:t> J.  How many problems do family physicians manage at each encounter?  </a:t>
            </a:r>
            <a:r>
              <a:rPr lang="en-US" altLang="en-US" sz="1600" i="1" dirty="0"/>
              <a:t>Ann Fam Med</a:t>
            </a:r>
            <a:r>
              <a:rPr lang="en-US" altLang="en-US" sz="1600" dirty="0"/>
              <a:t>, 2004; 2;405-410.</a:t>
            </a:r>
          </a:p>
          <a:p>
            <a:pPr marL="0" indent="6350" eaLnBrk="1" hangingPunct="1">
              <a:lnSpc>
                <a:spcPct val="85000"/>
              </a:lnSpc>
              <a:spcBef>
                <a:spcPts val="600"/>
              </a:spcBef>
              <a:buFontTx/>
              <a:buNone/>
            </a:pPr>
            <a:r>
              <a:rPr lang="en-US" altLang="en-US" sz="1600" dirty="0" err="1"/>
              <a:t>Flocke</a:t>
            </a:r>
            <a:r>
              <a:rPr lang="en-US" altLang="en-US" sz="1600" dirty="0"/>
              <a:t> SA, Frank SH, Wenger DA.  Addressing multiple problems in the family practice office visit.  J Fam </a:t>
            </a:r>
            <a:r>
              <a:rPr lang="en-US" altLang="en-US" sz="1600" dirty="0" err="1"/>
              <a:t>Pract</a:t>
            </a:r>
            <a:r>
              <a:rPr lang="en-US" altLang="en-US" sz="1600" dirty="0"/>
              <a:t>.  2001; 50:211-216.</a:t>
            </a:r>
            <a:endParaRPr lang="en-US" altLang="en-US" dirty="0"/>
          </a:p>
        </p:txBody>
      </p:sp>
    </p:spTree>
    <p:extLst>
      <p:ext uri="{BB962C8B-B14F-4D97-AF65-F5344CB8AC3E}">
        <p14:creationId xmlns:p14="http://schemas.microsoft.com/office/powerpoint/2010/main" val="229491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8442F0-9B82-4349-AD6C-F6A48FFA82F0}" type="slidenum">
              <a:rPr lang="en-US" altLang="en-US" sz="1400" smtClean="0"/>
              <a:pPr>
                <a:spcBef>
                  <a:spcPct val="0"/>
                </a:spcBef>
                <a:buFontTx/>
                <a:buNone/>
              </a:pPr>
              <a:t>19</a:t>
            </a:fld>
            <a:endParaRPr lang="en-US" altLang="en-US" sz="1400"/>
          </a:p>
        </p:txBody>
      </p:sp>
      <p:sp>
        <p:nvSpPr>
          <p:cNvPr id="55299" name="Rectangle 2"/>
          <p:cNvSpPr>
            <a:spLocks noGrp="1" noChangeArrowheads="1"/>
          </p:cNvSpPr>
          <p:nvPr>
            <p:ph type="title"/>
          </p:nvPr>
        </p:nvSpPr>
        <p:spPr>
          <a:xfrm>
            <a:off x="457200" y="609600"/>
            <a:ext cx="8229600" cy="808038"/>
          </a:xfrm>
        </p:spPr>
        <p:txBody>
          <a:bodyPr/>
          <a:lstStyle/>
          <a:p>
            <a:pPr algn="ctr" eaLnBrk="1" hangingPunct="1">
              <a:lnSpc>
                <a:spcPct val="90000"/>
              </a:lnSpc>
            </a:pPr>
            <a:r>
              <a:rPr lang="en-US" altLang="en-US" sz="3700" b="1" dirty="0">
                <a:latin typeface="+mn-lt"/>
              </a:rPr>
              <a:t>Visits by Diabetic Patients in a CHC</a:t>
            </a:r>
          </a:p>
        </p:txBody>
      </p:sp>
      <p:sp>
        <p:nvSpPr>
          <p:cNvPr id="50180" name="Rectangle 3"/>
          <p:cNvSpPr>
            <a:spLocks noGrp="1" noChangeArrowheads="1"/>
          </p:cNvSpPr>
          <p:nvPr>
            <p:ph type="body" idx="1"/>
          </p:nvPr>
        </p:nvSpPr>
        <p:spPr>
          <a:xfrm>
            <a:off x="457200" y="1676400"/>
            <a:ext cx="8229600" cy="4114800"/>
          </a:xfrm>
        </p:spPr>
        <p:txBody>
          <a:bodyPr/>
          <a:lstStyle/>
          <a:p>
            <a:pPr eaLnBrk="1" hangingPunct="1">
              <a:lnSpc>
                <a:spcPct val="110000"/>
              </a:lnSpc>
              <a:spcBef>
                <a:spcPts val="1200"/>
              </a:spcBef>
            </a:pPr>
            <a:r>
              <a:rPr lang="en-US" altLang="en-US" sz="3200" dirty="0"/>
              <a:t>Mean of 25 problems (range 13 to 32)</a:t>
            </a:r>
          </a:p>
          <a:p>
            <a:pPr eaLnBrk="1" hangingPunct="1">
              <a:lnSpc>
                <a:spcPct val="110000"/>
              </a:lnSpc>
              <a:spcBef>
                <a:spcPts val="1200"/>
              </a:spcBef>
            </a:pPr>
            <a:r>
              <a:rPr lang="en-US" altLang="en-US" sz="3200" dirty="0"/>
              <a:t>Wide variety of issues </a:t>
            </a:r>
          </a:p>
          <a:p>
            <a:pPr lvl="1" eaLnBrk="1" hangingPunct="1">
              <a:lnSpc>
                <a:spcPct val="110000"/>
              </a:lnSpc>
              <a:spcBef>
                <a:spcPct val="0"/>
              </a:spcBef>
            </a:pPr>
            <a:r>
              <a:rPr lang="en-US" altLang="en-US" sz="2800" dirty="0"/>
              <a:t>Biomedical – acute &amp; multiple chronic illnesses</a:t>
            </a:r>
          </a:p>
          <a:p>
            <a:pPr lvl="1" eaLnBrk="1" hangingPunct="1">
              <a:lnSpc>
                <a:spcPct val="110000"/>
              </a:lnSpc>
              <a:spcBef>
                <a:spcPct val="0"/>
              </a:spcBef>
            </a:pPr>
            <a:r>
              <a:rPr lang="en-US" altLang="en-US" sz="2800" dirty="0"/>
              <a:t>Behavioral</a:t>
            </a:r>
          </a:p>
          <a:p>
            <a:pPr lvl="1" eaLnBrk="1" hangingPunct="1">
              <a:lnSpc>
                <a:spcPct val="110000"/>
              </a:lnSpc>
              <a:spcBef>
                <a:spcPct val="0"/>
              </a:spcBef>
            </a:pPr>
            <a:r>
              <a:rPr lang="en-US" altLang="en-US" sz="2800" dirty="0"/>
              <a:t>Social</a:t>
            </a:r>
          </a:p>
          <a:p>
            <a:pPr lvl="1" eaLnBrk="1" hangingPunct="1">
              <a:lnSpc>
                <a:spcPct val="110000"/>
              </a:lnSpc>
              <a:spcBef>
                <a:spcPct val="0"/>
              </a:spcBef>
            </a:pPr>
            <a:r>
              <a:rPr lang="en-US" altLang="en-US" sz="2800" dirty="0"/>
              <a:t>System</a:t>
            </a:r>
          </a:p>
          <a:p>
            <a:pPr lvl="1" eaLnBrk="1" hangingPunct="1">
              <a:lnSpc>
                <a:spcPct val="110000"/>
              </a:lnSpc>
              <a:spcBef>
                <a:spcPct val="0"/>
              </a:spcBef>
            </a:pPr>
            <a:r>
              <a:rPr lang="en-US" altLang="en-US" sz="2800" dirty="0"/>
              <a:t>Environmental health</a:t>
            </a:r>
          </a:p>
        </p:txBody>
      </p:sp>
      <p:sp>
        <p:nvSpPr>
          <p:cNvPr id="55301" name="Text Box 4"/>
          <p:cNvSpPr txBox="1">
            <a:spLocks noChangeArrowheads="1"/>
          </p:cNvSpPr>
          <p:nvPr/>
        </p:nvSpPr>
        <p:spPr bwMode="auto">
          <a:xfrm>
            <a:off x="838200" y="5853113"/>
            <a:ext cx="7467600" cy="79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panose="020B0604020202020204" pitchFamily="34" charset="0"/>
              </a:defRPr>
            </a:lvl1pPr>
            <a:lvl2pPr marL="800100" indent="-342900">
              <a:defRPr b="1">
                <a:solidFill>
                  <a:schemeClr val="tx1"/>
                </a:solidFill>
                <a:latin typeface="Arial" panose="020B0604020202020204" pitchFamily="34" charset="0"/>
              </a:defRPr>
            </a:lvl2pPr>
            <a:lvl3pPr marL="1257300" indent="-342900">
              <a:defRPr b="1">
                <a:solidFill>
                  <a:schemeClr val="tx1"/>
                </a:solidFill>
                <a:latin typeface="Arial" panose="020B0604020202020204" pitchFamily="34" charset="0"/>
              </a:defRPr>
            </a:lvl3pPr>
            <a:lvl4pPr marL="1714500" indent="-342900">
              <a:defRPr b="1">
                <a:solidFill>
                  <a:schemeClr val="tx1"/>
                </a:solidFill>
                <a:latin typeface="Arial" panose="020B0604020202020204" pitchFamily="34" charset="0"/>
              </a:defRPr>
            </a:lvl4pPr>
            <a:lvl5pPr marL="2171700" indent="-342900">
              <a:defRPr b="1">
                <a:solidFill>
                  <a:schemeClr val="tx1"/>
                </a:solidFill>
                <a:latin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pPr>
            <a:r>
              <a:rPr lang="en-US" altLang="en-US" sz="1700" b="0" dirty="0"/>
              <a:t>Bolen SD,</a:t>
            </a:r>
            <a:r>
              <a:rPr lang="de-DE" altLang="en-US" sz="1700" b="0" dirty="0"/>
              <a:t> Sage P, Perzynski AT, Stange KC</a:t>
            </a:r>
            <a:r>
              <a:rPr lang="en-US" altLang="en-US" sz="1700" b="0" dirty="0"/>
              <a:t>. No Moment Wasted: The Primary Care Visit for Adults with Diabetes. </a:t>
            </a:r>
            <a:r>
              <a:rPr lang="en-US" altLang="en-US" sz="1700" b="0" i="1" dirty="0"/>
              <a:t>Primary Healthcare Research &amp; Development</a:t>
            </a:r>
            <a:r>
              <a:rPr lang="en-US" altLang="en-US" sz="1700" b="0" dirty="0"/>
              <a:t>. 2015; </a:t>
            </a:r>
            <a:r>
              <a:rPr lang="en-US" altLang="en-US" sz="1600" b="0" dirty="0"/>
              <a:t>May 20:1-15</a:t>
            </a:r>
            <a:r>
              <a:rPr lang="en-US" altLang="en-US" sz="1700" b="0" dirty="0"/>
              <a:t>. </a:t>
            </a:r>
          </a:p>
        </p:txBody>
      </p:sp>
    </p:spTree>
    <p:extLst>
      <p:ext uri="{BB962C8B-B14F-4D97-AF65-F5344CB8AC3E}">
        <p14:creationId xmlns:p14="http://schemas.microsoft.com/office/powerpoint/2010/main" val="271425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18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8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18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18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8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0E45-F795-4C9A-A67F-0C6E1CC24CE0}"/>
              </a:ext>
            </a:extLst>
          </p:cNvPr>
          <p:cNvSpPr>
            <a:spLocks noGrp="1"/>
          </p:cNvSpPr>
          <p:nvPr>
            <p:ph type="title"/>
          </p:nvPr>
        </p:nvSpPr>
        <p:spPr>
          <a:xfrm>
            <a:off x="628650" y="354331"/>
            <a:ext cx="7886700" cy="902970"/>
          </a:xfrm>
        </p:spPr>
        <p:txBody>
          <a:bodyPr>
            <a:noAutofit/>
          </a:bodyPr>
          <a:lstStyle/>
          <a:p>
            <a:pPr algn="ctr"/>
            <a:r>
              <a:rPr lang="en-US" sz="5400" b="1" dirty="0">
                <a:latin typeface="+mn-lt"/>
              </a:rPr>
              <a:t>Overview</a:t>
            </a:r>
          </a:p>
        </p:txBody>
      </p:sp>
      <p:sp>
        <p:nvSpPr>
          <p:cNvPr id="3" name="Content Placeholder 2">
            <a:extLst>
              <a:ext uri="{FF2B5EF4-FFF2-40B4-BE49-F238E27FC236}">
                <a16:creationId xmlns:a16="http://schemas.microsoft.com/office/drawing/2014/main" id="{E050A663-BF77-40CA-99D0-FE090F5B07B5}"/>
              </a:ext>
            </a:extLst>
          </p:cNvPr>
          <p:cNvSpPr>
            <a:spLocks noGrp="1"/>
          </p:cNvSpPr>
          <p:nvPr>
            <p:ph idx="1"/>
          </p:nvPr>
        </p:nvSpPr>
        <p:spPr>
          <a:xfrm>
            <a:off x="880110" y="1405890"/>
            <a:ext cx="7406640" cy="5097780"/>
          </a:xfrm>
        </p:spPr>
        <p:txBody>
          <a:bodyPr>
            <a:normAutofit/>
          </a:bodyPr>
          <a:lstStyle/>
          <a:p>
            <a:pPr marL="339725" indent="-339725">
              <a:lnSpc>
                <a:spcPct val="90000"/>
              </a:lnSpc>
              <a:spcBef>
                <a:spcPts val="2100"/>
              </a:spcBef>
              <a:buFont typeface="Arial" panose="020B0604020202020204" pitchFamily="34" charset="0"/>
              <a:buChar char="•"/>
            </a:pPr>
            <a:r>
              <a:rPr lang="en-US" sz="3200" dirty="0"/>
              <a:t>Motivation</a:t>
            </a:r>
          </a:p>
          <a:p>
            <a:pPr marL="339725" indent="-339725">
              <a:lnSpc>
                <a:spcPct val="90000"/>
              </a:lnSpc>
              <a:spcBef>
                <a:spcPts val="2100"/>
              </a:spcBef>
              <a:buFont typeface="Arial" panose="020B0604020202020204" pitchFamily="34" charset="0"/>
              <a:buChar char="•"/>
            </a:pPr>
            <a:r>
              <a:rPr lang="en-US" sz="3200" dirty="0"/>
              <a:t>Paradox of primary care</a:t>
            </a:r>
          </a:p>
          <a:p>
            <a:pPr marL="339725" indent="-339725">
              <a:lnSpc>
                <a:spcPct val="90000"/>
              </a:lnSpc>
              <a:spcBef>
                <a:spcPts val="2100"/>
              </a:spcBef>
              <a:buFont typeface="Arial" panose="020B0604020202020204" pitchFamily="34" charset="0"/>
              <a:buChar char="•"/>
            </a:pPr>
            <a:r>
              <a:rPr lang="en-US" sz="3200" dirty="0"/>
              <a:t>Possible mechanisms</a:t>
            </a:r>
          </a:p>
          <a:p>
            <a:pPr marL="796925" lvl="1" indent="-339725">
              <a:spcBef>
                <a:spcPts val="600"/>
              </a:spcBef>
            </a:pPr>
            <a:r>
              <a:rPr lang="en-US" sz="2800" dirty="0"/>
              <a:t>What emerges from whole person focus</a:t>
            </a:r>
          </a:p>
          <a:p>
            <a:pPr marL="796925" lvl="1" indent="-339725">
              <a:spcBef>
                <a:spcPts val="600"/>
              </a:spcBef>
            </a:pPr>
            <a:r>
              <a:rPr lang="en-US" sz="2800" dirty="0"/>
              <a:t>What emerges from relationship-centeredness</a:t>
            </a:r>
          </a:p>
          <a:p>
            <a:pPr marL="339725" indent="-339725">
              <a:lnSpc>
                <a:spcPct val="90000"/>
              </a:lnSpc>
              <a:spcBef>
                <a:spcPts val="2100"/>
              </a:spcBef>
              <a:buFont typeface="Arial" panose="020B0604020202020204" pitchFamily="34" charset="0"/>
              <a:buChar char="•"/>
            </a:pPr>
            <a:r>
              <a:rPr lang="en-US" sz="3200" dirty="0"/>
              <a:t>Asking patients &amp; primary care clinicians</a:t>
            </a:r>
          </a:p>
          <a:p>
            <a:pPr marL="796925" lvl="1" indent="-339725">
              <a:spcBef>
                <a:spcPts val="600"/>
              </a:spcBef>
            </a:pPr>
            <a:r>
              <a:rPr lang="en-US" sz="2800" dirty="0"/>
              <a:t>11 aspects they say matters</a:t>
            </a:r>
          </a:p>
          <a:p>
            <a:pPr marL="796925" lvl="1" indent="-339725">
              <a:spcBef>
                <a:spcPts val="600"/>
              </a:spcBef>
            </a:pPr>
            <a:r>
              <a:rPr lang="en-US" sz="2800" dirty="0"/>
              <a:t>Simple rules</a:t>
            </a:r>
          </a:p>
        </p:txBody>
      </p:sp>
      <p:sp>
        <p:nvSpPr>
          <p:cNvPr id="4" name="Slide Number Placeholder 3">
            <a:extLst>
              <a:ext uri="{FF2B5EF4-FFF2-40B4-BE49-F238E27FC236}">
                <a16:creationId xmlns:a16="http://schemas.microsoft.com/office/drawing/2014/main" id="{2A00A2E1-D087-C040-2232-A655EB91E526}"/>
              </a:ext>
            </a:extLst>
          </p:cNvPr>
          <p:cNvSpPr>
            <a:spLocks noGrp="1"/>
          </p:cNvSpPr>
          <p:nvPr>
            <p:ph type="sldNum" sz="quarter" idx="12"/>
          </p:nvPr>
        </p:nvSpPr>
        <p:spPr/>
        <p:txBody>
          <a:bodyPr/>
          <a:lstStyle/>
          <a:p>
            <a:fld id="{464EB498-9CCD-457D-A359-273D18E4027B}" type="slidenum">
              <a:rPr lang="en-US" smtClean="0"/>
              <a:t>2</a:t>
            </a:fld>
            <a:endParaRPr lang="en-US"/>
          </a:p>
        </p:txBody>
      </p:sp>
    </p:spTree>
    <p:extLst>
      <p:ext uri="{BB962C8B-B14F-4D97-AF65-F5344CB8AC3E}">
        <p14:creationId xmlns:p14="http://schemas.microsoft.com/office/powerpoint/2010/main" val="386460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880" y="217170"/>
            <a:ext cx="7772400" cy="811530"/>
          </a:xfrm>
        </p:spPr>
        <p:txBody>
          <a:bodyPr>
            <a:normAutofit/>
          </a:bodyPr>
          <a:lstStyle/>
          <a:p>
            <a:r>
              <a:rPr lang="en-US" sz="5000" b="1" dirty="0">
                <a:latin typeface="+mn-lt"/>
              </a:rPr>
              <a:t>Prioritizing</a:t>
            </a:r>
          </a:p>
        </p:txBody>
      </p:sp>
      <p:sp>
        <p:nvSpPr>
          <p:cNvPr id="3" name="Subtitle 2"/>
          <p:cNvSpPr>
            <a:spLocks noGrp="1"/>
          </p:cNvSpPr>
          <p:nvPr>
            <p:ph type="subTitle" idx="1"/>
          </p:nvPr>
        </p:nvSpPr>
        <p:spPr>
          <a:xfrm>
            <a:off x="1257301" y="5569200"/>
            <a:ext cx="6983858" cy="1381874"/>
          </a:xfrm>
        </p:spPr>
        <p:txBody>
          <a:bodyPr>
            <a:normAutofit lnSpcReduction="10000"/>
          </a:bodyPr>
          <a:lstStyle/>
          <a:p>
            <a:pPr algn="l">
              <a:spcBef>
                <a:spcPts val="600"/>
              </a:spcBef>
            </a:pPr>
            <a:r>
              <a:rPr lang="en-US" sz="1800" dirty="0"/>
              <a:t>Bolen SD, Sage P, </a:t>
            </a:r>
            <a:r>
              <a:rPr lang="en-US" sz="1800" dirty="0" err="1"/>
              <a:t>Perzynski</a:t>
            </a:r>
            <a:r>
              <a:rPr lang="en-US" sz="1800" dirty="0"/>
              <a:t> AT, Stange KC. No moment wasted: the primary-care visit for adults with diabetes and low socio-economic status. </a:t>
            </a:r>
            <a:r>
              <a:rPr lang="en-US" sz="1800" i="1" dirty="0"/>
              <a:t>Primary Health Care Research &amp; Development. </a:t>
            </a:r>
            <a:r>
              <a:rPr lang="en-US" sz="1800" dirty="0"/>
              <a:t>2016;17(1):18-32.</a:t>
            </a:r>
          </a:p>
          <a:p>
            <a:pPr algn="l">
              <a:spcBef>
                <a:spcPts val="600"/>
              </a:spcBef>
            </a:pPr>
            <a:r>
              <a:rPr lang="en-US" sz="1800" dirty="0"/>
              <a:t>Donner-</a:t>
            </a:r>
            <a:r>
              <a:rPr lang="en-US" sz="1800" dirty="0" err="1"/>
              <a:t>Banzhoff</a:t>
            </a:r>
            <a:r>
              <a:rPr lang="en-US" sz="1800" dirty="0"/>
              <a:t> N. Solving the Diagnostic Challenge: A Patient-Centered Approach. </a:t>
            </a:r>
            <a:r>
              <a:rPr lang="en-US" sz="1800" i="1" dirty="0"/>
              <a:t>Ann Fam Med</a:t>
            </a:r>
            <a:r>
              <a:rPr lang="en-US" sz="1800" dirty="0"/>
              <a:t>. 2018 Jul;16(4):353-358.</a:t>
            </a:r>
          </a:p>
          <a:p>
            <a:pPr algn="l">
              <a:spcBef>
                <a:spcPts val="600"/>
              </a:spcBef>
            </a:pPr>
            <a:endParaRPr lang="en-US" sz="1800" dirty="0"/>
          </a:p>
        </p:txBody>
      </p:sp>
      <p:sp>
        <p:nvSpPr>
          <p:cNvPr id="4" name="TextBox 3"/>
          <p:cNvSpPr txBox="1"/>
          <p:nvPr/>
        </p:nvSpPr>
        <p:spPr>
          <a:xfrm>
            <a:off x="1257301" y="1028700"/>
            <a:ext cx="7258050" cy="4324261"/>
          </a:xfrm>
          <a:prstGeom prst="rect">
            <a:avLst/>
          </a:prstGeom>
          <a:noFill/>
        </p:spPr>
        <p:txBody>
          <a:bodyPr wrap="square" rtlCol="0">
            <a:spAutoFit/>
          </a:bodyPr>
          <a:lstStyle/>
          <a:p>
            <a:r>
              <a:rPr lang="en-US" sz="2500" dirty="0">
                <a:sym typeface="Wingdings" panose="05000000000000000000" pitchFamily="2" charset="2"/>
              </a:rPr>
              <a:t> </a:t>
            </a:r>
            <a:r>
              <a:rPr lang="en-US" sz="2500" dirty="0"/>
              <a:t>BP</a:t>
            </a:r>
          </a:p>
          <a:p>
            <a:r>
              <a:rPr lang="en-US" sz="2500" dirty="0">
                <a:sym typeface="Wingdings" panose="05000000000000000000" pitchFamily="2" charset="2"/>
              </a:rPr>
              <a:t> </a:t>
            </a:r>
            <a:r>
              <a:rPr lang="en-US" sz="2500" dirty="0"/>
              <a:t>Cholesterol</a:t>
            </a:r>
          </a:p>
          <a:p>
            <a:r>
              <a:rPr lang="en-US" sz="2500" dirty="0">
                <a:sym typeface="Wingdings" panose="05000000000000000000" pitchFamily="2" charset="2"/>
              </a:rPr>
              <a:t> </a:t>
            </a:r>
            <a:r>
              <a:rPr lang="en-US" sz="2500" dirty="0"/>
              <a:t>Glycosylated </a:t>
            </a:r>
            <a:r>
              <a:rPr lang="en-US" sz="2500" dirty="0" err="1"/>
              <a:t>Hgb</a:t>
            </a:r>
            <a:endParaRPr lang="en-US" sz="2500" dirty="0"/>
          </a:p>
          <a:p>
            <a:r>
              <a:rPr lang="en-US" sz="2500" dirty="0"/>
              <a:t>Screening for </a:t>
            </a:r>
          </a:p>
          <a:p>
            <a:r>
              <a:rPr lang="en-US" sz="2500" dirty="0"/>
              <a:t>      </a:t>
            </a:r>
            <a:r>
              <a:rPr lang="en-US" sz="2500" dirty="0">
                <a:sym typeface="Wingdings" panose="05000000000000000000" pitchFamily="2" charset="2"/>
              </a:rPr>
              <a:t> </a:t>
            </a:r>
            <a:r>
              <a:rPr lang="en-US" sz="2500" dirty="0"/>
              <a:t>Tobacco</a:t>
            </a:r>
          </a:p>
          <a:p>
            <a:r>
              <a:rPr lang="en-US" sz="2500" dirty="0"/>
              <a:t>     </a:t>
            </a:r>
            <a:r>
              <a:rPr lang="en-US" sz="2500" dirty="0">
                <a:sym typeface="Wingdings" panose="05000000000000000000" pitchFamily="2" charset="2"/>
              </a:rPr>
              <a:t>  </a:t>
            </a:r>
            <a:r>
              <a:rPr lang="en-US" sz="2500" dirty="0"/>
              <a:t>Alcohol</a:t>
            </a:r>
          </a:p>
          <a:p>
            <a:r>
              <a:rPr lang="en-US" sz="2500" dirty="0"/>
              <a:t>     </a:t>
            </a:r>
            <a:r>
              <a:rPr lang="en-US" sz="2500" dirty="0">
                <a:sym typeface="Wingdings" panose="05000000000000000000" pitchFamily="2" charset="2"/>
              </a:rPr>
              <a:t>  </a:t>
            </a:r>
            <a:r>
              <a:rPr lang="en-US" sz="2500" dirty="0"/>
              <a:t>Other substances</a:t>
            </a:r>
          </a:p>
          <a:p>
            <a:r>
              <a:rPr lang="en-US" sz="2500" dirty="0"/>
              <a:t>     </a:t>
            </a:r>
            <a:r>
              <a:rPr lang="en-US" sz="2500" dirty="0">
                <a:sym typeface="Wingdings" panose="05000000000000000000" pitchFamily="2" charset="2"/>
              </a:rPr>
              <a:t>  </a:t>
            </a:r>
            <a:r>
              <a:rPr lang="en-US" sz="2500" dirty="0"/>
              <a:t>Depression/anxiety  </a:t>
            </a:r>
          </a:p>
          <a:p>
            <a:r>
              <a:rPr lang="en-US" sz="2500" dirty="0"/>
              <a:t>Coaching about </a:t>
            </a:r>
          </a:p>
          <a:p>
            <a:r>
              <a:rPr lang="en-US" sz="2500" dirty="0"/>
              <a:t>      </a:t>
            </a:r>
            <a:r>
              <a:rPr lang="en-US" sz="2500" dirty="0">
                <a:sym typeface="Wingdings" panose="05000000000000000000" pitchFamily="2" charset="2"/>
              </a:rPr>
              <a:t> </a:t>
            </a:r>
            <a:r>
              <a:rPr lang="en-US" sz="2500" dirty="0"/>
              <a:t>Physical activity</a:t>
            </a:r>
          </a:p>
          <a:p>
            <a:r>
              <a:rPr lang="en-US" sz="2500" dirty="0"/>
              <a:t>      </a:t>
            </a:r>
            <a:r>
              <a:rPr lang="en-US" sz="2500" dirty="0">
                <a:sym typeface="Wingdings" panose="05000000000000000000" pitchFamily="2" charset="2"/>
              </a:rPr>
              <a:t> </a:t>
            </a:r>
            <a:r>
              <a:rPr lang="en-US" sz="2500" dirty="0"/>
              <a:t>Diet    </a:t>
            </a:r>
          </a:p>
        </p:txBody>
      </p:sp>
      <p:sp>
        <p:nvSpPr>
          <p:cNvPr id="5" name="Slide Number Placeholder 4">
            <a:extLst>
              <a:ext uri="{FF2B5EF4-FFF2-40B4-BE49-F238E27FC236}">
                <a16:creationId xmlns:a16="http://schemas.microsoft.com/office/drawing/2014/main" id="{8D2F46D4-DA4B-85F9-569E-4A329A411152}"/>
              </a:ext>
            </a:extLst>
          </p:cNvPr>
          <p:cNvSpPr>
            <a:spLocks noGrp="1"/>
          </p:cNvSpPr>
          <p:nvPr>
            <p:ph type="sldNum" sz="quarter" idx="12"/>
          </p:nvPr>
        </p:nvSpPr>
        <p:spPr/>
        <p:txBody>
          <a:bodyPr/>
          <a:lstStyle/>
          <a:p>
            <a:fld id="{464EB498-9CCD-457D-A359-273D18E4027B}" type="slidenum">
              <a:rPr lang="en-US" smtClean="0"/>
              <a:t>20</a:t>
            </a:fld>
            <a:endParaRPr lang="en-US"/>
          </a:p>
        </p:txBody>
      </p:sp>
    </p:spTree>
    <p:extLst>
      <p:ext uri="{BB962C8B-B14F-4D97-AF65-F5344CB8AC3E}">
        <p14:creationId xmlns:p14="http://schemas.microsoft.com/office/powerpoint/2010/main" val="3996166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a:extLst>
              <a:ext uri="{FF2B5EF4-FFF2-40B4-BE49-F238E27FC236}">
                <a16:creationId xmlns:a16="http://schemas.microsoft.com/office/drawing/2014/main" id="{849E9CEE-1B4A-C42D-989E-1D47031CC17A}"/>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B72FDF-01C3-4FB5-87B6-4537F38940AF}" type="slidenum">
              <a:rPr lang="en-US" altLang="en-US" sz="1400"/>
              <a:pPr>
                <a:spcBef>
                  <a:spcPct val="0"/>
                </a:spcBef>
                <a:buFontTx/>
                <a:buNone/>
              </a:pPr>
              <a:t>21</a:t>
            </a:fld>
            <a:endParaRPr lang="en-US" altLang="en-US" sz="1400"/>
          </a:p>
        </p:txBody>
      </p:sp>
      <p:sp>
        <p:nvSpPr>
          <p:cNvPr id="92163" name="Rectangle 2">
            <a:extLst>
              <a:ext uri="{FF2B5EF4-FFF2-40B4-BE49-F238E27FC236}">
                <a16:creationId xmlns:a16="http://schemas.microsoft.com/office/drawing/2014/main" id="{F5DB5334-8BCB-0E1A-DFFA-90AB31F80ED9}"/>
              </a:ext>
            </a:extLst>
          </p:cNvPr>
          <p:cNvSpPr>
            <a:spLocks noGrp="1" noChangeArrowheads="1"/>
          </p:cNvSpPr>
          <p:nvPr>
            <p:ph type="title"/>
          </p:nvPr>
        </p:nvSpPr>
        <p:spPr>
          <a:xfrm>
            <a:off x="457200" y="609600"/>
            <a:ext cx="8305800" cy="1276350"/>
          </a:xfrm>
        </p:spPr>
        <p:txBody>
          <a:bodyPr/>
          <a:lstStyle/>
          <a:p>
            <a:pPr algn="ctr" eaLnBrk="1" hangingPunct="1"/>
            <a:r>
              <a:rPr lang="en-US" altLang="en-US" b="1" dirty="0">
                <a:latin typeface="+mn-lt"/>
              </a:rPr>
              <a:t>Competing Demands Theory</a:t>
            </a:r>
            <a:endParaRPr lang="en-US" altLang="en-US" dirty="0">
              <a:latin typeface="+mn-lt"/>
            </a:endParaRPr>
          </a:p>
        </p:txBody>
      </p:sp>
      <p:sp>
        <p:nvSpPr>
          <p:cNvPr id="44036" name="Rectangle 3">
            <a:extLst>
              <a:ext uri="{FF2B5EF4-FFF2-40B4-BE49-F238E27FC236}">
                <a16:creationId xmlns:a16="http://schemas.microsoft.com/office/drawing/2014/main" id="{7FD36308-1790-A1A3-063D-D8860D34C2F4}"/>
              </a:ext>
            </a:extLst>
          </p:cNvPr>
          <p:cNvSpPr>
            <a:spLocks noGrp="1" noChangeArrowheads="1"/>
          </p:cNvSpPr>
          <p:nvPr>
            <p:ph type="body" idx="1"/>
          </p:nvPr>
        </p:nvSpPr>
        <p:spPr>
          <a:xfrm>
            <a:off x="533400" y="2205990"/>
            <a:ext cx="8153400" cy="4194810"/>
          </a:xfrm>
        </p:spPr>
        <p:txBody>
          <a:bodyPr/>
          <a:lstStyle/>
          <a:p>
            <a:pPr eaLnBrk="1" hangingPunct="1">
              <a:spcBef>
                <a:spcPts val="2400"/>
              </a:spcBef>
            </a:pPr>
            <a:r>
              <a:rPr lang="en-US" altLang="en-US" sz="3000" dirty="0"/>
              <a:t>Many worthwhile services compete with each other for time on the agenda of primary care patient visits.</a:t>
            </a:r>
          </a:p>
          <a:p>
            <a:pPr eaLnBrk="1" hangingPunct="1">
              <a:spcBef>
                <a:spcPts val="2400"/>
              </a:spcBef>
            </a:pPr>
            <a:r>
              <a:rPr lang="en-US" altLang="en-US" sz="3000" dirty="0"/>
              <a:t>When clinicians are not doing one thing under scrutiny, at times they are doing something more salient or important.</a:t>
            </a:r>
          </a:p>
          <a:p>
            <a:pPr eaLnBrk="1" hangingPunct="1">
              <a:spcBef>
                <a:spcPct val="70000"/>
              </a:spcBef>
              <a:buFontTx/>
              <a:buNone/>
            </a:pPr>
            <a:endParaRPr lang="en-US" altLang="en-US" sz="1400" b="1" dirty="0"/>
          </a:p>
          <a:p>
            <a:pPr eaLnBrk="1" hangingPunct="1">
              <a:spcBef>
                <a:spcPts val="3000"/>
              </a:spcBef>
              <a:buFontTx/>
              <a:buNone/>
            </a:pPr>
            <a:r>
              <a:rPr lang="en-US" altLang="en-US" sz="1500" dirty="0" err="1"/>
              <a:t>J</a:t>
            </a:r>
            <a:r>
              <a:rPr lang="en-US" altLang="en-US" sz="1800" dirty="0" err="1"/>
              <a:t>aén</a:t>
            </a:r>
            <a:r>
              <a:rPr lang="en-US" altLang="en-US" sz="1800" dirty="0"/>
              <a:t> CR, Stange KC, Nutting PA.  The competing demands of primary care: A model for the delivery of clinical preventive services.  J Fam </a:t>
            </a:r>
            <a:r>
              <a:rPr lang="en-US" altLang="en-US" sz="1800" dirty="0" err="1"/>
              <a:t>Pract</a:t>
            </a:r>
            <a:r>
              <a:rPr lang="en-US" altLang="en-US" sz="1800" dirty="0"/>
              <a:t>.  1994; 38:166-171.</a:t>
            </a:r>
          </a:p>
          <a:p>
            <a:pPr eaLnBrk="1" hangingPunct="1">
              <a:spcBef>
                <a:spcPct val="70000"/>
              </a:spcBef>
              <a:buFontTx/>
              <a:buNone/>
            </a:pPr>
            <a:endParaRPr lang="en-US" altLang="en-US" sz="1500" b="1" dirty="0"/>
          </a:p>
        </p:txBody>
      </p:sp>
    </p:spTree>
    <p:extLst>
      <p:ext uri="{BB962C8B-B14F-4D97-AF65-F5344CB8AC3E}">
        <p14:creationId xmlns:p14="http://schemas.microsoft.com/office/powerpoint/2010/main" val="1980098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a:extLst>
              <a:ext uri="{FF2B5EF4-FFF2-40B4-BE49-F238E27FC236}">
                <a16:creationId xmlns:a16="http://schemas.microsoft.com/office/drawing/2014/main" id="{5A94FBCA-DB45-4E9E-32A6-ED2A8A6BD5F6}"/>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03C4F5D-E07A-4252-AA1F-DBB6BC63334F}" type="slidenum">
              <a:rPr lang="en-US" altLang="en-US" sz="1400"/>
              <a:pPr>
                <a:spcBef>
                  <a:spcPct val="0"/>
                </a:spcBef>
                <a:buFontTx/>
                <a:buNone/>
              </a:pPr>
              <a:t>22</a:t>
            </a:fld>
            <a:endParaRPr lang="en-US" altLang="en-US" sz="1400"/>
          </a:p>
        </p:txBody>
      </p:sp>
      <p:sp>
        <p:nvSpPr>
          <p:cNvPr id="106499" name="Rectangle 2">
            <a:extLst>
              <a:ext uri="{FF2B5EF4-FFF2-40B4-BE49-F238E27FC236}">
                <a16:creationId xmlns:a16="http://schemas.microsoft.com/office/drawing/2014/main" id="{B712E24D-4060-E8FE-DCAD-230618C02A11}"/>
              </a:ext>
            </a:extLst>
          </p:cNvPr>
          <p:cNvSpPr>
            <a:spLocks noGrp="1" noChangeArrowheads="1"/>
          </p:cNvSpPr>
          <p:nvPr>
            <p:ph type="title"/>
          </p:nvPr>
        </p:nvSpPr>
        <p:spPr>
          <a:xfrm>
            <a:off x="228600" y="381000"/>
            <a:ext cx="8538210" cy="1066800"/>
          </a:xfrm>
        </p:spPr>
        <p:txBody>
          <a:bodyPr>
            <a:noAutofit/>
          </a:bodyPr>
          <a:lstStyle/>
          <a:p>
            <a:pPr algn="ctr" eaLnBrk="1" hangingPunct="1">
              <a:lnSpc>
                <a:spcPct val="95000"/>
              </a:lnSpc>
            </a:pPr>
            <a:r>
              <a:rPr lang="en-US" altLang="en-US" sz="3600" b="1" spc="-30" dirty="0">
                <a:latin typeface="+mn-lt"/>
              </a:rPr>
              <a:t>Competing Demands &amp; Tobacco Counseling</a:t>
            </a:r>
          </a:p>
        </p:txBody>
      </p:sp>
      <p:sp>
        <p:nvSpPr>
          <p:cNvPr id="43012" name="Rectangle 3">
            <a:extLst>
              <a:ext uri="{FF2B5EF4-FFF2-40B4-BE49-F238E27FC236}">
                <a16:creationId xmlns:a16="http://schemas.microsoft.com/office/drawing/2014/main" id="{09ED7507-65B3-4F45-3294-04B074EDE6C4}"/>
              </a:ext>
            </a:extLst>
          </p:cNvPr>
          <p:cNvSpPr>
            <a:spLocks noGrp="1" noChangeArrowheads="1"/>
          </p:cNvSpPr>
          <p:nvPr>
            <p:ph type="body" idx="1"/>
          </p:nvPr>
        </p:nvSpPr>
        <p:spPr>
          <a:xfrm>
            <a:off x="377190" y="1611630"/>
            <a:ext cx="8538210" cy="5246370"/>
          </a:xfrm>
        </p:spPr>
        <p:txBody>
          <a:bodyPr/>
          <a:lstStyle/>
          <a:p>
            <a:pPr marL="285750" indent="-285750" eaLnBrk="1" hangingPunct="1">
              <a:lnSpc>
                <a:spcPct val="100000"/>
              </a:lnSpc>
              <a:spcBef>
                <a:spcPct val="25000"/>
              </a:spcBef>
              <a:spcAft>
                <a:spcPct val="5000"/>
              </a:spcAft>
              <a:tabLst>
                <a:tab pos="7486650" algn="l"/>
              </a:tabLst>
            </a:pPr>
            <a:r>
              <a:rPr lang="en-US" altLang="en-US" dirty="0"/>
              <a:t>Hierarchy of taken &amp; missed opportunities</a:t>
            </a:r>
          </a:p>
          <a:p>
            <a:pPr lvl="1" eaLnBrk="1" hangingPunct="1">
              <a:lnSpc>
                <a:spcPct val="100000"/>
              </a:lnSpc>
              <a:spcBef>
                <a:spcPct val="5000"/>
              </a:spcBef>
              <a:tabLst>
                <a:tab pos="7486650" algn="l"/>
              </a:tabLst>
            </a:pPr>
            <a:r>
              <a:rPr lang="en-US" altLang="en-US" sz="2600" dirty="0"/>
              <a:t>Good (5As) counseling:	21%</a:t>
            </a:r>
          </a:p>
          <a:p>
            <a:pPr lvl="1" eaLnBrk="1" hangingPunct="1">
              <a:lnSpc>
                <a:spcPct val="100000"/>
              </a:lnSpc>
              <a:spcBef>
                <a:spcPct val="5000"/>
              </a:spcBef>
              <a:tabLst>
                <a:tab pos="7486650" algn="l"/>
              </a:tabLst>
            </a:pPr>
            <a:r>
              <a:rPr lang="en-US" altLang="en-US" sz="2600" b="1" dirty="0"/>
              <a:t>Competing demands:	24%</a:t>
            </a:r>
          </a:p>
          <a:p>
            <a:pPr lvl="1" eaLnBrk="1" hangingPunct="1">
              <a:lnSpc>
                <a:spcPct val="100000"/>
              </a:lnSpc>
              <a:spcBef>
                <a:spcPct val="5000"/>
              </a:spcBef>
              <a:tabLst>
                <a:tab pos="7486650" algn="l"/>
              </a:tabLst>
            </a:pPr>
            <a:r>
              <a:rPr lang="en-US" altLang="en-US" sz="2600" dirty="0"/>
              <a:t>Failure in a non-smoking related visit	27%</a:t>
            </a:r>
          </a:p>
          <a:p>
            <a:pPr lvl="1" eaLnBrk="1" hangingPunct="1">
              <a:lnSpc>
                <a:spcPct val="100000"/>
              </a:lnSpc>
              <a:spcBef>
                <a:spcPct val="5000"/>
              </a:spcBef>
              <a:tabLst>
                <a:tab pos="7486650" algn="l"/>
              </a:tabLst>
            </a:pPr>
            <a:r>
              <a:rPr lang="en-US" altLang="en-US" sz="2600" dirty="0"/>
              <a:t>Failure in a smoking-related visit	25%</a:t>
            </a:r>
          </a:p>
          <a:p>
            <a:pPr lvl="1" eaLnBrk="1" hangingPunct="1">
              <a:lnSpc>
                <a:spcPct val="100000"/>
              </a:lnSpc>
              <a:spcBef>
                <a:spcPct val="5000"/>
              </a:spcBef>
              <a:tabLst>
                <a:tab pos="7486650" algn="l"/>
              </a:tabLst>
            </a:pPr>
            <a:r>
              <a:rPr lang="en-US" altLang="en-US" sz="2600" dirty="0"/>
              <a:t>Failure in a health maintenance visit	2%</a:t>
            </a:r>
          </a:p>
          <a:p>
            <a:pPr marL="285750" indent="-285750" eaLnBrk="1" hangingPunct="1">
              <a:lnSpc>
                <a:spcPct val="100000"/>
              </a:lnSpc>
              <a:spcBef>
                <a:spcPct val="30000"/>
              </a:spcBef>
              <a:spcAft>
                <a:spcPct val="10000"/>
              </a:spcAft>
              <a:tabLst>
                <a:tab pos="7486650" algn="l"/>
              </a:tabLst>
            </a:pPr>
            <a:r>
              <a:rPr lang="en-US" altLang="en-US" dirty="0"/>
              <a:t>Guidelines to counsel every visit unrealistic</a:t>
            </a:r>
          </a:p>
          <a:p>
            <a:pPr marL="285750" indent="-285750" eaLnBrk="1" hangingPunct="1">
              <a:lnSpc>
                <a:spcPct val="100000"/>
              </a:lnSpc>
              <a:spcBef>
                <a:spcPct val="25000"/>
              </a:spcBef>
              <a:spcAft>
                <a:spcPct val="70000"/>
              </a:spcAft>
              <a:tabLst>
                <a:tab pos="7486650" algn="l"/>
              </a:tabLst>
            </a:pPr>
            <a:r>
              <a:rPr lang="en-US" altLang="en-US" dirty="0"/>
              <a:t>Systems &amp; individual approaches are needed</a:t>
            </a:r>
          </a:p>
          <a:p>
            <a:pPr marL="0" indent="0" eaLnBrk="1" hangingPunct="1">
              <a:lnSpc>
                <a:spcPct val="95000"/>
              </a:lnSpc>
              <a:buFontTx/>
              <a:buNone/>
              <a:tabLst>
                <a:tab pos="7486650" algn="l"/>
              </a:tabLst>
            </a:pPr>
            <a:r>
              <a:rPr lang="en-US" altLang="en-US" sz="1800" dirty="0" err="1"/>
              <a:t>Jaén</a:t>
            </a:r>
            <a:r>
              <a:rPr lang="en-US" altLang="en-US" sz="1800" dirty="0"/>
              <a:t> CR, McIlvain H, Pol L, Phillips RL, </a:t>
            </a:r>
            <a:r>
              <a:rPr lang="en-US" altLang="en-US" sz="1800" dirty="0" err="1"/>
              <a:t>Flocke</a:t>
            </a:r>
            <a:r>
              <a:rPr lang="en-US" altLang="en-US" sz="1800" dirty="0"/>
              <a:t> SA, Crabtree BF.  Tailoring tobacco counseling to the competing demands in the clinical encounter.  </a:t>
            </a:r>
            <a:r>
              <a:rPr lang="en-US" altLang="en-US" sz="1800" i="1" dirty="0"/>
              <a:t>J Fam </a:t>
            </a:r>
            <a:r>
              <a:rPr lang="en-US" altLang="en-US" sz="1800" i="1" dirty="0" err="1"/>
              <a:t>Pract</a:t>
            </a:r>
            <a:r>
              <a:rPr lang="en-US" altLang="en-US" sz="1800" dirty="0"/>
              <a:t>, 2001; 50:859-863.</a:t>
            </a:r>
          </a:p>
        </p:txBody>
      </p:sp>
    </p:spTree>
    <p:extLst>
      <p:ext uri="{BB962C8B-B14F-4D97-AF65-F5344CB8AC3E}">
        <p14:creationId xmlns:p14="http://schemas.microsoft.com/office/powerpoint/2010/main" val="3923430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301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0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a:extLst>
              <a:ext uri="{FF2B5EF4-FFF2-40B4-BE49-F238E27FC236}">
                <a16:creationId xmlns:a16="http://schemas.microsoft.com/office/drawing/2014/main" id="{B60A5B3A-F7B5-5D91-3ECE-0647AA94BAB9}"/>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B4268C9-65D7-470B-8021-6B0EDA624AFB}" type="slidenum">
              <a:rPr lang="en-US" altLang="en-US" sz="1400"/>
              <a:pPr>
                <a:spcBef>
                  <a:spcPct val="0"/>
                </a:spcBef>
                <a:buFontTx/>
                <a:buNone/>
              </a:pPr>
              <a:t>23</a:t>
            </a:fld>
            <a:endParaRPr lang="en-US" altLang="en-US" sz="1400"/>
          </a:p>
        </p:txBody>
      </p:sp>
      <p:sp>
        <p:nvSpPr>
          <p:cNvPr id="86019" name="Rectangle 2">
            <a:extLst>
              <a:ext uri="{FF2B5EF4-FFF2-40B4-BE49-F238E27FC236}">
                <a16:creationId xmlns:a16="http://schemas.microsoft.com/office/drawing/2014/main" id="{80D10478-798C-8EB1-CF63-4F82F23A402A}"/>
              </a:ext>
            </a:extLst>
          </p:cNvPr>
          <p:cNvSpPr>
            <a:spLocks noGrp="1" noChangeArrowheads="1"/>
          </p:cNvSpPr>
          <p:nvPr>
            <p:ph type="title"/>
          </p:nvPr>
        </p:nvSpPr>
        <p:spPr>
          <a:xfrm>
            <a:off x="304800" y="304800"/>
            <a:ext cx="8534400" cy="1295400"/>
          </a:xfrm>
        </p:spPr>
        <p:txBody>
          <a:bodyPr>
            <a:normAutofit/>
          </a:bodyPr>
          <a:lstStyle/>
          <a:p>
            <a:pPr algn="ctr" eaLnBrk="1" hangingPunct="1"/>
            <a:r>
              <a:rPr lang="en-US" altLang="en-US" b="1" dirty="0">
                <a:latin typeface="+mn-lt"/>
              </a:rPr>
              <a:t>Theory of Competing Opportunities</a:t>
            </a:r>
          </a:p>
        </p:txBody>
      </p:sp>
      <p:sp>
        <p:nvSpPr>
          <p:cNvPr id="86020" name="Rectangle 3">
            <a:extLst>
              <a:ext uri="{FF2B5EF4-FFF2-40B4-BE49-F238E27FC236}">
                <a16:creationId xmlns:a16="http://schemas.microsoft.com/office/drawing/2014/main" id="{3C5711D5-16E9-7F34-80D3-4ACC832DCEF1}"/>
              </a:ext>
            </a:extLst>
          </p:cNvPr>
          <p:cNvSpPr>
            <a:spLocks noGrp="1" noChangeArrowheads="1"/>
          </p:cNvSpPr>
          <p:nvPr>
            <p:ph type="body" idx="1"/>
          </p:nvPr>
        </p:nvSpPr>
        <p:spPr>
          <a:xfrm>
            <a:off x="685800" y="1676400"/>
            <a:ext cx="7772400" cy="4800600"/>
          </a:xfrm>
        </p:spPr>
        <p:txBody>
          <a:bodyPr>
            <a:normAutofit lnSpcReduction="10000"/>
          </a:bodyPr>
          <a:lstStyle/>
          <a:p>
            <a:pPr eaLnBrk="1" hangingPunct="1">
              <a:spcBef>
                <a:spcPct val="0"/>
              </a:spcBef>
              <a:spcAft>
                <a:spcPct val="40000"/>
              </a:spcAft>
            </a:pPr>
            <a:r>
              <a:rPr lang="en-US" altLang="en-US" sz="3000" dirty="0"/>
              <a:t>Integrated, prioritized care within an ongoing personal relationship</a:t>
            </a:r>
            <a:endParaRPr lang="en-US" altLang="en-US" sz="2600" dirty="0"/>
          </a:p>
          <a:p>
            <a:pPr lvl="1" eaLnBrk="1" hangingPunct="1">
              <a:spcBef>
                <a:spcPct val="30000"/>
              </a:spcBef>
              <a:buFontTx/>
              <a:buChar char="•"/>
            </a:pPr>
            <a:r>
              <a:rPr lang="en-US" altLang="en-US" sz="2800" i="1" u="sng" dirty="0"/>
              <a:t>Breadth</a:t>
            </a:r>
            <a:r>
              <a:rPr lang="en-US" altLang="en-US" sz="2800" dirty="0"/>
              <a:t> of care</a:t>
            </a:r>
          </a:p>
          <a:p>
            <a:pPr lvl="1" eaLnBrk="1" hangingPunct="1">
              <a:spcBef>
                <a:spcPct val="30000"/>
              </a:spcBef>
              <a:buFontTx/>
              <a:buChar char="•"/>
            </a:pPr>
            <a:r>
              <a:rPr lang="en-US" altLang="en-US" sz="2800" i="1" u="sng" dirty="0"/>
              <a:t>Depth</a:t>
            </a:r>
            <a:r>
              <a:rPr lang="en-US" altLang="en-US" sz="2800" dirty="0"/>
              <a:t> of knowledge of the patient, family and community over time</a:t>
            </a:r>
          </a:p>
          <a:p>
            <a:pPr lvl="1" eaLnBrk="1" hangingPunct="1">
              <a:spcBef>
                <a:spcPct val="30000"/>
              </a:spcBef>
              <a:buFontTx/>
              <a:buChar char="•"/>
            </a:pPr>
            <a:r>
              <a:rPr lang="en-US" altLang="en-US" sz="2800" i="1" u="sng" dirty="0"/>
              <a:t>Bridging</a:t>
            </a:r>
            <a:r>
              <a:rPr lang="en-US" altLang="en-US" sz="2800" dirty="0"/>
              <a:t> of the boundaries between health and illness</a:t>
            </a:r>
          </a:p>
          <a:p>
            <a:pPr lvl="1" eaLnBrk="1" hangingPunct="1">
              <a:spcBef>
                <a:spcPct val="30000"/>
              </a:spcBef>
              <a:buFontTx/>
              <a:buChar char="•"/>
            </a:pPr>
            <a:r>
              <a:rPr lang="en-US" altLang="en-US" sz="2800" i="1" u="sng" dirty="0"/>
              <a:t>Guiding</a:t>
            </a:r>
            <a:r>
              <a:rPr lang="en-US" altLang="en-US" sz="2800" dirty="0"/>
              <a:t> access to more narrowly focused care</a:t>
            </a:r>
          </a:p>
          <a:p>
            <a:pPr lvl="1" eaLnBrk="1" hangingPunct="1">
              <a:buFontTx/>
              <a:buChar char="•"/>
            </a:pPr>
            <a:endParaRPr lang="en-US" altLang="en-US" sz="2200" b="1" dirty="0"/>
          </a:p>
          <a:p>
            <a:pPr eaLnBrk="1" hangingPunct="1">
              <a:lnSpc>
                <a:spcPct val="80000"/>
              </a:lnSpc>
              <a:buFontTx/>
              <a:buNone/>
            </a:pPr>
            <a:r>
              <a:rPr lang="en-US" altLang="en-US" sz="1500" b="1" dirty="0"/>
              <a:t>     </a:t>
            </a:r>
          </a:p>
          <a:p>
            <a:pPr eaLnBrk="1" hangingPunct="1">
              <a:lnSpc>
                <a:spcPct val="95000"/>
              </a:lnSpc>
              <a:buFontTx/>
              <a:buNone/>
            </a:pPr>
            <a:r>
              <a:rPr lang="en-US" altLang="en-US" sz="1500" b="1" dirty="0"/>
              <a:t> </a:t>
            </a:r>
            <a:r>
              <a:rPr lang="en-US" altLang="en-US" sz="1800" dirty="0"/>
              <a:t>Stange KC, </a:t>
            </a:r>
            <a:r>
              <a:rPr lang="en-US" altLang="en-US" sz="1800" dirty="0" err="1"/>
              <a:t>Jaén</a:t>
            </a:r>
            <a:r>
              <a:rPr lang="en-US" altLang="en-US" sz="1800" dirty="0"/>
              <a:t> CR, </a:t>
            </a:r>
            <a:r>
              <a:rPr lang="en-US" altLang="en-US" sz="1800" dirty="0" err="1"/>
              <a:t>Flocke</a:t>
            </a:r>
            <a:r>
              <a:rPr lang="en-US" altLang="en-US" sz="1800" dirty="0"/>
              <a:t> SA, Miller WL, Crabtree BF.  The value of a family physician.  </a:t>
            </a:r>
            <a:r>
              <a:rPr lang="en-US" altLang="en-US" sz="1800" i="1" dirty="0"/>
              <a:t>J Fam </a:t>
            </a:r>
            <a:r>
              <a:rPr lang="en-US" altLang="en-US" sz="1800" i="1" dirty="0" err="1"/>
              <a:t>Pract</a:t>
            </a:r>
            <a:r>
              <a:rPr lang="en-US" altLang="en-US" sz="1800" dirty="0"/>
              <a:t>, 1998; 46:363-368.</a:t>
            </a:r>
          </a:p>
          <a:p>
            <a:pPr eaLnBrk="1" hangingPunct="1"/>
            <a:endParaRPr lang="en-US" altLang="en-US" dirty="0"/>
          </a:p>
        </p:txBody>
      </p:sp>
    </p:spTree>
    <p:extLst>
      <p:ext uri="{BB962C8B-B14F-4D97-AF65-F5344CB8AC3E}">
        <p14:creationId xmlns:p14="http://schemas.microsoft.com/office/powerpoint/2010/main" val="359031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0E45-F795-4C9A-A67F-0C6E1CC24CE0}"/>
              </a:ext>
            </a:extLst>
          </p:cNvPr>
          <p:cNvSpPr>
            <a:spLocks noGrp="1"/>
          </p:cNvSpPr>
          <p:nvPr>
            <p:ph type="title"/>
          </p:nvPr>
        </p:nvSpPr>
        <p:spPr>
          <a:xfrm>
            <a:off x="628650" y="365126"/>
            <a:ext cx="7886700" cy="3966844"/>
          </a:xfrm>
        </p:spPr>
        <p:txBody>
          <a:bodyPr/>
          <a:lstStyle/>
          <a:p>
            <a:pPr algn="ctr"/>
            <a:r>
              <a:rPr lang="en-US" sz="4400" b="1" dirty="0">
                <a:latin typeface="+mn-lt"/>
              </a:rPr>
              <a:t>What emerges from </a:t>
            </a:r>
            <a:r>
              <a:rPr lang="en-US" b="1" dirty="0">
                <a:latin typeface="+mn-lt"/>
              </a:rPr>
              <a:t>relationship</a:t>
            </a:r>
            <a:r>
              <a:rPr lang="en-US" sz="4400" b="1" dirty="0">
                <a:latin typeface="+mn-lt"/>
              </a:rPr>
              <a:t>?</a:t>
            </a:r>
            <a:endParaRPr lang="en-US" b="1" dirty="0">
              <a:latin typeface="+mn-lt"/>
            </a:endParaRPr>
          </a:p>
        </p:txBody>
      </p:sp>
      <p:sp>
        <p:nvSpPr>
          <p:cNvPr id="3" name="Content Placeholder 2">
            <a:extLst>
              <a:ext uri="{FF2B5EF4-FFF2-40B4-BE49-F238E27FC236}">
                <a16:creationId xmlns:a16="http://schemas.microsoft.com/office/drawing/2014/main" id="{E050A663-BF77-40CA-99D0-FE090F5B07B5}"/>
              </a:ext>
            </a:extLst>
          </p:cNvPr>
          <p:cNvSpPr>
            <a:spLocks noGrp="1"/>
          </p:cNvSpPr>
          <p:nvPr>
            <p:ph idx="1"/>
          </p:nvPr>
        </p:nvSpPr>
        <p:spPr>
          <a:xfrm>
            <a:off x="777240" y="3989069"/>
            <a:ext cx="7738110" cy="2187893"/>
          </a:xfrm>
        </p:spPr>
        <p:txBody>
          <a:bodyPr/>
          <a:lstStyle/>
          <a:p>
            <a:endParaRPr lang="en-US" dirty="0"/>
          </a:p>
        </p:txBody>
      </p:sp>
      <p:sp>
        <p:nvSpPr>
          <p:cNvPr id="4" name="Slide Number Placeholder 3">
            <a:extLst>
              <a:ext uri="{FF2B5EF4-FFF2-40B4-BE49-F238E27FC236}">
                <a16:creationId xmlns:a16="http://schemas.microsoft.com/office/drawing/2014/main" id="{0F92DCBD-5C8F-95CC-33E2-96D605D6A5BE}"/>
              </a:ext>
            </a:extLst>
          </p:cNvPr>
          <p:cNvSpPr>
            <a:spLocks noGrp="1"/>
          </p:cNvSpPr>
          <p:nvPr>
            <p:ph type="sldNum" sz="quarter" idx="12"/>
          </p:nvPr>
        </p:nvSpPr>
        <p:spPr/>
        <p:txBody>
          <a:bodyPr/>
          <a:lstStyle/>
          <a:p>
            <a:fld id="{464EB498-9CCD-457D-A359-273D18E4027B}" type="slidenum">
              <a:rPr lang="en-US" smtClean="0"/>
              <a:t>24</a:t>
            </a:fld>
            <a:endParaRPr lang="en-US"/>
          </a:p>
        </p:txBody>
      </p:sp>
    </p:spTree>
    <p:extLst>
      <p:ext uri="{BB962C8B-B14F-4D97-AF65-F5344CB8AC3E}">
        <p14:creationId xmlns:p14="http://schemas.microsoft.com/office/powerpoint/2010/main" val="1347258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4">
            <a:extLst>
              <a:ext uri="{FF2B5EF4-FFF2-40B4-BE49-F238E27FC236}">
                <a16:creationId xmlns:a16="http://schemas.microsoft.com/office/drawing/2014/main" id="{D9ECCDC1-B25C-449E-B217-FE0A793BE0FF}"/>
              </a:ext>
            </a:extLst>
          </p:cNvPr>
          <p:cNvSpPr>
            <a:spLocks noGrp="1" noChangeArrowheads="1"/>
          </p:cNvSpPr>
          <p:nvPr>
            <p:ph type="title"/>
          </p:nvPr>
        </p:nvSpPr>
        <p:spPr>
          <a:xfrm>
            <a:off x="1485900" y="457200"/>
            <a:ext cx="6172200" cy="971551"/>
          </a:xfrm>
        </p:spPr>
        <p:txBody>
          <a:bodyPr>
            <a:noAutofit/>
          </a:bodyPr>
          <a:lstStyle/>
          <a:p>
            <a:pPr algn="ctr">
              <a:lnSpc>
                <a:spcPct val="100000"/>
              </a:lnSpc>
            </a:pPr>
            <a:r>
              <a:rPr lang="en-US" altLang="en-US" sz="3200" b="1" dirty="0">
                <a:latin typeface="+mn-lt"/>
              </a:rPr>
              <a:t>Typology of Physicians based on Philosophy &amp; Management Skills</a:t>
            </a:r>
          </a:p>
        </p:txBody>
      </p:sp>
      <p:graphicFrame>
        <p:nvGraphicFramePr>
          <p:cNvPr id="5270544" name="Group 16">
            <a:extLst>
              <a:ext uri="{FF2B5EF4-FFF2-40B4-BE49-F238E27FC236}">
                <a16:creationId xmlns:a16="http://schemas.microsoft.com/office/drawing/2014/main" id="{9B74A45C-B5A8-4028-9D84-C5919995A797}"/>
              </a:ext>
            </a:extLst>
          </p:cNvPr>
          <p:cNvGraphicFramePr>
            <a:graphicFrameLocks noGrp="1"/>
          </p:cNvGraphicFramePr>
          <p:nvPr>
            <p:ph idx="1"/>
          </p:nvPr>
        </p:nvGraphicFramePr>
        <p:xfrm>
          <a:off x="2286000" y="2800350"/>
          <a:ext cx="5372100" cy="2571750"/>
        </p:xfrm>
        <a:graphic>
          <a:graphicData uri="http://schemas.openxmlformats.org/drawingml/2006/table">
            <a:tbl>
              <a:tblPr/>
              <a:tblGrid>
                <a:gridCol w="2686050">
                  <a:extLst>
                    <a:ext uri="{9D8B030D-6E8A-4147-A177-3AD203B41FA5}">
                      <a16:colId xmlns:a16="http://schemas.microsoft.com/office/drawing/2014/main" val="20000"/>
                    </a:ext>
                  </a:extLst>
                </a:gridCol>
                <a:gridCol w="2686050">
                  <a:extLst>
                    <a:ext uri="{9D8B030D-6E8A-4147-A177-3AD203B41FA5}">
                      <a16:colId xmlns:a16="http://schemas.microsoft.com/office/drawing/2014/main" val="20001"/>
                    </a:ext>
                  </a:extLst>
                </a:gridCol>
              </a:tblGrid>
              <a:tr h="128587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0" i="0" u="none" strike="noStrike" cap="none" normalizeH="0" baseline="0" dirty="0">
                          <a:ln>
                            <a:noFill/>
                          </a:ln>
                          <a:solidFill>
                            <a:schemeClr val="tx1"/>
                          </a:solidFill>
                          <a:effectLst/>
                          <a:latin typeface="Arial" panose="020B0604020202020204" pitchFamily="34" charset="0"/>
                        </a:rPr>
                        <a:t>Technician</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0" i="0" u="none" strike="noStrike" cap="none" normalizeH="0" baseline="0" dirty="0">
                          <a:ln>
                            <a:noFill/>
                          </a:ln>
                          <a:solidFill>
                            <a:schemeClr val="tx1"/>
                          </a:solidFill>
                          <a:effectLst/>
                          <a:latin typeface="Arial" panose="020B0604020202020204" pitchFamily="34" charset="0"/>
                        </a:rPr>
                        <a:t>Friend</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587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6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0" i="0" u="none" strike="noStrike" cap="none" normalizeH="0" baseline="0">
                          <a:ln>
                            <a:noFill/>
                          </a:ln>
                          <a:solidFill>
                            <a:schemeClr val="tx1"/>
                          </a:solidFill>
                          <a:effectLst/>
                          <a:latin typeface="Arial" panose="020B0604020202020204" pitchFamily="34" charset="0"/>
                        </a:rPr>
                        <a:t>Detective</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0" i="0" u="none" strike="noStrike" cap="none" normalizeH="0" baseline="0" dirty="0">
                          <a:ln>
                            <a:noFill/>
                          </a:ln>
                          <a:solidFill>
                            <a:schemeClr val="tx1"/>
                          </a:solidFill>
                          <a:effectLst/>
                          <a:latin typeface="Arial" panose="020B0604020202020204" pitchFamily="34" charset="0"/>
                        </a:rPr>
                        <a:t>Healer</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4754" name="Slide Number Placeholder 5">
            <a:extLst>
              <a:ext uri="{FF2B5EF4-FFF2-40B4-BE49-F238E27FC236}">
                <a16:creationId xmlns:a16="http://schemas.microsoft.com/office/drawing/2014/main" id="{64AFACF2-D470-4CC1-BDC8-F5ABDF205BA5}"/>
              </a:ext>
            </a:extLst>
          </p:cNvPr>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3FD31B75-6E83-4640-B75B-FE398407EE83}" type="slidenum">
              <a:rPr lang="en-US" altLang="en-US" sz="1050"/>
              <a:pPr>
                <a:spcBef>
                  <a:spcPct val="0"/>
                </a:spcBef>
                <a:buFontTx/>
                <a:buNone/>
              </a:pPr>
              <a:t>25</a:t>
            </a:fld>
            <a:endParaRPr lang="en-US" altLang="en-US" sz="1050"/>
          </a:p>
        </p:txBody>
      </p:sp>
      <p:sp>
        <p:nvSpPr>
          <p:cNvPr id="74767" name="Text Box 17">
            <a:extLst>
              <a:ext uri="{FF2B5EF4-FFF2-40B4-BE49-F238E27FC236}">
                <a16:creationId xmlns:a16="http://schemas.microsoft.com/office/drawing/2014/main" id="{26B97B56-1CE6-42C6-ADEE-4AFF88878900}"/>
              </a:ext>
            </a:extLst>
          </p:cNvPr>
          <p:cNvSpPr txBox="1">
            <a:spLocks noChangeArrowheads="1"/>
          </p:cNvSpPr>
          <p:nvPr/>
        </p:nvSpPr>
        <p:spPr bwMode="auto">
          <a:xfrm rot="10800000">
            <a:off x="1250441" y="3270647"/>
            <a:ext cx="507831"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100" b="1" dirty="0"/>
              <a:t>Skill Set</a:t>
            </a:r>
          </a:p>
        </p:txBody>
      </p:sp>
      <p:sp>
        <p:nvSpPr>
          <p:cNvPr id="74768" name="Text Box 18">
            <a:extLst>
              <a:ext uri="{FF2B5EF4-FFF2-40B4-BE49-F238E27FC236}">
                <a16:creationId xmlns:a16="http://schemas.microsoft.com/office/drawing/2014/main" id="{E0EE3669-788D-4D73-9647-379AB293F109}"/>
              </a:ext>
            </a:extLst>
          </p:cNvPr>
          <p:cNvSpPr txBox="1">
            <a:spLocks noChangeArrowheads="1"/>
          </p:cNvSpPr>
          <p:nvPr/>
        </p:nvSpPr>
        <p:spPr bwMode="auto">
          <a:xfrm rot="10800000">
            <a:off x="1861096" y="3028950"/>
            <a:ext cx="46166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t>Basic</a:t>
            </a:r>
          </a:p>
        </p:txBody>
      </p:sp>
      <p:sp>
        <p:nvSpPr>
          <p:cNvPr id="74769" name="Text Box 19">
            <a:extLst>
              <a:ext uri="{FF2B5EF4-FFF2-40B4-BE49-F238E27FC236}">
                <a16:creationId xmlns:a16="http://schemas.microsoft.com/office/drawing/2014/main" id="{60DCDBD2-865F-443F-AA9E-E96D4E442299}"/>
              </a:ext>
            </a:extLst>
          </p:cNvPr>
          <p:cNvSpPr txBox="1">
            <a:spLocks noChangeArrowheads="1"/>
          </p:cNvSpPr>
          <p:nvPr/>
        </p:nvSpPr>
        <p:spPr bwMode="auto">
          <a:xfrm rot="10800000">
            <a:off x="1803946" y="4057650"/>
            <a:ext cx="46166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t>Advanced</a:t>
            </a:r>
          </a:p>
        </p:txBody>
      </p:sp>
      <p:sp>
        <p:nvSpPr>
          <p:cNvPr id="74770" name="Text Box 20">
            <a:extLst>
              <a:ext uri="{FF2B5EF4-FFF2-40B4-BE49-F238E27FC236}">
                <a16:creationId xmlns:a16="http://schemas.microsoft.com/office/drawing/2014/main" id="{2050C5BD-99C0-4DD3-9021-31D912B280F9}"/>
              </a:ext>
            </a:extLst>
          </p:cNvPr>
          <p:cNvSpPr txBox="1">
            <a:spLocks noChangeArrowheads="1"/>
          </p:cNvSpPr>
          <p:nvPr/>
        </p:nvSpPr>
        <p:spPr bwMode="auto">
          <a:xfrm>
            <a:off x="4057650" y="1914526"/>
            <a:ext cx="182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100" b="1" dirty="0"/>
              <a:t>Philosophy</a:t>
            </a:r>
          </a:p>
        </p:txBody>
      </p:sp>
      <p:sp>
        <p:nvSpPr>
          <p:cNvPr id="74771" name="Text Box 21">
            <a:extLst>
              <a:ext uri="{FF2B5EF4-FFF2-40B4-BE49-F238E27FC236}">
                <a16:creationId xmlns:a16="http://schemas.microsoft.com/office/drawing/2014/main" id="{8F91927C-BEBB-4B4A-A5AD-8E12036C5D0B}"/>
              </a:ext>
            </a:extLst>
          </p:cNvPr>
          <p:cNvSpPr txBox="1">
            <a:spLocks noChangeArrowheads="1"/>
          </p:cNvSpPr>
          <p:nvPr/>
        </p:nvSpPr>
        <p:spPr bwMode="auto">
          <a:xfrm>
            <a:off x="2800350" y="2343150"/>
            <a:ext cx="13131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t>Biomedical</a:t>
            </a:r>
          </a:p>
        </p:txBody>
      </p:sp>
      <p:sp>
        <p:nvSpPr>
          <p:cNvPr id="74772" name="Text Box 23">
            <a:extLst>
              <a:ext uri="{FF2B5EF4-FFF2-40B4-BE49-F238E27FC236}">
                <a16:creationId xmlns:a16="http://schemas.microsoft.com/office/drawing/2014/main" id="{C2EACF62-B774-449D-884D-09C3CCC89FB7}"/>
              </a:ext>
            </a:extLst>
          </p:cNvPr>
          <p:cNvSpPr txBox="1">
            <a:spLocks noChangeArrowheads="1"/>
          </p:cNvSpPr>
          <p:nvPr/>
        </p:nvSpPr>
        <p:spPr bwMode="auto">
          <a:xfrm>
            <a:off x="5372101" y="2343150"/>
            <a:ext cx="19523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t>Biopsychosocial</a:t>
            </a:r>
          </a:p>
        </p:txBody>
      </p:sp>
      <p:sp>
        <p:nvSpPr>
          <p:cNvPr id="74773" name="Text Box 24">
            <a:extLst>
              <a:ext uri="{FF2B5EF4-FFF2-40B4-BE49-F238E27FC236}">
                <a16:creationId xmlns:a16="http://schemas.microsoft.com/office/drawing/2014/main" id="{35D2F778-2901-4D4A-8FAC-BF02AB0C8AC8}"/>
              </a:ext>
            </a:extLst>
          </p:cNvPr>
          <p:cNvSpPr txBox="1">
            <a:spLocks noChangeArrowheads="1"/>
          </p:cNvSpPr>
          <p:nvPr/>
        </p:nvSpPr>
        <p:spPr bwMode="auto">
          <a:xfrm>
            <a:off x="742950" y="6105879"/>
            <a:ext cx="7772400"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5000"/>
              </a:lnSpc>
              <a:spcBef>
                <a:spcPct val="50000"/>
              </a:spcBef>
              <a:buFontTx/>
              <a:buNone/>
            </a:pPr>
            <a:r>
              <a:rPr lang="en-US" altLang="en-US" sz="1600" dirty="0"/>
              <a:t>Robinson WD, Priest LA, Susman JL, Rouse J, Crabtree BF. Technician, friend, detective, and healer: family physicians' responses to emotional distress. </a:t>
            </a:r>
            <a:r>
              <a:rPr lang="en-US" altLang="en-US" sz="1600" i="1" dirty="0"/>
              <a:t>J. Fam. </a:t>
            </a:r>
            <a:r>
              <a:rPr lang="en-US" altLang="en-US" sz="1600" i="1" dirty="0" err="1"/>
              <a:t>Pract</a:t>
            </a:r>
            <a:r>
              <a:rPr lang="en-US" altLang="en-US" sz="1600" i="1" dirty="0"/>
              <a:t>. </a:t>
            </a:r>
            <a:r>
              <a:rPr lang="en-US" altLang="en-US" sz="1600" dirty="0"/>
              <a:t>2001;50(10):864-870</a:t>
            </a:r>
            <a:r>
              <a:rPr lang="en-US" altLang="en-US" sz="1125" dirty="0"/>
              <a:t>.</a:t>
            </a:r>
          </a:p>
        </p:txBody>
      </p:sp>
    </p:spTree>
    <p:extLst>
      <p:ext uri="{BB962C8B-B14F-4D97-AF65-F5344CB8AC3E}">
        <p14:creationId xmlns:p14="http://schemas.microsoft.com/office/powerpoint/2010/main" val="334163533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7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7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70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7" grpId="0"/>
      <p:bldP spid="74768" grpId="0"/>
      <p:bldP spid="74769" grpId="0"/>
      <p:bldP spid="74770" grpId="0"/>
      <p:bldP spid="74771" grpId="0"/>
      <p:bldP spid="747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1AAB8F-809E-4A13-B30D-8AAD1CA5804C}" type="slidenum">
              <a:rPr lang="en-US" altLang="en-US" sz="1400" smtClean="0"/>
              <a:pPr>
                <a:spcBef>
                  <a:spcPct val="0"/>
                </a:spcBef>
                <a:buFontTx/>
                <a:buNone/>
              </a:pPr>
              <a:t>26</a:t>
            </a:fld>
            <a:endParaRPr lang="en-US" altLang="en-US" sz="1400"/>
          </a:p>
        </p:txBody>
      </p:sp>
      <p:sp>
        <p:nvSpPr>
          <p:cNvPr id="47107" name="Rectangle 2"/>
          <p:cNvSpPr>
            <a:spLocks noGrp="1" noChangeArrowheads="1"/>
          </p:cNvSpPr>
          <p:nvPr>
            <p:ph type="title"/>
          </p:nvPr>
        </p:nvSpPr>
        <p:spPr/>
        <p:txBody>
          <a:bodyPr/>
          <a:lstStyle/>
          <a:p>
            <a:pPr algn="ctr" eaLnBrk="1" hangingPunct="1"/>
            <a:r>
              <a:rPr lang="en-US" altLang="en-US" b="1" dirty="0">
                <a:latin typeface="+mn-lt"/>
              </a:rPr>
              <a:t>Continuity of Care</a:t>
            </a:r>
          </a:p>
        </p:txBody>
      </p:sp>
      <p:sp>
        <p:nvSpPr>
          <p:cNvPr id="37892" name="Rectangle 3"/>
          <p:cNvSpPr>
            <a:spLocks noGrp="1" noChangeArrowheads="1"/>
          </p:cNvSpPr>
          <p:nvPr>
            <p:ph type="body" idx="1"/>
          </p:nvPr>
        </p:nvSpPr>
        <p:spPr>
          <a:xfrm>
            <a:off x="457200" y="1690688"/>
            <a:ext cx="8229600" cy="2412968"/>
          </a:xfrm>
        </p:spPr>
        <p:txBody>
          <a:bodyPr>
            <a:normAutofit/>
          </a:bodyPr>
          <a:lstStyle/>
          <a:p>
            <a:pPr>
              <a:spcBef>
                <a:spcPct val="55000"/>
              </a:spcBef>
            </a:pPr>
            <a:r>
              <a:rPr lang="en-US" dirty="0"/>
              <a:t>Lower total healthcare expenditures </a:t>
            </a:r>
          </a:p>
          <a:p>
            <a:pPr>
              <a:spcBef>
                <a:spcPct val="55000"/>
              </a:spcBef>
            </a:pPr>
            <a:r>
              <a:rPr lang="en-US" dirty="0"/>
              <a:t>Lower rates of ED use &amp; hospitalization</a:t>
            </a:r>
          </a:p>
          <a:p>
            <a:pPr>
              <a:spcBef>
                <a:spcPct val="55000"/>
              </a:spcBef>
            </a:pPr>
            <a:r>
              <a:rPr lang="en-US" dirty="0"/>
              <a:t>Better 146 other outcomes</a:t>
            </a:r>
          </a:p>
        </p:txBody>
      </p:sp>
      <p:sp>
        <p:nvSpPr>
          <p:cNvPr id="47109" name="Text Box 4"/>
          <p:cNvSpPr txBox="1">
            <a:spLocks noChangeArrowheads="1"/>
          </p:cNvSpPr>
          <p:nvPr/>
        </p:nvSpPr>
        <p:spPr bwMode="auto">
          <a:xfrm>
            <a:off x="457200" y="4308508"/>
            <a:ext cx="8305800" cy="241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a:lnSpc>
                <a:spcPct val="90000"/>
              </a:lnSpc>
              <a:spcBef>
                <a:spcPts val="300"/>
              </a:spcBef>
              <a:spcAft>
                <a:spcPts val="0"/>
              </a:spcAft>
              <a:buNone/>
            </a:pPr>
            <a:r>
              <a:rPr lang="en-US" sz="1800" kern="100" dirty="0">
                <a:effectLst/>
                <a:latin typeface="Calibri" panose="020F0502020204030204" pitchFamily="34" charset="0"/>
                <a:ea typeface="Calibri" panose="020F0502020204030204" pitchFamily="34" charset="0"/>
              </a:rPr>
              <a:t>Gaglioti AH, Li C, </a:t>
            </a:r>
            <a:r>
              <a:rPr lang="en-US" sz="1800" kern="100" dirty="0" err="1">
                <a:effectLst/>
                <a:latin typeface="Calibri" panose="020F0502020204030204" pitchFamily="34" charset="0"/>
                <a:ea typeface="Calibri" panose="020F0502020204030204" pitchFamily="34" charset="0"/>
              </a:rPr>
              <a:t>Baltrus</a:t>
            </a:r>
            <a:r>
              <a:rPr lang="en-US" sz="1800" kern="100" dirty="0">
                <a:effectLst/>
                <a:latin typeface="Calibri" panose="020F0502020204030204" pitchFamily="34" charset="0"/>
                <a:ea typeface="Calibri" panose="020F0502020204030204" pitchFamily="34" charset="0"/>
              </a:rPr>
              <a:t> PT, et al. Interpersonal primary care continuity for chronic conditions is associated with fewer hospitalizations and emergency department visits among Medicaid enrollees. </a:t>
            </a:r>
            <a:r>
              <a:rPr lang="en-US" sz="1800" i="1" kern="100" dirty="0">
                <a:effectLst/>
                <a:latin typeface="Calibri" panose="020F0502020204030204" pitchFamily="34" charset="0"/>
                <a:ea typeface="Calibri" panose="020F0502020204030204" pitchFamily="34" charset="0"/>
              </a:rPr>
              <a:t>J Am Board Fam Med</a:t>
            </a:r>
            <a:r>
              <a:rPr lang="en-US" sz="1800" kern="100" dirty="0">
                <a:effectLst/>
                <a:latin typeface="Calibri" panose="020F0502020204030204" pitchFamily="34" charset="0"/>
                <a:ea typeface="Calibri" panose="020F0502020204030204" pitchFamily="34" charset="0"/>
              </a:rPr>
              <a:t>. 2023;36(2):303-312. </a:t>
            </a:r>
            <a:endParaRPr lang="en-US" sz="1800" kern="100" dirty="0">
              <a:effectLst/>
              <a:latin typeface="Times New Roman" panose="02020603050405020304" pitchFamily="18" charset="0"/>
              <a:ea typeface="Calibri" panose="020F0502020204030204" pitchFamily="34" charset="0"/>
            </a:endParaRPr>
          </a:p>
          <a:p>
            <a:pPr marL="0" marR="0">
              <a:lnSpc>
                <a:spcPct val="90000"/>
              </a:lnSpc>
              <a:spcBef>
                <a:spcPts val="300"/>
              </a:spcBef>
              <a:spcAft>
                <a:spcPts val="0"/>
              </a:spcAft>
              <a:buNone/>
            </a:pPr>
            <a:r>
              <a:rPr lang="en-US" sz="1800" kern="100" dirty="0">
                <a:effectLst/>
                <a:latin typeface="Calibri" panose="020F0502020204030204" pitchFamily="34" charset="0"/>
                <a:ea typeface="Calibri" panose="020F0502020204030204" pitchFamily="34" charset="0"/>
              </a:rPr>
              <a:t>Bazemore A, Merenstein Z, Handler L, </a:t>
            </a:r>
            <a:r>
              <a:rPr lang="en-US" sz="1800" kern="100" dirty="0" err="1">
                <a:effectLst/>
                <a:latin typeface="Calibri" panose="020F0502020204030204" pitchFamily="34" charset="0"/>
                <a:ea typeface="Calibri" panose="020F0502020204030204" pitchFamily="34" charset="0"/>
              </a:rPr>
              <a:t>Saultz</a:t>
            </a:r>
            <a:r>
              <a:rPr lang="en-US" sz="1800" kern="100" dirty="0">
                <a:effectLst/>
                <a:latin typeface="Calibri" panose="020F0502020204030204" pitchFamily="34" charset="0"/>
                <a:ea typeface="Calibri" panose="020F0502020204030204" pitchFamily="34" charset="0"/>
              </a:rPr>
              <a:t> JW. The impact of interpersonal continuity of primary care on health care costs and use: A critical review. </a:t>
            </a:r>
            <a:r>
              <a:rPr lang="en-US" sz="1800" i="1" kern="100" dirty="0">
                <a:effectLst/>
                <a:latin typeface="Calibri" panose="020F0502020204030204" pitchFamily="34" charset="0"/>
                <a:ea typeface="Calibri" panose="020F0502020204030204" pitchFamily="34" charset="0"/>
              </a:rPr>
              <a:t>Ann Fam Med</a:t>
            </a:r>
            <a:r>
              <a:rPr lang="en-US" sz="1800" kern="100" dirty="0">
                <a:effectLst/>
                <a:latin typeface="Calibri" panose="020F0502020204030204" pitchFamily="34" charset="0"/>
                <a:ea typeface="Calibri" panose="020F0502020204030204" pitchFamily="34" charset="0"/>
              </a:rPr>
              <a:t>. 2023;21(3):274-279. </a:t>
            </a:r>
            <a:endParaRPr lang="en-US" sz="1800" kern="100" dirty="0">
              <a:effectLst/>
              <a:latin typeface="Times New Roman" panose="02020603050405020304" pitchFamily="18" charset="0"/>
              <a:ea typeface="Calibri" panose="020F0502020204030204" pitchFamily="34" charset="0"/>
            </a:endParaRPr>
          </a:p>
          <a:p>
            <a:pPr marL="0" marR="0">
              <a:lnSpc>
                <a:spcPct val="90000"/>
              </a:lnSpc>
              <a:spcBef>
                <a:spcPts val="300"/>
              </a:spcBef>
              <a:spcAft>
                <a:spcPts val="0"/>
              </a:spcAft>
              <a:buNone/>
            </a:pPr>
            <a:r>
              <a:rPr lang="en-US" sz="1800" kern="100" dirty="0">
                <a:effectLst/>
                <a:latin typeface="Calibri" panose="020F0502020204030204" pitchFamily="34" charset="0"/>
                <a:ea typeface="Calibri" panose="020F0502020204030204" pitchFamily="34" charset="0"/>
              </a:rPr>
              <a:t>Bazemore A, </a:t>
            </a:r>
            <a:r>
              <a:rPr lang="en-US" sz="1800" kern="100" dirty="0" err="1">
                <a:effectLst/>
                <a:latin typeface="Calibri" panose="020F0502020204030204" pitchFamily="34" charset="0"/>
                <a:ea typeface="Calibri" panose="020F0502020204030204" pitchFamily="34" charset="0"/>
              </a:rPr>
              <a:t>Petterson</a:t>
            </a:r>
            <a:r>
              <a:rPr lang="en-US" sz="1800" kern="100" dirty="0">
                <a:effectLst/>
                <a:latin typeface="Calibri" panose="020F0502020204030204" pitchFamily="34" charset="0"/>
                <a:ea typeface="Calibri" panose="020F0502020204030204" pitchFamily="34" charset="0"/>
              </a:rPr>
              <a:t> S, Peterson LE, Bruno R, Chung Y, Phillips RL, Jr. Higher Primary Care Physician Continuity is Associated With Lower Costs and Hospitalizations. </a:t>
            </a:r>
            <a:r>
              <a:rPr lang="en-US" sz="1800" i="1" kern="100" dirty="0">
                <a:effectLst/>
                <a:latin typeface="Calibri" panose="020F0502020204030204" pitchFamily="34" charset="0"/>
                <a:ea typeface="Calibri" panose="020F0502020204030204" pitchFamily="34" charset="0"/>
              </a:rPr>
              <a:t>Ann Fam Med</a:t>
            </a:r>
            <a:r>
              <a:rPr lang="en-US" sz="1800" kern="100" dirty="0">
                <a:effectLst/>
                <a:latin typeface="Calibri" panose="020F0502020204030204" pitchFamily="34" charset="0"/>
                <a:ea typeface="Calibri" panose="020F0502020204030204" pitchFamily="34" charset="0"/>
              </a:rPr>
              <a:t>. Nov 2018;16(6):492-497. </a:t>
            </a:r>
            <a:endParaRPr lang="en-US" sz="18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70746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65C5FAA-ED94-B566-D3E3-15858BB09AA2}"/>
              </a:ext>
            </a:extLst>
          </p:cNvPr>
          <p:cNvSpPr>
            <a:spLocks noGrp="1" noChangeArrowheads="1"/>
          </p:cNvSpPr>
          <p:nvPr>
            <p:ph type="title"/>
          </p:nvPr>
        </p:nvSpPr>
        <p:spPr>
          <a:xfrm>
            <a:off x="685800" y="838200"/>
            <a:ext cx="7772400" cy="533400"/>
          </a:xfrm>
        </p:spPr>
        <p:txBody>
          <a:bodyPr>
            <a:normAutofit fontScale="90000"/>
          </a:bodyPr>
          <a:lstStyle/>
          <a:p>
            <a:r>
              <a:rPr lang="en-US" altLang="en-US" sz="4200" b="1">
                <a:latin typeface="Helvetica" panose="020B0604020202020204" pitchFamily="34" charset="0"/>
              </a:rPr>
              <a:t>The Family in Family Practice</a:t>
            </a:r>
            <a:br>
              <a:rPr lang="en-US" altLang="en-US" sz="4000" b="1">
                <a:latin typeface="Helvetica" panose="020B0604020202020204" pitchFamily="34" charset="0"/>
              </a:rPr>
            </a:br>
            <a:endParaRPr lang="en-US" altLang="en-US" sz="3900" b="1">
              <a:latin typeface="Helvetica" panose="020B0604020202020204" pitchFamily="34" charset="0"/>
            </a:endParaRPr>
          </a:p>
        </p:txBody>
      </p:sp>
      <p:sp>
        <p:nvSpPr>
          <p:cNvPr id="36867" name="Rectangle 3">
            <a:extLst>
              <a:ext uri="{FF2B5EF4-FFF2-40B4-BE49-F238E27FC236}">
                <a16:creationId xmlns:a16="http://schemas.microsoft.com/office/drawing/2014/main" id="{16CAA268-803A-A379-7068-2921B4AE98A3}"/>
              </a:ext>
            </a:extLst>
          </p:cNvPr>
          <p:cNvSpPr>
            <a:spLocks noGrp="1" noChangeArrowheads="1"/>
          </p:cNvSpPr>
          <p:nvPr>
            <p:ph type="body" idx="1"/>
          </p:nvPr>
        </p:nvSpPr>
        <p:spPr>
          <a:xfrm>
            <a:off x="228600" y="1828800"/>
            <a:ext cx="8686800" cy="5029200"/>
          </a:xfrm>
        </p:spPr>
        <p:txBody>
          <a:bodyPr/>
          <a:lstStyle/>
          <a:p>
            <a:pPr marL="457200" indent="-457200">
              <a:spcBef>
                <a:spcPts val="1200"/>
              </a:spcBef>
            </a:pPr>
            <a:r>
              <a:rPr lang="en-US" altLang="en-US" sz="3200" dirty="0">
                <a:latin typeface="Helvetica" panose="020B0604020202020204" pitchFamily="34" charset="0"/>
              </a:rPr>
              <a:t>Is alive and well by multiple measures</a:t>
            </a:r>
          </a:p>
          <a:p>
            <a:pPr marL="800100" marR="0" lvl="1" indent="-228600" algn="l" defTabSz="914400" rtl="0" eaLnBrk="1" fontAlgn="auto" latinLnBrk="0" hangingPunct="1">
              <a:lnSpc>
                <a:spcPct val="90000"/>
              </a:lnSpc>
              <a:spcBef>
                <a:spcPts val="600"/>
              </a:spcBef>
              <a:buClrTx/>
              <a:buSzTx/>
              <a:buFontTx/>
              <a:buChar char="•"/>
              <a:tabLst/>
              <a:defRPr/>
            </a:pPr>
            <a:r>
              <a:rPr kumimoji="0" lang="en-US" altLang="en-US"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 </a:t>
            </a:r>
            <a:r>
              <a:rPr kumimoji="0" lang="en-US" altLang="en-US"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10% of time</a:t>
            </a:r>
          </a:p>
          <a:p>
            <a:pPr marL="800100" marR="0" lvl="1" indent="-228600" algn="l" defTabSz="914400" rtl="0" eaLnBrk="1" fontAlgn="auto" latinLnBrk="0" hangingPunct="1">
              <a:lnSpc>
                <a:spcPct val="90000"/>
              </a:lnSpc>
              <a:spcBef>
                <a:spcPts val="600"/>
              </a:spcBef>
              <a:buClrTx/>
              <a:buSzTx/>
              <a:buFontTx/>
              <a:buChar char="•"/>
              <a:tabLst/>
              <a:defRPr/>
            </a:pPr>
            <a:r>
              <a:rPr kumimoji="0" lang="en-US" altLang="en-US"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  Family members present during 34% of visits</a:t>
            </a:r>
          </a:p>
          <a:p>
            <a:pPr marL="800100" marR="0" lvl="1" indent="-228600" algn="l" defTabSz="914400" rtl="0" eaLnBrk="1" fontAlgn="auto" latinLnBrk="0" hangingPunct="1">
              <a:lnSpc>
                <a:spcPct val="90000"/>
              </a:lnSpc>
              <a:spcBef>
                <a:spcPts val="600"/>
              </a:spcBef>
              <a:buClrTx/>
              <a:buSzTx/>
              <a:buFontTx/>
              <a:buChar char="•"/>
              <a:tabLst/>
              <a:defRPr/>
            </a:pPr>
            <a:r>
              <a:rPr lang="en-US" altLang="en-US" sz="2800" dirty="0">
                <a:solidFill>
                  <a:prstClr val="black"/>
                </a:solidFill>
                <a:latin typeface="Helvetica" panose="020B0604020202020204" pitchFamily="34" charset="0"/>
              </a:rPr>
              <a:t> Genograms in 11% of medical records</a:t>
            </a:r>
            <a:endParaRPr lang="en-US" altLang="en-US" sz="2800" dirty="0">
              <a:latin typeface="Helvetica" panose="020B0604020202020204" pitchFamily="34" charset="0"/>
            </a:endParaRPr>
          </a:p>
          <a:p>
            <a:pPr marL="457200" indent="-457200">
              <a:spcBef>
                <a:spcPts val="2400"/>
              </a:spcBef>
            </a:pPr>
            <a:r>
              <a:rPr lang="en-US" altLang="en-US" sz="3200" dirty="0">
                <a:latin typeface="Helvetica" panose="020B0604020202020204" pitchFamily="34" charset="0"/>
              </a:rPr>
              <a:t>Family history obtained in visits by:</a:t>
            </a:r>
          </a:p>
          <a:p>
            <a:pPr marL="800100" marR="0" lvl="1" indent="-228600" algn="l" defTabSz="914400" rtl="0" eaLnBrk="1" fontAlgn="auto" latinLnBrk="0" hangingPunct="1">
              <a:lnSpc>
                <a:spcPct val="90000"/>
              </a:lnSpc>
              <a:spcBef>
                <a:spcPts val="600"/>
              </a:spcBef>
              <a:buClrTx/>
              <a:buSzTx/>
              <a:buFontTx/>
              <a:buChar char="•"/>
              <a:tabLst/>
              <a:defRPr/>
            </a:pPr>
            <a:r>
              <a:rPr kumimoji="0" lang="en-US" altLang="en-US"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 51% of new patients</a:t>
            </a:r>
          </a:p>
          <a:p>
            <a:pPr marL="800100" marR="0" lvl="1" indent="-228600" algn="l" defTabSz="914400" rtl="0" eaLnBrk="1" fontAlgn="auto" latinLnBrk="0" hangingPunct="1">
              <a:lnSpc>
                <a:spcPct val="90000"/>
              </a:lnSpc>
              <a:spcBef>
                <a:spcPts val="600"/>
              </a:spcBef>
              <a:buClrTx/>
              <a:buSzTx/>
              <a:buFontTx/>
              <a:buChar char="•"/>
              <a:tabLst/>
              <a:defRPr/>
            </a:pPr>
            <a:r>
              <a:rPr kumimoji="0" lang="en-US" altLang="en-US"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 22% of established patients</a:t>
            </a:r>
            <a:endParaRPr lang="en-US" altLang="en-US" sz="4000" dirty="0">
              <a:latin typeface="Helvetica" panose="020B0604020202020204" pitchFamily="34" charset="0"/>
            </a:endParaRPr>
          </a:p>
          <a:p>
            <a:pPr marL="0" indent="0">
              <a:buNone/>
            </a:pPr>
            <a:endParaRPr lang="en-US" altLang="en-US" sz="2800" dirty="0">
              <a:latin typeface="Helvetica" panose="020B0604020202020204" pitchFamily="34" charset="0"/>
            </a:endParaRPr>
          </a:p>
          <a:p>
            <a:pPr marL="457200" indent="-457200">
              <a:spcBef>
                <a:spcPct val="115000"/>
              </a:spcBef>
              <a:buFontTx/>
              <a:buNone/>
            </a:pPr>
            <a:r>
              <a:rPr lang="en-US" altLang="en-US" sz="1600" dirty="0" err="1">
                <a:latin typeface="Helvetica" panose="020B0604020202020204" pitchFamily="34" charset="0"/>
              </a:rPr>
              <a:t>Medalie</a:t>
            </a:r>
            <a:r>
              <a:rPr lang="en-US" altLang="en-US" sz="1600" dirty="0">
                <a:latin typeface="Helvetica" panose="020B0604020202020204" pitchFamily="34" charset="0"/>
              </a:rPr>
              <a:t> JH, Zyzanski SJ, </a:t>
            </a:r>
            <a:r>
              <a:rPr lang="en-US" altLang="en-US" sz="1600" dirty="0" err="1">
                <a:latin typeface="Helvetica" panose="020B0604020202020204" pitchFamily="34" charset="0"/>
              </a:rPr>
              <a:t>Langa</a:t>
            </a:r>
            <a:r>
              <a:rPr lang="en-US" altLang="en-US" sz="1600" dirty="0">
                <a:latin typeface="Helvetica" panose="020B0604020202020204" pitchFamily="34" charset="0"/>
              </a:rPr>
              <a:t> DM, Stange KC.  The family in family practice: Is it a reality?</a:t>
            </a:r>
          </a:p>
          <a:p>
            <a:pPr marL="457200" indent="-457200">
              <a:lnSpc>
                <a:spcPct val="55000"/>
              </a:lnSpc>
              <a:buFontTx/>
              <a:buNone/>
            </a:pPr>
            <a:r>
              <a:rPr lang="en-US" altLang="en-US" sz="1600" dirty="0">
                <a:latin typeface="Helvetica" panose="020B0604020202020204" pitchFamily="34" charset="0"/>
              </a:rPr>
              <a:t>Results of a multi-faceted study.  </a:t>
            </a:r>
            <a:r>
              <a:rPr lang="en-US" altLang="en-US" sz="1600" i="1" dirty="0">
                <a:latin typeface="Helvetica" panose="020B0604020202020204" pitchFamily="34" charset="0"/>
              </a:rPr>
              <a:t>J Fam </a:t>
            </a:r>
            <a:r>
              <a:rPr lang="en-US" altLang="en-US" sz="1600" i="1" dirty="0" err="1">
                <a:latin typeface="Helvetica" panose="020B0604020202020204" pitchFamily="34" charset="0"/>
              </a:rPr>
              <a:t>Pract</a:t>
            </a:r>
            <a:r>
              <a:rPr lang="en-US" altLang="en-US" sz="1600" dirty="0">
                <a:latin typeface="Helvetica" panose="020B0604020202020204" pitchFamily="34" charset="0"/>
              </a:rPr>
              <a:t>, 1998; 46:390-396.</a:t>
            </a:r>
            <a:endParaRPr lang="en-US" altLang="en-US" sz="2800" dirty="0">
              <a:latin typeface="Helvetica" panose="020B0604020202020204" pitchFamily="34" charset="0"/>
            </a:endParaRPr>
          </a:p>
        </p:txBody>
      </p:sp>
    </p:spTree>
    <p:extLst>
      <p:ext uri="{BB962C8B-B14F-4D97-AF65-F5344CB8AC3E}">
        <p14:creationId xmlns:p14="http://schemas.microsoft.com/office/powerpoint/2010/main" val="3670375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a:extLst>
              <a:ext uri="{FF2B5EF4-FFF2-40B4-BE49-F238E27FC236}">
                <a16:creationId xmlns:a16="http://schemas.microsoft.com/office/drawing/2014/main" id="{1C3F37DA-8DF6-C5AE-F255-91D1333CA0FE}"/>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590417-A93F-4A46-88D6-5C7C57748E04}" type="slidenum">
              <a:rPr lang="en-US" altLang="en-US" sz="1400"/>
              <a:pPr>
                <a:spcBef>
                  <a:spcPct val="0"/>
                </a:spcBef>
                <a:buFontTx/>
                <a:buNone/>
              </a:pPr>
              <a:t>28</a:t>
            </a:fld>
            <a:endParaRPr lang="en-US" altLang="en-US" sz="1400"/>
          </a:p>
        </p:txBody>
      </p:sp>
      <p:sp>
        <p:nvSpPr>
          <p:cNvPr id="114691" name="Rectangle 2">
            <a:extLst>
              <a:ext uri="{FF2B5EF4-FFF2-40B4-BE49-F238E27FC236}">
                <a16:creationId xmlns:a16="http://schemas.microsoft.com/office/drawing/2014/main" id="{E638FBCD-8589-14BC-6FC2-97C32AC6D8DE}"/>
              </a:ext>
            </a:extLst>
          </p:cNvPr>
          <p:cNvSpPr>
            <a:spLocks noGrp="1" noChangeArrowheads="1"/>
          </p:cNvSpPr>
          <p:nvPr>
            <p:ph type="title"/>
          </p:nvPr>
        </p:nvSpPr>
        <p:spPr>
          <a:xfrm>
            <a:off x="457200" y="503238"/>
            <a:ext cx="8229600" cy="1189038"/>
          </a:xfrm>
        </p:spPr>
        <p:txBody>
          <a:bodyPr>
            <a:noAutofit/>
          </a:bodyPr>
          <a:lstStyle/>
          <a:p>
            <a:pPr algn="ctr" eaLnBrk="1" hangingPunct="1"/>
            <a:r>
              <a:rPr lang="en-US" altLang="en-US" b="1" dirty="0">
                <a:latin typeface="+mn-lt"/>
              </a:rPr>
              <a:t>Family Focus - Two Styles</a:t>
            </a:r>
          </a:p>
        </p:txBody>
      </p:sp>
      <p:sp>
        <p:nvSpPr>
          <p:cNvPr id="62468" name="Rectangle 3">
            <a:extLst>
              <a:ext uri="{FF2B5EF4-FFF2-40B4-BE49-F238E27FC236}">
                <a16:creationId xmlns:a16="http://schemas.microsoft.com/office/drawing/2014/main" id="{1723FC11-C8BF-B61C-84B1-B6A1D5BCABDE}"/>
              </a:ext>
            </a:extLst>
          </p:cNvPr>
          <p:cNvSpPr>
            <a:spLocks noGrp="1" noChangeArrowheads="1"/>
          </p:cNvSpPr>
          <p:nvPr>
            <p:ph type="body" idx="1"/>
          </p:nvPr>
        </p:nvSpPr>
        <p:spPr>
          <a:xfrm>
            <a:off x="457200" y="1828800"/>
            <a:ext cx="8153400" cy="5029200"/>
          </a:xfrm>
        </p:spPr>
        <p:txBody>
          <a:bodyPr/>
          <a:lstStyle/>
          <a:p>
            <a:pPr marL="457200" indent="-457200" eaLnBrk="1" hangingPunct="1">
              <a:spcBef>
                <a:spcPct val="60000"/>
              </a:spcBef>
              <a:spcAft>
                <a:spcPct val="30000"/>
              </a:spcAft>
            </a:pPr>
            <a:r>
              <a:rPr lang="en-US" altLang="en-US" sz="3100" dirty="0"/>
              <a:t>Family history as context for care of individuals</a:t>
            </a:r>
          </a:p>
          <a:p>
            <a:pPr marL="571500" lvl="1" indent="0" eaLnBrk="1" hangingPunct="1">
              <a:spcBef>
                <a:spcPct val="0"/>
              </a:spcBef>
              <a:spcAft>
                <a:spcPct val="65000"/>
              </a:spcAft>
              <a:buClr>
                <a:schemeClr val="tx1"/>
              </a:buClr>
              <a:buFontTx/>
              <a:buChar char="•"/>
            </a:pPr>
            <a:r>
              <a:rPr lang="en-US" altLang="en-US" sz="2400" dirty="0"/>
              <a:t> Higher preventive service delivery rates</a:t>
            </a:r>
          </a:p>
          <a:p>
            <a:pPr marL="457200" indent="-457200" eaLnBrk="1" hangingPunct="1">
              <a:spcBef>
                <a:spcPct val="60000"/>
              </a:spcBef>
              <a:spcAft>
                <a:spcPct val="30000"/>
              </a:spcAft>
            </a:pPr>
            <a:r>
              <a:rPr lang="en-US" altLang="en-US" sz="3100" dirty="0"/>
              <a:t>Family as the unit of care</a:t>
            </a:r>
          </a:p>
          <a:p>
            <a:pPr marL="571500" lvl="1" indent="0" eaLnBrk="1" hangingPunct="1">
              <a:spcBef>
                <a:spcPct val="0"/>
              </a:spcBef>
              <a:spcAft>
                <a:spcPct val="65000"/>
              </a:spcAft>
              <a:buClr>
                <a:schemeClr val="tx1"/>
              </a:buClr>
              <a:buFontTx/>
              <a:buChar char="•"/>
            </a:pPr>
            <a:r>
              <a:rPr lang="en-US" altLang="en-US" sz="2400" dirty="0"/>
              <a:t> Greater knowledge of the patient and family</a:t>
            </a:r>
          </a:p>
          <a:p>
            <a:pPr marL="457200" indent="-457200" eaLnBrk="1" hangingPunct="1">
              <a:spcBef>
                <a:spcPct val="115000"/>
              </a:spcBef>
              <a:buClr>
                <a:schemeClr val="tx1"/>
              </a:buClr>
              <a:buFontTx/>
              <a:buNone/>
            </a:pPr>
            <a:endParaRPr lang="en-US" altLang="en-US" sz="1600" dirty="0"/>
          </a:p>
          <a:p>
            <a:pPr marL="457200" indent="-457200" eaLnBrk="1" hangingPunct="1">
              <a:spcBef>
                <a:spcPct val="115000"/>
              </a:spcBef>
              <a:buClr>
                <a:schemeClr val="tx1"/>
              </a:buClr>
              <a:buFontTx/>
              <a:buNone/>
            </a:pPr>
            <a:endParaRPr lang="en-US" altLang="en-US" sz="1600" dirty="0"/>
          </a:p>
          <a:p>
            <a:pPr marL="457200" indent="-457200" eaLnBrk="1" hangingPunct="1">
              <a:lnSpc>
                <a:spcPct val="95000"/>
              </a:lnSpc>
              <a:buClr>
                <a:schemeClr val="tx1"/>
              </a:buClr>
              <a:buFontTx/>
              <a:buNone/>
            </a:pPr>
            <a:r>
              <a:rPr lang="en-US" altLang="en-US" sz="1800" dirty="0" err="1"/>
              <a:t>Medalie</a:t>
            </a:r>
            <a:r>
              <a:rPr lang="en-US" altLang="en-US" sz="1800" dirty="0"/>
              <a:t> JH, Zyzanski SJ, Goodwin MA, Stange KC.  Patient outcomes from two different styles of family focus.  </a:t>
            </a:r>
            <a:r>
              <a:rPr lang="en-US" altLang="en-US" sz="1800" i="1" dirty="0"/>
              <a:t>J Fam </a:t>
            </a:r>
            <a:r>
              <a:rPr lang="en-US" altLang="en-US" sz="1800" i="1" dirty="0" err="1"/>
              <a:t>Pract</a:t>
            </a:r>
            <a:r>
              <a:rPr lang="en-US" altLang="en-US" sz="1800" dirty="0"/>
              <a:t>, 2000; 46:209-215.</a:t>
            </a:r>
          </a:p>
          <a:p>
            <a:pPr marL="457200" indent="-457200" eaLnBrk="1" hangingPunct="1">
              <a:lnSpc>
                <a:spcPct val="55000"/>
              </a:lnSpc>
              <a:buClr>
                <a:schemeClr val="tx1"/>
              </a:buClr>
              <a:buFontTx/>
              <a:buNone/>
            </a:pPr>
            <a:endParaRPr lang="en-US" altLang="en-US" sz="1600" dirty="0"/>
          </a:p>
          <a:p>
            <a:pPr marL="457200" indent="-457200" eaLnBrk="1" hangingPunct="1">
              <a:lnSpc>
                <a:spcPct val="55000"/>
              </a:lnSpc>
              <a:buClr>
                <a:schemeClr val="tx1"/>
              </a:buClr>
              <a:buFontTx/>
              <a:buNone/>
            </a:pPr>
            <a:endParaRPr lang="en-US" altLang="en-US" sz="1600" dirty="0"/>
          </a:p>
        </p:txBody>
      </p:sp>
    </p:spTree>
    <p:extLst>
      <p:ext uri="{BB962C8B-B14F-4D97-AF65-F5344CB8AC3E}">
        <p14:creationId xmlns:p14="http://schemas.microsoft.com/office/powerpoint/2010/main" val="3981299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4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6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24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a:extLst>
              <a:ext uri="{FF2B5EF4-FFF2-40B4-BE49-F238E27FC236}">
                <a16:creationId xmlns:a16="http://schemas.microsoft.com/office/drawing/2014/main" id="{BECCAB67-F58A-7E1A-42B6-69C2F70D7EC7}"/>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5B3D981-626C-4544-92FD-496B2639DBA9}" type="slidenum">
              <a:rPr lang="en-US" altLang="en-US" sz="1400"/>
              <a:pPr>
                <a:spcBef>
                  <a:spcPct val="0"/>
                </a:spcBef>
                <a:buFontTx/>
                <a:buNone/>
              </a:pPr>
              <a:t>29</a:t>
            </a:fld>
            <a:endParaRPr lang="en-US" altLang="en-US" sz="1400"/>
          </a:p>
        </p:txBody>
      </p:sp>
      <p:sp>
        <p:nvSpPr>
          <p:cNvPr id="112643" name="Rectangle 2">
            <a:extLst>
              <a:ext uri="{FF2B5EF4-FFF2-40B4-BE49-F238E27FC236}">
                <a16:creationId xmlns:a16="http://schemas.microsoft.com/office/drawing/2014/main" id="{A2608151-758F-B093-8E71-C971B4364AF0}"/>
              </a:ext>
            </a:extLst>
          </p:cNvPr>
          <p:cNvSpPr>
            <a:spLocks noGrp="1" noChangeArrowheads="1"/>
          </p:cNvSpPr>
          <p:nvPr>
            <p:ph type="title"/>
          </p:nvPr>
        </p:nvSpPr>
        <p:spPr>
          <a:xfrm>
            <a:off x="685800" y="136524"/>
            <a:ext cx="7772400" cy="697866"/>
          </a:xfrm>
        </p:spPr>
        <p:txBody>
          <a:bodyPr>
            <a:noAutofit/>
          </a:bodyPr>
          <a:lstStyle/>
          <a:p>
            <a:pPr algn="ctr" eaLnBrk="1" hangingPunct="1"/>
            <a:r>
              <a:rPr lang="en-US" altLang="en-US" b="1" dirty="0">
                <a:latin typeface="+mn-lt"/>
              </a:rPr>
              <a:t>The “Secondary Patient”</a:t>
            </a:r>
          </a:p>
        </p:txBody>
      </p:sp>
      <p:sp>
        <p:nvSpPr>
          <p:cNvPr id="112644" name="Rectangle 3">
            <a:extLst>
              <a:ext uri="{FF2B5EF4-FFF2-40B4-BE49-F238E27FC236}">
                <a16:creationId xmlns:a16="http://schemas.microsoft.com/office/drawing/2014/main" id="{D0E0942C-B04E-49DD-4F68-90F0B7799D15}"/>
              </a:ext>
            </a:extLst>
          </p:cNvPr>
          <p:cNvSpPr>
            <a:spLocks noGrp="1" noChangeArrowheads="1"/>
          </p:cNvSpPr>
          <p:nvPr>
            <p:ph type="body" idx="1"/>
          </p:nvPr>
        </p:nvSpPr>
        <p:spPr>
          <a:xfrm>
            <a:off x="762000" y="914400"/>
            <a:ext cx="7848600" cy="5807076"/>
          </a:xfrm>
        </p:spPr>
        <p:txBody>
          <a:bodyPr>
            <a:normAutofit fontScale="92500" lnSpcReduction="10000"/>
          </a:bodyPr>
          <a:lstStyle/>
          <a:p>
            <a:pPr marL="0" indent="0" eaLnBrk="1" hangingPunct="1">
              <a:spcBef>
                <a:spcPts val="1200"/>
              </a:spcBef>
              <a:spcAft>
                <a:spcPct val="20000"/>
              </a:spcAft>
              <a:tabLst>
                <a:tab pos="228600" algn="l"/>
              </a:tabLst>
            </a:pPr>
            <a:r>
              <a:rPr lang="en-US" altLang="en-US" sz="2900" dirty="0"/>
              <a:t> Family members other than the identified patient</a:t>
            </a:r>
          </a:p>
          <a:p>
            <a:pPr marL="0" indent="0" eaLnBrk="1" hangingPunct="1">
              <a:spcBef>
                <a:spcPts val="1200"/>
              </a:spcBef>
              <a:spcAft>
                <a:spcPct val="20000"/>
              </a:spcAft>
              <a:tabLst>
                <a:tab pos="228600" algn="l"/>
              </a:tabLst>
            </a:pPr>
            <a:r>
              <a:rPr lang="en-US" altLang="en-US" sz="2900" dirty="0"/>
              <a:t> 18% of outpatient visits</a:t>
            </a:r>
          </a:p>
          <a:p>
            <a:pPr marL="0" indent="0" eaLnBrk="1" hangingPunct="1">
              <a:spcBef>
                <a:spcPts val="1200"/>
              </a:spcBef>
              <a:spcAft>
                <a:spcPct val="20000"/>
              </a:spcAft>
              <a:tabLst>
                <a:tab pos="228600" algn="l"/>
              </a:tabLst>
            </a:pPr>
            <a:r>
              <a:rPr lang="en-US" altLang="en-US" sz="2900" dirty="0"/>
              <a:t>  Care of secondary patient </a:t>
            </a:r>
          </a:p>
          <a:p>
            <a:pPr marL="514350" lvl="1" indent="-228600" eaLnBrk="1" hangingPunct="1">
              <a:lnSpc>
                <a:spcPct val="100000"/>
              </a:lnSpc>
              <a:spcBef>
                <a:spcPct val="0"/>
              </a:spcBef>
              <a:buClr>
                <a:schemeClr val="tx1"/>
              </a:buClr>
              <a:buFontTx/>
              <a:buChar char="•"/>
              <a:tabLst>
                <a:tab pos="228600" algn="l"/>
              </a:tabLst>
            </a:pPr>
            <a:r>
              <a:rPr lang="en-US" altLang="en-US" dirty="0"/>
              <a:t>Advice, information, explanation </a:t>
            </a:r>
          </a:p>
          <a:p>
            <a:pPr marL="514350" lvl="1" indent="-228600" eaLnBrk="1" hangingPunct="1">
              <a:lnSpc>
                <a:spcPct val="100000"/>
              </a:lnSpc>
              <a:spcBef>
                <a:spcPct val="0"/>
              </a:spcBef>
              <a:buClr>
                <a:schemeClr val="tx1"/>
              </a:buClr>
              <a:buFontTx/>
              <a:buChar char="•"/>
              <a:tabLst>
                <a:tab pos="228600" algn="l"/>
              </a:tabLst>
            </a:pPr>
            <a:r>
              <a:rPr lang="en-US" altLang="en-US" dirty="0"/>
              <a:t>Prescription</a:t>
            </a:r>
          </a:p>
          <a:p>
            <a:pPr marL="514350" lvl="1" indent="-228600" eaLnBrk="1" hangingPunct="1">
              <a:lnSpc>
                <a:spcPct val="100000"/>
              </a:lnSpc>
              <a:spcBef>
                <a:spcPct val="0"/>
              </a:spcBef>
              <a:buClr>
                <a:schemeClr val="tx1"/>
              </a:buClr>
              <a:buFontTx/>
              <a:buChar char="•"/>
              <a:tabLst>
                <a:tab pos="228600" algn="l"/>
              </a:tabLst>
            </a:pPr>
            <a:r>
              <a:rPr lang="en-US" altLang="en-US" dirty="0"/>
              <a:t>Follow-up of a previous episode of care</a:t>
            </a:r>
          </a:p>
          <a:p>
            <a:pPr marL="514350" lvl="1" indent="-228600" eaLnBrk="1" hangingPunct="1">
              <a:lnSpc>
                <a:spcPct val="100000"/>
              </a:lnSpc>
              <a:spcBef>
                <a:spcPct val="0"/>
              </a:spcBef>
              <a:buClr>
                <a:schemeClr val="tx1"/>
              </a:buClr>
              <a:buFontTx/>
              <a:buChar char="•"/>
              <a:tabLst>
                <a:tab pos="228600" algn="l"/>
              </a:tabLst>
            </a:pPr>
            <a:r>
              <a:rPr lang="en-US" altLang="en-US" dirty="0"/>
              <a:t>Visits longer by 1.3 minutes</a:t>
            </a:r>
          </a:p>
          <a:p>
            <a:pPr marL="0" indent="0" eaLnBrk="1" hangingPunct="1">
              <a:spcBef>
                <a:spcPts val="1200"/>
              </a:spcBef>
              <a:tabLst>
                <a:tab pos="228600" algn="l"/>
              </a:tabLst>
            </a:pPr>
            <a:r>
              <a:rPr lang="en-US" altLang="en-US" sz="2700" dirty="0"/>
              <a:t>  </a:t>
            </a:r>
            <a:r>
              <a:rPr lang="en-US" altLang="en-US" sz="2900" dirty="0"/>
              <a:t>No difference in primary patient’s </a:t>
            </a:r>
          </a:p>
          <a:p>
            <a:pPr marL="514350" lvl="1" indent="-228600" eaLnBrk="1" hangingPunct="1">
              <a:lnSpc>
                <a:spcPct val="95000"/>
              </a:lnSpc>
              <a:spcBef>
                <a:spcPct val="0"/>
              </a:spcBef>
              <a:buClr>
                <a:schemeClr val="tx1"/>
              </a:buClr>
              <a:buFontTx/>
              <a:buChar char="•"/>
              <a:tabLst>
                <a:tab pos="228600" algn="l"/>
              </a:tabLst>
            </a:pPr>
            <a:r>
              <a:rPr lang="en-US" altLang="en-US" dirty="0"/>
              <a:t>Preventive service delivery </a:t>
            </a:r>
          </a:p>
          <a:p>
            <a:pPr marL="514350" lvl="1" indent="-228600" eaLnBrk="1" hangingPunct="1">
              <a:lnSpc>
                <a:spcPct val="95000"/>
              </a:lnSpc>
              <a:spcBef>
                <a:spcPct val="0"/>
              </a:spcBef>
              <a:buClr>
                <a:schemeClr val="tx1"/>
              </a:buClr>
              <a:buFontTx/>
              <a:buChar char="•"/>
              <a:tabLst>
                <a:tab pos="228600" algn="l"/>
              </a:tabLst>
            </a:pPr>
            <a:r>
              <a:rPr lang="en-US" altLang="en-US" dirty="0"/>
              <a:t>Satisfaction</a:t>
            </a:r>
          </a:p>
          <a:p>
            <a:pPr marL="514350" lvl="1" indent="-228600" eaLnBrk="1" hangingPunct="1">
              <a:lnSpc>
                <a:spcPct val="95000"/>
              </a:lnSpc>
              <a:spcBef>
                <a:spcPct val="0"/>
              </a:spcBef>
              <a:buClr>
                <a:schemeClr val="tx1"/>
              </a:buClr>
              <a:buFontTx/>
              <a:buChar char="•"/>
              <a:tabLst>
                <a:tab pos="228600" algn="l"/>
              </a:tabLst>
            </a:pPr>
            <a:r>
              <a:rPr lang="en-US" altLang="en-US" dirty="0"/>
              <a:t>Billing</a:t>
            </a:r>
          </a:p>
          <a:p>
            <a:pPr marL="0" indent="0" eaLnBrk="1" hangingPunct="1">
              <a:lnSpc>
                <a:spcPct val="90000"/>
              </a:lnSpc>
              <a:spcBef>
                <a:spcPct val="170000"/>
              </a:spcBef>
              <a:buClr>
                <a:schemeClr val="tx1"/>
              </a:buClr>
              <a:buFontTx/>
              <a:buNone/>
              <a:tabLst>
                <a:tab pos="228600" algn="l"/>
              </a:tabLst>
            </a:pPr>
            <a:r>
              <a:rPr lang="en-US" altLang="en-US" sz="1800" dirty="0" err="1"/>
              <a:t>Flocke</a:t>
            </a:r>
            <a:r>
              <a:rPr lang="en-US" altLang="en-US" sz="1800" dirty="0"/>
              <a:t> SA, Goodwin MA, Stange KC.  The effect of a secondary patient on the family practice visit.  </a:t>
            </a:r>
            <a:r>
              <a:rPr lang="en-US" altLang="en-US" sz="1800" i="1" dirty="0"/>
              <a:t>J Fam </a:t>
            </a:r>
            <a:r>
              <a:rPr lang="en-US" altLang="en-US" sz="1800" i="1" dirty="0" err="1"/>
              <a:t>Pract</a:t>
            </a:r>
            <a:r>
              <a:rPr lang="en-US" altLang="en-US" sz="1800" dirty="0"/>
              <a:t>, 1998; 46:429-434. </a:t>
            </a:r>
          </a:p>
          <a:p>
            <a:pPr marL="0" indent="0" eaLnBrk="1" hangingPunct="1">
              <a:lnSpc>
                <a:spcPct val="90000"/>
              </a:lnSpc>
              <a:spcBef>
                <a:spcPct val="25000"/>
              </a:spcBef>
              <a:buClr>
                <a:schemeClr val="tx1"/>
              </a:buClr>
              <a:buFontTx/>
              <a:buNone/>
              <a:tabLst>
                <a:tab pos="228600" algn="l"/>
              </a:tabLst>
            </a:pPr>
            <a:r>
              <a:rPr lang="en-US" altLang="en-US" sz="1800" dirty="0" err="1"/>
              <a:t>Orzano</a:t>
            </a:r>
            <a:r>
              <a:rPr lang="en-US" altLang="en-US" sz="1800" dirty="0"/>
              <a:t> AJ, Gregory PM, Nutting PA, Werner JJ </a:t>
            </a:r>
            <a:r>
              <a:rPr lang="en-US" altLang="en-US" sz="1800" dirty="0" err="1"/>
              <a:t>Flocke</a:t>
            </a:r>
            <a:r>
              <a:rPr lang="en-US" altLang="en-US" sz="1800" dirty="0"/>
              <a:t> SA, Stange KC.  Care of the secondary patient in family practice: A report from the Ambulatory Sentinel Practice Network  </a:t>
            </a:r>
            <a:r>
              <a:rPr lang="en-US" altLang="en-US" sz="1800" i="1" dirty="0"/>
              <a:t>J Fam </a:t>
            </a:r>
            <a:r>
              <a:rPr lang="en-US" altLang="en-US" sz="1800" i="1" dirty="0" err="1"/>
              <a:t>Pract</a:t>
            </a:r>
            <a:r>
              <a:rPr lang="en-US" altLang="en-US" sz="1800" dirty="0"/>
              <a:t>, 2001; 50:113-116.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4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4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4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4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4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4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64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64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8C8778E-A878-40A7-8B56-4B0ED76974D8}"/>
              </a:ext>
            </a:extLst>
          </p:cNvPr>
          <p:cNvSpPr>
            <a:spLocks noGrp="1"/>
          </p:cNvSpPr>
          <p:nvPr>
            <p:ph type="title"/>
          </p:nvPr>
        </p:nvSpPr>
        <p:spPr>
          <a:xfrm>
            <a:off x="331573" y="272920"/>
            <a:ext cx="8480854" cy="847220"/>
          </a:xfrm>
        </p:spPr>
        <p:txBody>
          <a:bodyPr>
            <a:noAutofit/>
          </a:bodyPr>
          <a:lstStyle/>
          <a:p>
            <a:pPr algn="ctr">
              <a:lnSpc>
                <a:spcPct val="105000"/>
              </a:lnSpc>
            </a:pPr>
            <a:r>
              <a:rPr lang="en-US" altLang="en-US" sz="3800" b="1" dirty="0">
                <a:solidFill>
                  <a:srgbClr val="000000"/>
                </a:solidFill>
                <a:latin typeface="Calibri" panose="020F0502020204030204" pitchFamily="34" charset="0"/>
                <a:cs typeface="Calibri" panose="020F0502020204030204" pitchFamily="34" charset="0"/>
              </a:rPr>
              <a:t>Motivation</a:t>
            </a:r>
            <a:endParaRPr lang="en-US" altLang="en-US" sz="3800" b="1" dirty="0">
              <a:latin typeface="Calibri" panose="020F0502020204030204" pitchFamily="34" charset="0"/>
              <a:cs typeface="Calibri" panose="020F0502020204030204" pitchFamily="34" charset="0"/>
            </a:endParaRPr>
          </a:p>
        </p:txBody>
      </p:sp>
      <p:sp>
        <p:nvSpPr>
          <p:cNvPr id="36867" name="Content Placeholder 5">
            <a:extLst>
              <a:ext uri="{FF2B5EF4-FFF2-40B4-BE49-F238E27FC236}">
                <a16:creationId xmlns:a16="http://schemas.microsoft.com/office/drawing/2014/main" id="{10AFFF28-22A7-44AE-87F4-14C2D22C80C9}"/>
              </a:ext>
            </a:extLst>
          </p:cNvPr>
          <p:cNvSpPr>
            <a:spLocks noGrp="1"/>
          </p:cNvSpPr>
          <p:nvPr>
            <p:ph idx="1"/>
          </p:nvPr>
        </p:nvSpPr>
        <p:spPr>
          <a:xfrm>
            <a:off x="462116" y="1229966"/>
            <a:ext cx="8350311" cy="5355113"/>
          </a:xfrm>
        </p:spPr>
        <p:txBody>
          <a:bodyPr>
            <a:normAutofit/>
          </a:bodyPr>
          <a:lstStyle/>
          <a:p>
            <a:pPr>
              <a:spcBef>
                <a:spcPts val="1200"/>
              </a:spcBef>
            </a:pPr>
            <a:r>
              <a:rPr lang="en-US" b="0" dirty="0">
                <a:solidFill>
                  <a:srgbClr val="212121"/>
                </a:solidFill>
                <a:effectLst/>
              </a:rPr>
              <a:t>Misunderstanding of what is important leads to a fragmented, impersonal healthcare system</a:t>
            </a:r>
          </a:p>
          <a:p>
            <a:pPr marL="457200" lvl="1">
              <a:spcBef>
                <a:spcPts val="300"/>
              </a:spcBef>
            </a:pPr>
            <a:r>
              <a:rPr lang="en-US" sz="1800" dirty="0">
                <a:solidFill>
                  <a:srgbClr val="212121"/>
                </a:solidFill>
              </a:rPr>
              <a:t>Stange KC. The problem of fragmentation and the need for integrative solutions. Ann. Fam. Med. 2009;7(3):100-103.  </a:t>
            </a:r>
            <a:r>
              <a:rPr lang="en-US" sz="1800" dirty="0">
                <a:solidFill>
                  <a:srgbClr val="212121"/>
                </a:solidFill>
                <a:hlinkClick r:id="rId2"/>
              </a:rPr>
              <a:t>www.annfammed.org/content/7/2/100</a:t>
            </a:r>
            <a:r>
              <a:rPr lang="en-US" sz="1800" dirty="0">
                <a:solidFill>
                  <a:srgbClr val="212121"/>
                </a:solidFill>
              </a:rPr>
              <a:t> </a:t>
            </a:r>
          </a:p>
          <a:p>
            <a:pPr>
              <a:spcBef>
                <a:spcPts val="1800"/>
              </a:spcBef>
            </a:pPr>
            <a:r>
              <a:rPr lang="en-US" b="0" dirty="0">
                <a:solidFill>
                  <a:srgbClr val="212121"/>
                </a:solidFill>
                <a:effectLst/>
              </a:rPr>
              <a:t>Many efforts to improve primary care make it worse </a:t>
            </a:r>
          </a:p>
          <a:p>
            <a:pPr marL="457200" lvl="1">
              <a:spcBef>
                <a:spcPts val="300"/>
              </a:spcBef>
            </a:pPr>
            <a:r>
              <a:rPr lang="en-US" sz="1800" dirty="0">
                <a:solidFill>
                  <a:srgbClr val="212121"/>
                </a:solidFill>
              </a:rPr>
              <a:t>Tarn DM, Wenger NS, Stange KC. Small solutions for primary care are part of a larger problem. Ann Intern Med. 2022. </a:t>
            </a:r>
            <a:r>
              <a:rPr lang="en-US" sz="1800" dirty="0">
                <a:solidFill>
                  <a:srgbClr val="212121"/>
                </a:solidFill>
                <a:hlinkClick r:id="rId3"/>
              </a:rPr>
              <a:t>www.ncbi.nlm.nih.gov/pubmed/35759763</a:t>
            </a:r>
            <a:endParaRPr lang="en-US" sz="1800" b="0" dirty="0">
              <a:solidFill>
                <a:srgbClr val="212121"/>
              </a:solidFill>
              <a:effectLst/>
            </a:endParaRPr>
          </a:p>
          <a:p>
            <a:pPr>
              <a:spcBef>
                <a:spcPts val="1800"/>
              </a:spcBef>
            </a:pPr>
            <a:r>
              <a:rPr lang="en-US" b="0" dirty="0">
                <a:solidFill>
                  <a:srgbClr val="212121"/>
                </a:solidFill>
                <a:effectLst/>
              </a:rPr>
              <a:t>We can’t do </a:t>
            </a:r>
            <a:r>
              <a:rPr lang="en-US" dirty="0">
                <a:solidFill>
                  <a:srgbClr val="212121"/>
                </a:solidFill>
              </a:rPr>
              <a:t>it any more</a:t>
            </a:r>
            <a:r>
              <a:rPr lang="en-US" b="0" dirty="0">
                <a:solidFill>
                  <a:srgbClr val="212121"/>
                </a:solidFill>
                <a:effectLst/>
              </a:rPr>
              <a:t> </a:t>
            </a:r>
          </a:p>
          <a:p>
            <a:pPr marL="457200" lvl="1">
              <a:spcBef>
                <a:spcPts val="300"/>
              </a:spcBef>
            </a:pPr>
            <a:r>
              <a:rPr lang="en-US" sz="1800" dirty="0">
                <a:ea typeface="Calibri" panose="020F0502020204030204" pitchFamily="34" charset="0"/>
              </a:rPr>
              <a:t>Bujold E. When practice transformation impedes practice improvement. </a:t>
            </a:r>
            <a:r>
              <a:rPr lang="en-US" sz="1800" i="1" dirty="0">
                <a:ea typeface="Calibri" panose="020F0502020204030204" pitchFamily="34" charset="0"/>
              </a:rPr>
              <a:t>Ann Fam Med</a:t>
            </a:r>
            <a:r>
              <a:rPr lang="en-US" sz="1800" dirty="0">
                <a:ea typeface="Calibri" panose="020F0502020204030204" pitchFamily="34" charset="0"/>
              </a:rPr>
              <a:t>. May-Jun 2015;13(3):273-5. </a:t>
            </a:r>
            <a:r>
              <a:rPr lang="en-US" sz="1800" dirty="0">
                <a:ea typeface="Calibri" panose="020F0502020204030204" pitchFamily="34" charset="0"/>
                <a:hlinkClick r:id="rId4"/>
              </a:rPr>
              <a:t>www.annfammed.org/content/13/3/273</a:t>
            </a:r>
            <a:r>
              <a:rPr lang="en-US" sz="1800" dirty="0">
                <a:solidFill>
                  <a:srgbClr val="212121"/>
                </a:solidFill>
              </a:rPr>
              <a:t> </a:t>
            </a:r>
          </a:p>
          <a:p>
            <a:pPr marL="457200" lvl="1">
              <a:spcBef>
                <a:spcPts val="300"/>
              </a:spcBef>
            </a:pPr>
            <a:r>
              <a:rPr lang="en-US" sz="1800" dirty="0">
                <a:solidFill>
                  <a:srgbClr val="212121"/>
                </a:solidFill>
              </a:rPr>
              <a:t>Quick COVID-19 Survey: </a:t>
            </a:r>
            <a:r>
              <a:rPr lang="en-US" sz="1800" dirty="0">
                <a:solidFill>
                  <a:srgbClr val="212121"/>
                </a:solidFill>
                <a:hlinkClick r:id="rId5"/>
              </a:rPr>
              <a:t>www.green-center.org/covid-survey</a:t>
            </a:r>
            <a:r>
              <a:rPr lang="en-US" sz="1800" dirty="0">
                <a:solidFill>
                  <a:srgbClr val="212121"/>
                </a:solidFill>
              </a:rPr>
              <a:t> </a:t>
            </a:r>
          </a:p>
          <a:p>
            <a:pPr>
              <a:spcBef>
                <a:spcPts val="1800"/>
              </a:spcBef>
            </a:pPr>
            <a:r>
              <a:rPr lang="en-US" dirty="0">
                <a:solidFill>
                  <a:srgbClr val="212121"/>
                </a:solidFill>
              </a:rPr>
              <a:t>It’s time to stop enabling a dysfunctional system </a:t>
            </a:r>
          </a:p>
          <a:p>
            <a:pPr marL="457200" lvl="1">
              <a:spcBef>
                <a:spcPts val="300"/>
              </a:spcBef>
            </a:pPr>
            <a:r>
              <a:rPr lang="en-US" sz="1800" dirty="0">
                <a:solidFill>
                  <a:srgbClr val="212121"/>
                </a:solidFill>
              </a:rPr>
              <a:t>Stange KC. Time for family medicine to stop enabling a dysfunctional health care system. Ann Fam Med. 2023;21(3):202-204. </a:t>
            </a:r>
            <a:r>
              <a:rPr lang="en-US" sz="1800" spc="-50" dirty="0">
                <a:solidFill>
                  <a:srgbClr val="212121"/>
                </a:solidFill>
                <a:hlinkClick r:id="rId6"/>
              </a:rPr>
              <a:t>www.annfammed.org/content/21/3/202</a:t>
            </a:r>
            <a:r>
              <a:rPr lang="en-US" sz="1800" spc="-50" dirty="0">
                <a:solidFill>
                  <a:srgbClr val="212121"/>
                </a:solidFill>
              </a:rPr>
              <a:t> </a:t>
            </a:r>
            <a:endParaRPr lang="en-US" b="0" spc="-50" dirty="0">
              <a:solidFill>
                <a:srgbClr val="212121"/>
              </a:solidFill>
              <a:effectLst/>
            </a:endParaRPr>
          </a:p>
        </p:txBody>
      </p:sp>
      <p:sp>
        <p:nvSpPr>
          <p:cNvPr id="36868" name="Slide Number Placeholder 2">
            <a:extLst>
              <a:ext uri="{FF2B5EF4-FFF2-40B4-BE49-F238E27FC236}">
                <a16:creationId xmlns:a16="http://schemas.microsoft.com/office/drawing/2014/main" id="{C39B8E68-7B76-4255-9212-E8DEEDD8F9CE}"/>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0A4957-31E6-4417-AADE-E3B4FC6D2C8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Text Box 7">
            <a:extLst>
              <a:ext uri="{FF2B5EF4-FFF2-40B4-BE49-F238E27FC236}">
                <a16:creationId xmlns:a16="http://schemas.microsoft.com/office/drawing/2014/main" id="{34F54728-13C3-40F5-AC81-C2F354D8F21C}"/>
              </a:ext>
            </a:extLst>
          </p:cNvPr>
          <p:cNvSpPr txBox="1">
            <a:spLocks noChangeArrowheads="1"/>
          </p:cNvSpPr>
          <p:nvPr/>
        </p:nvSpPr>
        <p:spPr bwMode="auto">
          <a:xfrm>
            <a:off x="331573" y="6246525"/>
            <a:ext cx="8686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a:ea typeface="+mn-ea"/>
                <a:cs typeface="+mn-cs"/>
              </a:rPr>
              <a:t>.</a:t>
            </a:r>
          </a:p>
        </p:txBody>
      </p:sp>
    </p:spTree>
    <p:extLst>
      <p:ext uri="{BB962C8B-B14F-4D97-AF65-F5344CB8AC3E}">
        <p14:creationId xmlns:p14="http://schemas.microsoft.com/office/powerpoint/2010/main" val="132297707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526" y="547010"/>
            <a:ext cx="7772400" cy="1487273"/>
          </a:xfrm>
        </p:spPr>
        <p:txBody>
          <a:bodyPr>
            <a:normAutofit/>
          </a:bodyPr>
          <a:lstStyle/>
          <a:p>
            <a:r>
              <a:rPr lang="en-US" sz="8000" b="1" dirty="0">
                <a:latin typeface="+mn-lt"/>
              </a:rPr>
              <a:t>Relationship</a:t>
            </a:r>
          </a:p>
        </p:txBody>
      </p:sp>
      <p:sp>
        <p:nvSpPr>
          <p:cNvPr id="3" name="Subtitle 2"/>
          <p:cNvSpPr>
            <a:spLocks noGrp="1"/>
          </p:cNvSpPr>
          <p:nvPr>
            <p:ph type="subTitle" idx="1"/>
          </p:nvPr>
        </p:nvSpPr>
        <p:spPr>
          <a:xfrm>
            <a:off x="1069797" y="5843427"/>
            <a:ext cx="6983858" cy="1014573"/>
          </a:xfrm>
        </p:spPr>
        <p:txBody>
          <a:bodyPr>
            <a:normAutofit/>
          </a:bodyPr>
          <a:lstStyle/>
          <a:p>
            <a:pPr algn="l">
              <a:lnSpc>
                <a:spcPct val="95000"/>
              </a:lnSpc>
            </a:pPr>
            <a:r>
              <a:rPr lang="en-US" sz="1800" dirty="0" err="1"/>
              <a:t>Mainous</a:t>
            </a:r>
            <a:r>
              <a:rPr lang="en-US" sz="1800" dirty="0"/>
              <a:t> AG, Goodwin MA, Stange KC. Patient-physician shared experiences and value patients place on continuity of care. </a:t>
            </a:r>
            <a:r>
              <a:rPr lang="en-US" sz="1800" i="1" dirty="0"/>
              <a:t>Annals of Family Medicine</a:t>
            </a:r>
            <a:r>
              <a:rPr lang="en-US" sz="1800" dirty="0"/>
              <a:t>. 2004;2(5):452-454.</a:t>
            </a:r>
          </a:p>
        </p:txBody>
      </p:sp>
      <p:sp>
        <p:nvSpPr>
          <p:cNvPr id="4" name="TextBox 3"/>
          <p:cNvSpPr txBox="1"/>
          <p:nvPr/>
        </p:nvSpPr>
        <p:spPr>
          <a:xfrm>
            <a:off x="1397285" y="2400965"/>
            <a:ext cx="6246688" cy="2677656"/>
          </a:xfrm>
          <a:prstGeom prst="rect">
            <a:avLst/>
          </a:prstGeom>
          <a:noFill/>
        </p:spPr>
        <p:txBody>
          <a:bodyPr wrap="square" rtlCol="0">
            <a:spAutoFit/>
          </a:bodyPr>
          <a:lstStyle/>
          <a:p>
            <a:pPr>
              <a:spcBef>
                <a:spcPts val="3600"/>
              </a:spcBef>
            </a:pPr>
            <a:r>
              <a:rPr lang="en-US" sz="4000" dirty="0" err="1"/>
              <a:t>Longitudinality</a:t>
            </a:r>
            <a:endParaRPr lang="en-US" sz="4000" dirty="0"/>
          </a:p>
          <a:p>
            <a:pPr>
              <a:spcBef>
                <a:spcPts val="3600"/>
              </a:spcBef>
            </a:pPr>
            <a:r>
              <a:rPr lang="en-US" sz="4000" dirty="0"/>
              <a:t>“This doctor and I have been through a lot together</a:t>
            </a:r>
            <a:r>
              <a:rPr lang="en-US" dirty="0"/>
              <a:t>.</a:t>
            </a:r>
            <a:r>
              <a:rPr lang="en-US" sz="4000" dirty="0"/>
              <a:t>”</a:t>
            </a:r>
          </a:p>
          <a:p>
            <a:endParaRPr lang="en-US" dirty="0"/>
          </a:p>
        </p:txBody>
      </p:sp>
      <p:sp>
        <p:nvSpPr>
          <p:cNvPr id="5" name="Slide Number Placeholder 4">
            <a:extLst>
              <a:ext uri="{FF2B5EF4-FFF2-40B4-BE49-F238E27FC236}">
                <a16:creationId xmlns:a16="http://schemas.microsoft.com/office/drawing/2014/main" id="{2AC2DD14-31BF-2597-520F-2A84C2942829}"/>
              </a:ext>
            </a:extLst>
          </p:cNvPr>
          <p:cNvSpPr>
            <a:spLocks noGrp="1"/>
          </p:cNvSpPr>
          <p:nvPr>
            <p:ph type="sldNum" sz="quarter" idx="12"/>
          </p:nvPr>
        </p:nvSpPr>
        <p:spPr/>
        <p:txBody>
          <a:bodyPr/>
          <a:lstStyle/>
          <a:p>
            <a:fld id="{464EB498-9CCD-457D-A359-273D18E4027B}" type="slidenum">
              <a:rPr lang="en-US" smtClean="0"/>
              <a:t>30</a:t>
            </a:fld>
            <a:endParaRPr lang="en-US"/>
          </a:p>
        </p:txBody>
      </p:sp>
    </p:spTree>
    <p:extLst>
      <p:ext uri="{BB962C8B-B14F-4D97-AF65-F5344CB8AC3E}">
        <p14:creationId xmlns:p14="http://schemas.microsoft.com/office/powerpoint/2010/main" val="4361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1AAB8F-809E-4A13-B30D-8AAD1CA5804C}" type="slidenum">
              <a:rPr lang="en-US" altLang="en-US" sz="1400" smtClean="0"/>
              <a:pPr>
                <a:spcBef>
                  <a:spcPct val="0"/>
                </a:spcBef>
                <a:buFontTx/>
                <a:buNone/>
              </a:pPr>
              <a:t>31</a:t>
            </a:fld>
            <a:endParaRPr lang="en-US" altLang="en-US" sz="1400"/>
          </a:p>
        </p:txBody>
      </p:sp>
      <p:sp>
        <p:nvSpPr>
          <p:cNvPr id="47107" name="Rectangle 2"/>
          <p:cNvSpPr>
            <a:spLocks noGrp="1" noChangeArrowheads="1"/>
          </p:cNvSpPr>
          <p:nvPr>
            <p:ph type="title"/>
          </p:nvPr>
        </p:nvSpPr>
        <p:spPr/>
        <p:txBody>
          <a:bodyPr/>
          <a:lstStyle/>
          <a:p>
            <a:pPr algn="ctr" eaLnBrk="1" hangingPunct="1"/>
            <a:r>
              <a:rPr lang="en-US" altLang="en-US" b="1" dirty="0">
                <a:latin typeface="+mn-lt"/>
              </a:rPr>
              <a:t>Healing</a:t>
            </a:r>
          </a:p>
        </p:txBody>
      </p:sp>
      <p:sp>
        <p:nvSpPr>
          <p:cNvPr id="37892" name="Rectangle 3"/>
          <p:cNvSpPr>
            <a:spLocks noGrp="1" noChangeArrowheads="1"/>
          </p:cNvSpPr>
          <p:nvPr>
            <p:ph type="body" idx="1"/>
          </p:nvPr>
        </p:nvSpPr>
        <p:spPr>
          <a:xfrm>
            <a:off x="457200" y="1600200"/>
            <a:ext cx="8229600" cy="1600200"/>
          </a:xfrm>
        </p:spPr>
        <p:txBody>
          <a:bodyPr/>
          <a:lstStyle/>
          <a:p>
            <a:pPr eaLnBrk="1" hangingPunct="1">
              <a:spcBef>
                <a:spcPct val="55000"/>
              </a:spcBef>
            </a:pPr>
            <a:r>
              <a:rPr lang="en-US" altLang="en-US"/>
              <a:t>Cure when possible</a:t>
            </a:r>
          </a:p>
          <a:p>
            <a:pPr eaLnBrk="1" hangingPunct="1">
              <a:spcBef>
                <a:spcPct val="55000"/>
              </a:spcBef>
            </a:pPr>
            <a:r>
              <a:rPr lang="en-US" altLang="en-US"/>
              <a:t>Transcendence of suffering</a:t>
            </a:r>
          </a:p>
        </p:txBody>
      </p:sp>
      <p:sp>
        <p:nvSpPr>
          <p:cNvPr id="47109" name="Text Box 4"/>
          <p:cNvSpPr txBox="1">
            <a:spLocks noChangeArrowheads="1"/>
          </p:cNvSpPr>
          <p:nvPr/>
        </p:nvSpPr>
        <p:spPr bwMode="auto">
          <a:xfrm>
            <a:off x="457200" y="3576638"/>
            <a:ext cx="8305800" cy="329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40000"/>
              </a:spcBef>
              <a:buFontTx/>
              <a:buNone/>
            </a:pPr>
            <a:r>
              <a:rPr lang="en-US" altLang="en-US" sz="1600" b="0" dirty="0" err="1"/>
              <a:t>Egnew</a:t>
            </a:r>
            <a:r>
              <a:rPr lang="en-US" altLang="en-US" sz="1600" b="0" dirty="0"/>
              <a:t> TR. The meaning of healing: transcending suffering. </a:t>
            </a:r>
            <a:r>
              <a:rPr lang="en-US" altLang="en-US" sz="1600" b="0" i="1" dirty="0"/>
              <a:t>Ann Fam Med</a:t>
            </a:r>
            <a:r>
              <a:rPr lang="en-US" altLang="en-US" sz="1600" b="0" dirty="0"/>
              <a:t>. 2005;3(3):255–262.</a:t>
            </a:r>
          </a:p>
          <a:p>
            <a:pPr eaLnBrk="1" hangingPunct="1">
              <a:lnSpc>
                <a:spcPct val="95000"/>
              </a:lnSpc>
              <a:spcBef>
                <a:spcPct val="40000"/>
              </a:spcBef>
              <a:buFontTx/>
              <a:buNone/>
            </a:pPr>
            <a:r>
              <a:rPr lang="en-US" altLang="en-US" sz="1600" b="0" dirty="0" err="1"/>
              <a:t>Egnew</a:t>
            </a:r>
            <a:r>
              <a:rPr lang="en-US" altLang="en-US" sz="1600" b="0" dirty="0"/>
              <a:t> TR. Suffering, meaning, and healing: challenges of contemporary medicine. </a:t>
            </a:r>
            <a:r>
              <a:rPr lang="en-US" altLang="en-US" sz="1600" b="0" i="1" dirty="0"/>
              <a:t>Ann Fam Med</a:t>
            </a:r>
            <a:r>
              <a:rPr lang="en-US" altLang="en-US" sz="1600" b="0" dirty="0"/>
              <a:t>. 2009;7(2):170–175.</a:t>
            </a:r>
          </a:p>
          <a:p>
            <a:pPr eaLnBrk="1" hangingPunct="1">
              <a:lnSpc>
                <a:spcPct val="95000"/>
              </a:lnSpc>
              <a:spcBef>
                <a:spcPct val="40000"/>
              </a:spcBef>
              <a:buFontTx/>
              <a:buNone/>
            </a:pPr>
            <a:r>
              <a:rPr lang="en-US" altLang="en-US" sz="1600" dirty="0"/>
              <a:t>Scott JG, Cohen D, </a:t>
            </a:r>
            <a:r>
              <a:rPr lang="en-US" altLang="en-US" sz="1600" dirty="0" err="1"/>
              <a:t>Dicicco</a:t>
            </a:r>
            <a:r>
              <a:rPr lang="en-US" altLang="en-US" sz="1600" dirty="0"/>
              <a:t>-Bloom B, Miller WL, Stange KC, Crabtree BF. Understanding healing relationships in primary care. </a:t>
            </a:r>
            <a:r>
              <a:rPr lang="en-US" altLang="en-US" sz="1600" i="1" dirty="0"/>
              <a:t>Ann Fam Med</a:t>
            </a:r>
            <a:r>
              <a:rPr lang="en-US" altLang="en-US" sz="1600" dirty="0"/>
              <a:t>. 2008;6(4):315–322.</a:t>
            </a:r>
          </a:p>
          <a:p>
            <a:pPr eaLnBrk="1" hangingPunct="1">
              <a:lnSpc>
                <a:spcPct val="95000"/>
              </a:lnSpc>
              <a:spcBef>
                <a:spcPct val="40000"/>
              </a:spcBef>
              <a:buFontTx/>
              <a:buNone/>
            </a:pPr>
            <a:r>
              <a:rPr lang="en-US" altLang="en-US" sz="1600" b="0" dirty="0"/>
              <a:t>Scott JG, Scott RG, Miller WL, Stange KC, Crabtree BF. Healing relationships and the existential philosophy of Martin Buber. </a:t>
            </a:r>
            <a:r>
              <a:rPr lang="en-US" altLang="en-US" sz="1600" b="0" i="1" dirty="0" err="1"/>
              <a:t>Philos</a:t>
            </a:r>
            <a:r>
              <a:rPr lang="en-US" altLang="en-US" sz="1600" b="0" i="1" dirty="0"/>
              <a:t> Ethics </a:t>
            </a:r>
            <a:r>
              <a:rPr lang="en-US" altLang="en-US" sz="1600" b="0" i="1" dirty="0" err="1"/>
              <a:t>Humanit</a:t>
            </a:r>
            <a:r>
              <a:rPr lang="en-US" altLang="en-US" sz="1600" b="0" i="1" dirty="0"/>
              <a:t> Med</a:t>
            </a:r>
            <a:r>
              <a:rPr lang="en-US" altLang="en-US" sz="1600" b="0" dirty="0"/>
              <a:t>. 2009;4:11.</a:t>
            </a:r>
          </a:p>
          <a:p>
            <a:pPr eaLnBrk="1" hangingPunct="1">
              <a:lnSpc>
                <a:spcPct val="95000"/>
              </a:lnSpc>
              <a:spcBef>
                <a:spcPct val="40000"/>
              </a:spcBef>
              <a:buFontTx/>
              <a:buNone/>
            </a:pPr>
            <a:r>
              <a:rPr lang="en-US" altLang="en-US" sz="1600" dirty="0"/>
              <a:t>Scott JG, </a:t>
            </a:r>
            <a:r>
              <a:rPr lang="en-US" altLang="en-US" sz="1600" dirty="0" err="1"/>
              <a:t>Warber</a:t>
            </a:r>
            <a:r>
              <a:rPr lang="en-US" altLang="en-US" sz="1600" dirty="0"/>
              <a:t> SL, Dieppe P, Jones D, Stange KC. Healing journey: a qualitative analysis of the healing experiences of Americans suffering from trauma and illness. BMJ Open. 2017;0:e016771.</a:t>
            </a:r>
          </a:p>
        </p:txBody>
      </p:sp>
    </p:spTree>
    <p:extLst>
      <p:ext uri="{BB962C8B-B14F-4D97-AF65-F5344CB8AC3E}">
        <p14:creationId xmlns:p14="http://schemas.microsoft.com/office/powerpoint/2010/main" val="1786079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7737050-7186-4FC2-ADC7-7E2304DDC58B}" type="slidenum">
              <a:rPr lang="en-US" altLang="en-US" sz="1400" smtClean="0"/>
              <a:pPr>
                <a:spcBef>
                  <a:spcPct val="0"/>
                </a:spcBef>
                <a:buFontTx/>
                <a:buNone/>
              </a:pPr>
              <a:t>32</a:t>
            </a:fld>
            <a:endParaRPr lang="en-US" altLang="en-US" sz="1400"/>
          </a:p>
        </p:txBody>
      </p:sp>
      <p:pic>
        <p:nvPicPr>
          <p:cNvPr id="49155" name="Picture 18" descr="New Healing Model NAPCRG 2008.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220200"/>
            <a:ext cx="24155400" cy="1222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18" descr="New Healing Model NAPCRG 2008.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372600"/>
            <a:ext cx="24155400" cy="1222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18" descr="New Healing Model NAPCRG 2008.eps"/>
          <p:cNvPicPr>
            <a:picLocks noGrp="1" noChangeAspect="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821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8" name="Rectangle 5"/>
          <p:cNvSpPr>
            <a:spLocks noChangeArrowheads="1"/>
          </p:cNvSpPr>
          <p:nvPr/>
        </p:nvSpPr>
        <p:spPr bwMode="auto">
          <a:xfrm>
            <a:off x="0" y="0"/>
            <a:ext cx="46482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tx2"/>
                </a:solidFill>
              </a:rPr>
              <a:t>Healing Relationships</a:t>
            </a:r>
          </a:p>
        </p:txBody>
      </p:sp>
      <p:sp>
        <p:nvSpPr>
          <p:cNvPr id="49159" name="Text Box 6"/>
          <p:cNvSpPr txBox="1">
            <a:spLocks noChangeArrowheads="1"/>
          </p:cNvSpPr>
          <p:nvPr/>
        </p:nvSpPr>
        <p:spPr bwMode="auto">
          <a:xfrm>
            <a:off x="190500" y="6091238"/>
            <a:ext cx="4267200"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40000"/>
              </a:spcBef>
              <a:buFontTx/>
              <a:buNone/>
            </a:pPr>
            <a:r>
              <a:rPr lang="en-US" altLang="en-US" sz="1300" b="0" dirty="0"/>
              <a:t>Scott JG, Cohen D, </a:t>
            </a:r>
            <a:r>
              <a:rPr lang="en-US" altLang="en-US" sz="1300" b="0" dirty="0" err="1"/>
              <a:t>Dicicco</a:t>
            </a:r>
            <a:r>
              <a:rPr lang="en-US" altLang="en-US" sz="1300" b="0" dirty="0"/>
              <a:t>-Bloom B, Miller WL, Stange KC, Crabtree BF. Understanding healing relationships in primary care. </a:t>
            </a:r>
            <a:r>
              <a:rPr lang="en-US" altLang="en-US" sz="1300" b="0" i="1" dirty="0"/>
              <a:t>Ann Fam Med</a:t>
            </a:r>
            <a:r>
              <a:rPr lang="en-US" altLang="en-US" sz="1300" b="0" dirty="0"/>
              <a:t>. 2008;6(4):315–322.</a:t>
            </a:r>
          </a:p>
        </p:txBody>
      </p:sp>
    </p:spTree>
    <p:extLst>
      <p:ext uri="{BB962C8B-B14F-4D97-AF65-F5344CB8AC3E}">
        <p14:creationId xmlns:p14="http://schemas.microsoft.com/office/powerpoint/2010/main" val="301432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2674" name="Rectangle 2"/>
          <p:cNvSpPr>
            <a:spLocks noGrp="1" noChangeArrowheads="1"/>
          </p:cNvSpPr>
          <p:nvPr>
            <p:ph type="title"/>
          </p:nvPr>
        </p:nvSpPr>
        <p:spPr>
          <a:xfrm>
            <a:off x="762000" y="228600"/>
            <a:ext cx="7772400" cy="990600"/>
          </a:xfrm>
        </p:spPr>
        <p:txBody>
          <a:bodyPr/>
          <a:lstStyle/>
          <a:p>
            <a:pPr algn="ctr"/>
            <a:r>
              <a:rPr lang="en-US" altLang="en-US" sz="4200" b="1" dirty="0" err="1">
                <a:latin typeface="+mn-lt"/>
              </a:rPr>
              <a:t>Holarchy</a:t>
            </a:r>
            <a:r>
              <a:rPr lang="en-US" altLang="en-US" sz="4200" b="1" dirty="0">
                <a:latin typeface="+mn-lt"/>
              </a:rPr>
              <a:t> of Health Care</a:t>
            </a:r>
          </a:p>
        </p:txBody>
      </p:sp>
      <p:sp>
        <p:nvSpPr>
          <p:cNvPr id="4892675" name="Line 3"/>
          <p:cNvSpPr>
            <a:spLocks noChangeShapeType="1"/>
          </p:cNvSpPr>
          <p:nvPr/>
        </p:nvSpPr>
        <p:spPr bwMode="auto">
          <a:xfrm flipV="1">
            <a:off x="838200" y="1295400"/>
            <a:ext cx="3657600" cy="5029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92676" name="Line 4"/>
          <p:cNvSpPr>
            <a:spLocks noChangeShapeType="1"/>
          </p:cNvSpPr>
          <p:nvPr/>
        </p:nvSpPr>
        <p:spPr bwMode="auto">
          <a:xfrm>
            <a:off x="4495800" y="1295400"/>
            <a:ext cx="3733800" cy="5029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92677" name="Line 5"/>
          <p:cNvSpPr>
            <a:spLocks noChangeShapeType="1"/>
          </p:cNvSpPr>
          <p:nvPr/>
        </p:nvSpPr>
        <p:spPr bwMode="auto">
          <a:xfrm>
            <a:off x="838200" y="6324600"/>
            <a:ext cx="7391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92678" name="Line 6"/>
          <p:cNvSpPr>
            <a:spLocks noChangeShapeType="1"/>
          </p:cNvSpPr>
          <p:nvPr/>
        </p:nvSpPr>
        <p:spPr bwMode="auto">
          <a:xfrm flipV="1">
            <a:off x="3200400" y="3124200"/>
            <a:ext cx="2667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92679" name="Line 7"/>
          <p:cNvSpPr>
            <a:spLocks noChangeShapeType="1"/>
          </p:cNvSpPr>
          <p:nvPr/>
        </p:nvSpPr>
        <p:spPr bwMode="auto">
          <a:xfrm>
            <a:off x="2133600" y="4495800"/>
            <a:ext cx="4724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92680" name="Line 8"/>
          <p:cNvSpPr>
            <a:spLocks noChangeShapeType="1"/>
          </p:cNvSpPr>
          <p:nvPr/>
        </p:nvSpPr>
        <p:spPr bwMode="auto">
          <a:xfrm>
            <a:off x="1676400" y="5181600"/>
            <a:ext cx="5715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92681" name="Text Box 9"/>
          <p:cNvSpPr txBox="1">
            <a:spLocks noChangeArrowheads="1"/>
          </p:cNvSpPr>
          <p:nvPr/>
        </p:nvSpPr>
        <p:spPr bwMode="auto">
          <a:xfrm>
            <a:off x="1600200" y="2209800"/>
            <a:ext cx="1828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a:latin typeface="Times New Roman" panose="02020603050405020304" pitchFamily="18" charset="0"/>
              </a:rPr>
              <a:t>Healing and Transcendence</a:t>
            </a:r>
          </a:p>
        </p:txBody>
      </p:sp>
      <p:sp>
        <p:nvSpPr>
          <p:cNvPr id="4892682" name="Text Box 10"/>
          <p:cNvSpPr txBox="1">
            <a:spLocks noChangeArrowheads="1"/>
          </p:cNvSpPr>
          <p:nvPr/>
        </p:nvSpPr>
        <p:spPr bwMode="auto">
          <a:xfrm>
            <a:off x="838200" y="35052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a:latin typeface="Times New Roman" panose="02020603050405020304" pitchFamily="18" charset="0"/>
              </a:rPr>
              <a:t>Prioritized Care</a:t>
            </a:r>
          </a:p>
        </p:txBody>
      </p:sp>
      <p:sp>
        <p:nvSpPr>
          <p:cNvPr id="4892683" name="Text Box 11"/>
          <p:cNvSpPr txBox="1">
            <a:spLocks noChangeArrowheads="1"/>
          </p:cNvSpPr>
          <p:nvPr/>
        </p:nvSpPr>
        <p:spPr bwMode="auto">
          <a:xfrm>
            <a:off x="228600" y="449580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a:latin typeface="Times New Roman" panose="02020603050405020304" pitchFamily="18" charset="0"/>
              </a:rPr>
              <a:t>Integrated Care</a:t>
            </a:r>
          </a:p>
        </p:txBody>
      </p:sp>
      <p:sp>
        <p:nvSpPr>
          <p:cNvPr id="4892684" name="Text Box 12"/>
          <p:cNvSpPr txBox="1">
            <a:spLocks noChangeArrowheads="1"/>
          </p:cNvSpPr>
          <p:nvPr/>
        </p:nvSpPr>
        <p:spPr bwMode="auto">
          <a:xfrm>
            <a:off x="0" y="5334000"/>
            <a:ext cx="129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a:latin typeface="Times New Roman" panose="02020603050405020304" pitchFamily="18" charset="0"/>
              </a:rPr>
              <a:t>Fundamental Healthcare</a:t>
            </a:r>
          </a:p>
        </p:txBody>
      </p:sp>
      <p:sp>
        <p:nvSpPr>
          <p:cNvPr id="4892685" name="Text Box 13"/>
          <p:cNvSpPr txBox="1">
            <a:spLocks noChangeArrowheads="1"/>
          </p:cNvSpPr>
          <p:nvPr/>
        </p:nvSpPr>
        <p:spPr bwMode="auto">
          <a:xfrm>
            <a:off x="3733800" y="2133600"/>
            <a:ext cx="1600200"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buFontTx/>
              <a:buChar char="•"/>
            </a:pPr>
            <a:r>
              <a:rPr lang="en-US" altLang="en-US" sz="1400">
                <a:latin typeface="Times New Roman" panose="02020603050405020304" pitchFamily="18" charset="0"/>
              </a:rPr>
              <a:t> Abiding even when healing cannot be fostered</a:t>
            </a:r>
          </a:p>
        </p:txBody>
      </p:sp>
      <p:sp>
        <p:nvSpPr>
          <p:cNvPr id="4892686" name="Text Box 14"/>
          <p:cNvSpPr txBox="1">
            <a:spLocks noChangeArrowheads="1"/>
          </p:cNvSpPr>
          <p:nvPr/>
        </p:nvSpPr>
        <p:spPr bwMode="auto">
          <a:xfrm>
            <a:off x="3276600" y="2819400"/>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Char char="•"/>
            </a:pPr>
            <a:r>
              <a:rPr lang="en-US" altLang="en-US" sz="1400">
                <a:latin typeface="Times New Roman" panose="02020603050405020304" pitchFamily="18" charset="0"/>
              </a:rPr>
              <a:t> Fostering healing</a:t>
            </a:r>
          </a:p>
        </p:txBody>
      </p:sp>
      <p:sp>
        <p:nvSpPr>
          <p:cNvPr id="4892687" name="Text Box 15"/>
          <p:cNvSpPr txBox="1">
            <a:spLocks noChangeArrowheads="1"/>
          </p:cNvSpPr>
          <p:nvPr/>
        </p:nvSpPr>
        <p:spPr bwMode="auto">
          <a:xfrm>
            <a:off x="2819400" y="3276600"/>
            <a:ext cx="3429000"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buFontTx/>
              <a:buChar char="•"/>
            </a:pPr>
            <a:r>
              <a:rPr lang="en-US" altLang="en-US" sz="1400">
                <a:latin typeface="Times New Roman" panose="02020603050405020304" pitchFamily="18" charset="0"/>
              </a:rPr>
              <a:t> Integrating biotechnical &amp; biographical care based on deep knowledge of both &amp; connections to others</a:t>
            </a:r>
          </a:p>
        </p:txBody>
      </p:sp>
      <p:sp>
        <p:nvSpPr>
          <p:cNvPr id="4892688" name="Text Box 16"/>
          <p:cNvSpPr txBox="1">
            <a:spLocks noChangeArrowheads="1"/>
          </p:cNvSpPr>
          <p:nvPr/>
        </p:nvSpPr>
        <p:spPr bwMode="auto">
          <a:xfrm>
            <a:off x="2743200" y="3962400"/>
            <a:ext cx="358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buFontTx/>
              <a:buChar char="•"/>
            </a:pPr>
            <a:r>
              <a:rPr lang="en-US" altLang="en-US" sz="1400">
                <a:latin typeface="Times New Roman" panose="02020603050405020304" pitchFamily="18" charset="0"/>
              </a:rPr>
              <a:t> Balancing individual, family, community &amp; system needs &amp; opportunities</a:t>
            </a:r>
          </a:p>
        </p:txBody>
      </p:sp>
      <p:sp>
        <p:nvSpPr>
          <p:cNvPr id="4892689" name="Text Box 17"/>
          <p:cNvSpPr txBox="1">
            <a:spLocks noChangeArrowheads="1"/>
          </p:cNvSpPr>
          <p:nvPr/>
        </p:nvSpPr>
        <p:spPr bwMode="auto">
          <a:xfrm>
            <a:off x="2133600" y="4495800"/>
            <a:ext cx="46482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spcBef>
                <a:spcPct val="25000"/>
              </a:spcBef>
              <a:buFontTx/>
              <a:buChar char="•"/>
            </a:pPr>
            <a:r>
              <a:rPr lang="en-US" altLang="en-US" sz="1400">
                <a:latin typeface="Times New Roman" panose="02020603050405020304" pitchFamily="18" charset="0"/>
              </a:rPr>
              <a:t> Integrating care across acute &amp; chronic illness, prevention &amp; mental health</a:t>
            </a:r>
          </a:p>
          <a:p>
            <a:pPr algn="ctr">
              <a:spcBef>
                <a:spcPct val="15000"/>
              </a:spcBef>
              <a:buFontTx/>
              <a:buChar char="•"/>
            </a:pPr>
            <a:r>
              <a:rPr lang="en-US" altLang="en-US" sz="1400">
                <a:latin typeface="Times New Roman" panose="02020603050405020304" pitchFamily="18" charset="0"/>
              </a:rPr>
              <a:t> Management of multimorbidity</a:t>
            </a:r>
          </a:p>
        </p:txBody>
      </p:sp>
      <p:sp>
        <p:nvSpPr>
          <p:cNvPr id="4892690" name="Text Box 18"/>
          <p:cNvSpPr txBox="1">
            <a:spLocks noChangeArrowheads="1"/>
          </p:cNvSpPr>
          <p:nvPr/>
        </p:nvSpPr>
        <p:spPr bwMode="auto">
          <a:xfrm>
            <a:off x="2438400" y="5181600"/>
            <a:ext cx="44196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35000"/>
              </a:spcBef>
              <a:buFontTx/>
              <a:buChar char="•"/>
            </a:pPr>
            <a:r>
              <a:rPr lang="en-US" altLang="en-US" sz="1400">
                <a:latin typeface="Times New Roman" panose="02020603050405020304" pitchFamily="18" charset="0"/>
              </a:rPr>
              <a:t> Psychosocial care</a:t>
            </a:r>
          </a:p>
          <a:p>
            <a:pPr algn="ctr">
              <a:spcBef>
                <a:spcPct val="20000"/>
              </a:spcBef>
              <a:buFontTx/>
              <a:buChar char="•"/>
            </a:pPr>
            <a:r>
              <a:rPr lang="en-US" altLang="en-US" sz="1400">
                <a:latin typeface="Times New Roman" panose="02020603050405020304" pitchFamily="18" charset="0"/>
              </a:rPr>
              <a:t> Proactive management of prevention &amp; chronic illness</a:t>
            </a:r>
          </a:p>
          <a:p>
            <a:pPr algn="ctr">
              <a:spcBef>
                <a:spcPct val="20000"/>
              </a:spcBef>
              <a:buFontTx/>
              <a:buChar char="•"/>
            </a:pPr>
            <a:r>
              <a:rPr lang="en-US" altLang="en-US" sz="1400">
                <a:latin typeface="Times New Roman" panose="02020603050405020304" pitchFamily="18" charset="0"/>
              </a:rPr>
              <a:t> Care of  acute illness</a:t>
            </a:r>
          </a:p>
          <a:p>
            <a:pPr algn="ctr">
              <a:spcBef>
                <a:spcPct val="20000"/>
              </a:spcBef>
              <a:buFontTx/>
              <a:buChar char="•"/>
            </a:pPr>
            <a:r>
              <a:rPr lang="en-US" altLang="en-US" sz="1400">
                <a:latin typeface="Times New Roman" panose="02020603050405020304" pitchFamily="18" charset="0"/>
              </a:rPr>
              <a:t> Management of patient concerns</a:t>
            </a:r>
          </a:p>
          <a:p>
            <a:pPr algn="ctr">
              <a:spcBef>
                <a:spcPct val="50000"/>
              </a:spcBef>
              <a:buFontTx/>
              <a:buChar char="•"/>
            </a:pPr>
            <a:endParaRPr lang="en-US" altLang="en-US" sz="1400">
              <a:latin typeface="Times New Roman" panose="02020603050405020304" pitchFamily="18" charset="0"/>
            </a:endParaRPr>
          </a:p>
        </p:txBody>
      </p:sp>
      <p:sp>
        <p:nvSpPr>
          <p:cNvPr id="4892691" name="Text Box 19"/>
          <p:cNvSpPr txBox="1">
            <a:spLocks noChangeArrowheads="1"/>
          </p:cNvSpPr>
          <p:nvPr/>
        </p:nvSpPr>
        <p:spPr bwMode="auto">
          <a:xfrm>
            <a:off x="5715000" y="2209800"/>
            <a:ext cx="2133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pPr>
            <a:r>
              <a:rPr lang="en-US" altLang="en-US" sz="1600" dirty="0">
                <a:latin typeface="Times New Roman" panose="02020603050405020304" pitchFamily="18" charset="0"/>
              </a:rPr>
              <a:t>Relationship-centered Care</a:t>
            </a:r>
            <a:r>
              <a:rPr lang="en-US" altLang="en-US" sz="2400" dirty="0">
                <a:latin typeface="Times New Roman" panose="02020603050405020304" pitchFamily="18" charset="0"/>
              </a:rPr>
              <a:t> </a:t>
            </a:r>
          </a:p>
          <a:p>
            <a:pPr algn="ctr"/>
            <a:endParaRPr lang="en-US" altLang="en-US" sz="2400" dirty="0">
              <a:latin typeface="Times New Roman" panose="02020603050405020304" pitchFamily="18" charset="0"/>
            </a:endParaRPr>
          </a:p>
        </p:txBody>
      </p:sp>
      <p:sp>
        <p:nvSpPr>
          <p:cNvPr id="4892692" name="Text Box 20"/>
          <p:cNvSpPr txBox="1">
            <a:spLocks noChangeArrowheads="1"/>
          </p:cNvSpPr>
          <p:nvPr/>
        </p:nvSpPr>
        <p:spPr bwMode="auto">
          <a:xfrm>
            <a:off x="6553200" y="3505200"/>
            <a:ext cx="152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pPr>
            <a:r>
              <a:rPr lang="en-US" altLang="en-US" sz="1600">
                <a:latin typeface="Times New Roman" panose="02020603050405020304" pitchFamily="18" charset="0"/>
              </a:rPr>
              <a:t>Goal-oriented Care</a:t>
            </a:r>
            <a:endParaRPr lang="en-US" altLang="en-US" sz="2400">
              <a:latin typeface="Times New Roman" panose="02020603050405020304" pitchFamily="18" charset="0"/>
            </a:endParaRPr>
          </a:p>
          <a:p>
            <a:pPr algn="ctr"/>
            <a:endParaRPr lang="en-US" altLang="en-US" sz="2400">
              <a:latin typeface="Times New Roman" panose="02020603050405020304" pitchFamily="18" charset="0"/>
            </a:endParaRPr>
          </a:p>
        </p:txBody>
      </p:sp>
      <p:sp>
        <p:nvSpPr>
          <p:cNvPr id="4892693" name="Text Box 21"/>
          <p:cNvSpPr txBox="1">
            <a:spLocks noChangeArrowheads="1"/>
          </p:cNvSpPr>
          <p:nvPr/>
        </p:nvSpPr>
        <p:spPr bwMode="auto">
          <a:xfrm>
            <a:off x="7391400" y="4495800"/>
            <a:ext cx="144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pPr>
            <a:r>
              <a:rPr lang="en-US" altLang="en-US" sz="1600">
                <a:latin typeface="Times New Roman" panose="02020603050405020304" pitchFamily="18" charset="0"/>
              </a:rPr>
              <a:t>Patient-centered Care</a:t>
            </a:r>
            <a:endParaRPr lang="en-US" altLang="en-US" sz="2400">
              <a:latin typeface="Times New Roman" panose="02020603050405020304" pitchFamily="18" charset="0"/>
            </a:endParaRPr>
          </a:p>
          <a:p>
            <a:pPr algn="ctr"/>
            <a:endParaRPr lang="en-US" altLang="en-US" sz="2400">
              <a:latin typeface="Times New Roman" panose="02020603050405020304" pitchFamily="18" charset="0"/>
            </a:endParaRPr>
          </a:p>
        </p:txBody>
      </p:sp>
      <p:sp>
        <p:nvSpPr>
          <p:cNvPr id="4892694" name="Text Box 22"/>
          <p:cNvSpPr txBox="1">
            <a:spLocks noChangeArrowheads="1"/>
          </p:cNvSpPr>
          <p:nvPr/>
        </p:nvSpPr>
        <p:spPr bwMode="auto">
          <a:xfrm>
            <a:off x="7696200" y="5334000"/>
            <a:ext cx="144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pPr>
            <a:r>
              <a:rPr lang="en-US" altLang="en-US" sz="1600">
                <a:latin typeface="Times New Roman" panose="02020603050405020304" pitchFamily="18" charset="0"/>
              </a:rPr>
              <a:t>Physician-centered Care</a:t>
            </a:r>
            <a:endParaRPr lang="en-US" altLang="en-US" sz="2400">
              <a:latin typeface="Times New Roman" panose="02020603050405020304" pitchFamily="18" charset="0"/>
            </a:endParaRPr>
          </a:p>
          <a:p>
            <a:pPr algn="ctr"/>
            <a:endParaRPr lang="en-US" altLang="en-US" sz="2400">
              <a:latin typeface="Times New Roman" panose="02020603050405020304" pitchFamily="18" charset="0"/>
            </a:endParaRPr>
          </a:p>
        </p:txBody>
      </p:sp>
      <p:sp>
        <p:nvSpPr>
          <p:cNvPr id="4892695" name="Text Box 23"/>
          <p:cNvSpPr txBox="1">
            <a:spLocks noChangeArrowheads="1"/>
          </p:cNvSpPr>
          <p:nvPr/>
        </p:nvSpPr>
        <p:spPr bwMode="auto">
          <a:xfrm>
            <a:off x="1371600" y="6477000"/>
            <a:ext cx="647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Stange KC. A science of connectedness. </a:t>
            </a:r>
            <a:r>
              <a:rPr lang="en-US" altLang="en-US" sz="1400" i="1"/>
              <a:t>Ann Fam Med. </a:t>
            </a:r>
            <a:r>
              <a:rPr lang="en-US" altLang="en-US" sz="1400"/>
              <a:t>2009;7(5):387-395.</a:t>
            </a:r>
          </a:p>
        </p:txBody>
      </p:sp>
      <p:sp>
        <p:nvSpPr>
          <p:cNvPr id="2" name="Slide Number Placeholder 1">
            <a:extLst>
              <a:ext uri="{FF2B5EF4-FFF2-40B4-BE49-F238E27FC236}">
                <a16:creationId xmlns:a16="http://schemas.microsoft.com/office/drawing/2014/main" id="{8E217538-4965-7480-6B6B-2F46D0B689E2}"/>
              </a:ext>
            </a:extLst>
          </p:cNvPr>
          <p:cNvSpPr>
            <a:spLocks noGrp="1"/>
          </p:cNvSpPr>
          <p:nvPr>
            <p:ph type="sldNum" sz="quarter" idx="12"/>
          </p:nvPr>
        </p:nvSpPr>
        <p:spPr/>
        <p:txBody>
          <a:bodyPr/>
          <a:lstStyle/>
          <a:p>
            <a:fld id="{464EB498-9CCD-457D-A359-273D18E4027B}" type="slidenum">
              <a:rPr lang="en-US" smtClean="0"/>
              <a:t>33</a:t>
            </a:fld>
            <a:endParaRPr lang="en-US"/>
          </a:p>
        </p:txBody>
      </p:sp>
    </p:spTree>
    <p:extLst>
      <p:ext uri="{BB962C8B-B14F-4D97-AF65-F5344CB8AC3E}">
        <p14:creationId xmlns:p14="http://schemas.microsoft.com/office/powerpoint/2010/main" val="257801120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926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9268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9268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9268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892694">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892693">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892692">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8926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1AAB8F-809E-4A13-B30D-8AAD1CA5804C}" type="slidenum">
              <a:rPr lang="en-US" altLang="en-US" sz="1400" smtClean="0"/>
              <a:pPr>
                <a:spcBef>
                  <a:spcPct val="0"/>
                </a:spcBef>
                <a:buFontTx/>
                <a:buNone/>
              </a:pPr>
              <a:t>34</a:t>
            </a:fld>
            <a:endParaRPr lang="en-US" altLang="en-US" sz="1400"/>
          </a:p>
        </p:txBody>
      </p:sp>
      <p:sp>
        <p:nvSpPr>
          <p:cNvPr id="47107" name="Rectangle 2"/>
          <p:cNvSpPr>
            <a:spLocks noGrp="1" noChangeArrowheads="1"/>
          </p:cNvSpPr>
          <p:nvPr>
            <p:ph type="title"/>
          </p:nvPr>
        </p:nvSpPr>
        <p:spPr/>
        <p:txBody>
          <a:bodyPr/>
          <a:lstStyle/>
          <a:p>
            <a:pPr algn="ctr" eaLnBrk="1" hangingPunct="1"/>
            <a:r>
              <a:rPr lang="en-US" altLang="en-US" b="1" dirty="0">
                <a:latin typeface="+mn-lt"/>
              </a:rPr>
              <a:t>Investing in relationship</a:t>
            </a:r>
          </a:p>
        </p:txBody>
      </p:sp>
      <p:sp>
        <p:nvSpPr>
          <p:cNvPr id="37892" name="Rectangle 3"/>
          <p:cNvSpPr>
            <a:spLocks noGrp="1" noChangeArrowheads="1"/>
          </p:cNvSpPr>
          <p:nvPr>
            <p:ph type="body" idx="1"/>
          </p:nvPr>
        </p:nvSpPr>
        <p:spPr>
          <a:xfrm>
            <a:off x="457200" y="1600200"/>
            <a:ext cx="8229600" cy="2868930"/>
          </a:xfrm>
        </p:spPr>
        <p:txBody>
          <a:bodyPr>
            <a:normAutofit fontScale="92500" lnSpcReduction="10000"/>
          </a:bodyPr>
          <a:lstStyle/>
          <a:p>
            <a:pPr>
              <a:spcBef>
                <a:spcPts val="2400"/>
              </a:spcBef>
            </a:pPr>
            <a:r>
              <a:rPr lang="en-US" sz="3200" dirty="0"/>
              <a:t>Many ways</a:t>
            </a:r>
          </a:p>
          <a:p>
            <a:pPr>
              <a:spcBef>
                <a:spcPts val="2400"/>
              </a:spcBef>
            </a:pPr>
            <a:r>
              <a:rPr lang="en-US" sz="3200" dirty="0"/>
              <a:t>Many don’t require continuity</a:t>
            </a:r>
          </a:p>
          <a:p>
            <a:pPr lvl="1">
              <a:spcBef>
                <a:spcPct val="55000"/>
              </a:spcBef>
            </a:pPr>
            <a:r>
              <a:rPr lang="en-US" sz="2800" dirty="0"/>
              <a:t>Quality of attention</a:t>
            </a:r>
          </a:p>
          <a:p>
            <a:pPr lvl="1">
              <a:spcBef>
                <a:spcPct val="55000"/>
              </a:spcBef>
            </a:pPr>
            <a:r>
              <a:rPr lang="en-US" sz="2800" dirty="0"/>
              <a:t>Structure of the time during the visit</a:t>
            </a:r>
          </a:p>
          <a:p>
            <a:pPr lvl="1">
              <a:spcBef>
                <a:spcPct val="55000"/>
              </a:spcBef>
            </a:pPr>
            <a:r>
              <a:rPr lang="en-US" sz="2800" dirty="0"/>
              <a:t>How care is organized</a:t>
            </a:r>
          </a:p>
        </p:txBody>
      </p:sp>
      <p:sp>
        <p:nvSpPr>
          <p:cNvPr id="47109" name="Text Box 4"/>
          <p:cNvSpPr txBox="1">
            <a:spLocks noChangeArrowheads="1"/>
          </p:cNvSpPr>
          <p:nvPr/>
        </p:nvSpPr>
        <p:spPr bwMode="auto">
          <a:xfrm>
            <a:off x="419100" y="5669281"/>
            <a:ext cx="8305800" cy="88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a:lnSpc>
                <a:spcPct val="90000"/>
              </a:lnSpc>
              <a:spcBef>
                <a:spcPts val="300"/>
              </a:spcBef>
              <a:spcAft>
                <a:spcPts val="0"/>
              </a:spcAft>
              <a:buNone/>
            </a:pPr>
            <a:r>
              <a:rPr lang="en-US" sz="1900" dirty="0">
                <a:effectLst/>
                <a:latin typeface="+mn-lt"/>
                <a:ea typeface="Calibri" panose="020F0502020204030204" pitchFamily="34" charset="0"/>
              </a:rPr>
              <a:t>Bergman D, Bethell C, </a:t>
            </a:r>
            <a:r>
              <a:rPr lang="en-US" sz="1900" dirty="0" err="1">
                <a:effectLst/>
                <a:latin typeface="+mn-lt"/>
                <a:ea typeface="Calibri" panose="020F0502020204030204" pitchFamily="34" charset="0"/>
              </a:rPr>
              <a:t>Gombojav</a:t>
            </a:r>
            <a:r>
              <a:rPr lang="en-US" sz="1900" dirty="0">
                <a:effectLst/>
                <a:latin typeface="+mn-lt"/>
                <a:ea typeface="Calibri" panose="020F0502020204030204" pitchFamily="34" charset="0"/>
              </a:rPr>
              <a:t> N, </a:t>
            </a:r>
            <a:r>
              <a:rPr lang="en-US" sz="1900" dirty="0" err="1">
                <a:effectLst/>
                <a:latin typeface="+mn-lt"/>
                <a:ea typeface="Calibri" panose="020F0502020204030204" pitchFamily="34" charset="0"/>
              </a:rPr>
              <a:t>Hassink</a:t>
            </a:r>
            <a:r>
              <a:rPr lang="en-US" sz="1900" dirty="0">
                <a:effectLst/>
                <a:latin typeface="+mn-lt"/>
                <a:ea typeface="Calibri" panose="020F0502020204030204" pitchFamily="34" charset="0"/>
              </a:rPr>
              <a:t> S, Stange KC. Physical Distancing With Social Connectedness. </a:t>
            </a:r>
            <a:r>
              <a:rPr lang="en-US" sz="1900" i="1" dirty="0">
                <a:effectLst/>
                <a:latin typeface="+mn-lt"/>
                <a:ea typeface="Calibri" panose="020F0502020204030204" pitchFamily="34" charset="0"/>
              </a:rPr>
              <a:t>Ann Fam Med</a:t>
            </a:r>
            <a:r>
              <a:rPr lang="en-US" sz="1900" dirty="0">
                <a:effectLst/>
                <a:latin typeface="+mn-lt"/>
                <a:ea typeface="Calibri" panose="020F0502020204030204" pitchFamily="34" charset="0"/>
              </a:rPr>
              <a:t>. May 2020;18(3):272-277. </a:t>
            </a:r>
            <a:r>
              <a:rPr lang="en-US" sz="1900" dirty="0">
                <a:latin typeface="+mn-lt"/>
                <a:hlinkClick r:id="rId3"/>
              </a:rPr>
              <a:t>www.ncbi.nlm.nih.gov/pubmed/32393566</a:t>
            </a:r>
            <a:r>
              <a:rPr lang="en-US" sz="1900" dirty="0">
                <a:latin typeface="+mn-lt"/>
              </a:rPr>
              <a:t> </a:t>
            </a:r>
            <a:endParaRPr lang="en-US" sz="1900" kern="100" dirty="0">
              <a:effectLst/>
              <a:latin typeface="+mn-lt"/>
              <a:ea typeface="Calibri" panose="020F0502020204030204" pitchFamily="34" charset="0"/>
            </a:endParaRPr>
          </a:p>
        </p:txBody>
      </p:sp>
    </p:spTree>
    <p:extLst>
      <p:ext uri="{BB962C8B-B14F-4D97-AF65-F5344CB8AC3E}">
        <p14:creationId xmlns:p14="http://schemas.microsoft.com/office/powerpoint/2010/main" val="506577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2571750"/>
          </a:xfrm>
        </p:spPr>
        <p:txBody>
          <a:bodyPr>
            <a:normAutofit/>
          </a:bodyPr>
          <a:lstStyle/>
          <a:p>
            <a:pPr>
              <a:spcBef>
                <a:spcPts val="2400"/>
              </a:spcBef>
              <a:spcAft>
                <a:spcPts val="4200"/>
              </a:spcAft>
            </a:pPr>
            <a:r>
              <a:rPr lang="en-US" b="1" dirty="0">
                <a:latin typeface="+mn-lt"/>
              </a:rPr>
              <a:t>Measuring                         what matters</a:t>
            </a:r>
            <a:br>
              <a:rPr lang="en-US" b="1" dirty="0">
                <a:latin typeface="+mn-lt"/>
              </a:rPr>
            </a:br>
            <a:endParaRPr lang="en-US" sz="4000" b="1" dirty="0">
              <a:latin typeface="+mn-lt"/>
            </a:endParaRPr>
          </a:p>
        </p:txBody>
      </p:sp>
      <p:sp>
        <p:nvSpPr>
          <p:cNvPr id="3" name="Slide Number Placeholder 2">
            <a:extLst>
              <a:ext uri="{FF2B5EF4-FFF2-40B4-BE49-F238E27FC236}">
                <a16:creationId xmlns:a16="http://schemas.microsoft.com/office/drawing/2014/main" id="{84984318-80B6-1A54-8378-19ED0791E17E}"/>
              </a:ext>
            </a:extLst>
          </p:cNvPr>
          <p:cNvSpPr>
            <a:spLocks noGrp="1"/>
          </p:cNvSpPr>
          <p:nvPr>
            <p:ph type="sldNum" sz="quarter" idx="12"/>
          </p:nvPr>
        </p:nvSpPr>
        <p:spPr/>
        <p:txBody>
          <a:bodyPr/>
          <a:lstStyle/>
          <a:p>
            <a:fld id="{464EB498-9CCD-457D-A359-273D18E4027B}" type="slidenum">
              <a:rPr lang="en-US" smtClean="0"/>
              <a:t>35</a:t>
            </a:fld>
            <a:endParaRPr lang="en-US"/>
          </a:p>
        </p:txBody>
      </p:sp>
    </p:spTree>
    <p:extLst>
      <p:ext uri="{BB962C8B-B14F-4D97-AF65-F5344CB8AC3E}">
        <p14:creationId xmlns:p14="http://schemas.microsoft.com/office/powerpoint/2010/main" val="3540966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B176-4761-374E-B15D-12B7D9CBD1E6}"/>
              </a:ext>
            </a:extLst>
          </p:cNvPr>
          <p:cNvSpPr>
            <a:spLocks noGrp="1"/>
          </p:cNvSpPr>
          <p:nvPr>
            <p:ph type="title"/>
          </p:nvPr>
        </p:nvSpPr>
        <p:spPr>
          <a:xfrm>
            <a:off x="356839" y="365127"/>
            <a:ext cx="8474927" cy="861508"/>
          </a:xfrm>
        </p:spPr>
        <p:txBody>
          <a:bodyPr>
            <a:noAutofit/>
          </a:bodyPr>
          <a:lstStyle/>
          <a:p>
            <a:pPr algn="ctr"/>
            <a:r>
              <a:rPr lang="en-US" sz="3800" b="1" dirty="0">
                <a:latin typeface="+mn-lt"/>
              </a:rPr>
              <a:t>Developing a New Primary Care Measure</a:t>
            </a:r>
          </a:p>
        </p:txBody>
      </p:sp>
      <p:sp>
        <p:nvSpPr>
          <p:cNvPr id="3" name="Content Placeholder 2">
            <a:extLst>
              <a:ext uri="{FF2B5EF4-FFF2-40B4-BE49-F238E27FC236}">
                <a16:creationId xmlns:a16="http://schemas.microsoft.com/office/drawing/2014/main" id="{9326783E-4F59-BF40-BBDC-F16827867DAD}"/>
              </a:ext>
            </a:extLst>
          </p:cNvPr>
          <p:cNvSpPr>
            <a:spLocks noGrp="1"/>
          </p:cNvSpPr>
          <p:nvPr>
            <p:ph idx="1"/>
          </p:nvPr>
        </p:nvSpPr>
        <p:spPr>
          <a:xfrm>
            <a:off x="628650" y="1460810"/>
            <a:ext cx="7886700" cy="4616606"/>
          </a:xfrm>
        </p:spPr>
        <p:txBody>
          <a:bodyPr>
            <a:normAutofit lnSpcReduction="10000"/>
          </a:bodyPr>
          <a:lstStyle/>
          <a:p>
            <a:pPr>
              <a:spcBef>
                <a:spcPts val="1600"/>
              </a:spcBef>
            </a:pPr>
            <a:r>
              <a:rPr lang="en-US" sz="3200" dirty="0"/>
              <a:t>Begin by “crowd sourcing” </a:t>
            </a:r>
          </a:p>
          <a:p>
            <a:pPr lvl="1">
              <a:spcBef>
                <a:spcPts val="0"/>
              </a:spcBef>
            </a:pPr>
            <a:r>
              <a:rPr lang="en-US" dirty="0"/>
              <a:t>asking diverse stakeholders what is important to them about good quality care</a:t>
            </a:r>
          </a:p>
          <a:p>
            <a:pPr>
              <a:spcBef>
                <a:spcPts val="1600"/>
              </a:spcBef>
            </a:pPr>
            <a:r>
              <a:rPr lang="en-US" sz="3200" dirty="0"/>
              <a:t>International multi-stakeholder conference</a:t>
            </a:r>
          </a:p>
          <a:p>
            <a:pPr lvl="1">
              <a:spcBef>
                <a:spcPts val="0"/>
              </a:spcBef>
            </a:pPr>
            <a:r>
              <a:rPr lang="en-US" dirty="0" err="1"/>
              <a:t>Starfield</a:t>
            </a:r>
            <a:r>
              <a:rPr lang="en-US" dirty="0"/>
              <a:t> III</a:t>
            </a:r>
          </a:p>
          <a:p>
            <a:pPr>
              <a:spcBef>
                <a:spcPts val="1600"/>
              </a:spcBef>
            </a:pPr>
            <a:r>
              <a:rPr lang="en-US" sz="3200" dirty="0"/>
              <a:t>Ethnographic analysis by a multidisciplinary team</a:t>
            </a:r>
          </a:p>
          <a:p>
            <a:pPr>
              <a:spcBef>
                <a:spcPts val="1800"/>
              </a:spcBef>
            </a:pPr>
            <a:r>
              <a:rPr lang="en-US" sz="3200" dirty="0"/>
              <a:t>Two ways of measuring what provides value</a:t>
            </a:r>
          </a:p>
          <a:p>
            <a:pPr lvl="1"/>
            <a:r>
              <a:rPr lang="en-US" dirty="0"/>
              <a:t>Simple rules  </a:t>
            </a:r>
          </a:p>
          <a:p>
            <a:pPr lvl="1"/>
            <a:r>
              <a:rPr lang="en-US" dirty="0"/>
              <a:t>A simple set of measures for patients to report</a:t>
            </a:r>
          </a:p>
          <a:p>
            <a:pPr>
              <a:spcBef>
                <a:spcPts val="1600"/>
              </a:spcBef>
            </a:pPr>
            <a:endParaRPr lang="en-US" sz="3200" dirty="0"/>
          </a:p>
          <a:p>
            <a:pPr>
              <a:spcBef>
                <a:spcPts val="1600"/>
              </a:spcBef>
            </a:pPr>
            <a:endParaRPr lang="en-US" sz="3200" dirty="0"/>
          </a:p>
        </p:txBody>
      </p:sp>
      <p:sp>
        <p:nvSpPr>
          <p:cNvPr id="4" name="TextBox 3"/>
          <p:cNvSpPr txBox="1"/>
          <p:nvPr/>
        </p:nvSpPr>
        <p:spPr>
          <a:xfrm>
            <a:off x="457200" y="6311591"/>
            <a:ext cx="8564137" cy="615553"/>
          </a:xfrm>
          <a:prstGeom prst="rect">
            <a:avLst/>
          </a:prstGeom>
          <a:noFill/>
        </p:spPr>
        <p:txBody>
          <a:bodyPr wrap="square" rtlCol="0">
            <a:spAutoFit/>
          </a:bodyPr>
          <a:lstStyle/>
          <a:p>
            <a:r>
              <a:rPr lang="en-US" sz="1600" dirty="0">
                <a:hlinkClick r:id="rId2"/>
              </a:rPr>
              <a:t>www.starfieldsummit.com/starfield3/</a:t>
            </a:r>
            <a:r>
              <a:rPr lang="en-US" sz="1600" dirty="0"/>
              <a:t>  (Measures &amp; report available under “Resources” tab.)</a:t>
            </a:r>
          </a:p>
          <a:p>
            <a:endParaRPr lang="en-US" dirty="0"/>
          </a:p>
        </p:txBody>
      </p:sp>
      <p:sp>
        <p:nvSpPr>
          <p:cNvPr id="5" name="Slide Number Placeholder 4"/>
          <p:cNvSpPr>
            <a:spLocks noGrp="1"/>
          </p:cNvSpPr>
          <p:nvPr>
            <p:ph type="sldNum" sz="quarter" idx="12"/>
          </p:nvPr>
        </p:nvSpPr>
        <p:spPr/>
        <p:txBody>
          <a:bodyPr/>
          <a:lstStyle/>
          <a:p>
            <a:fld id="{63179637-2391-7046-8FF9-3F03ED7A9E11}" type="slidenum">
              <a:rPr lang="en-US" smtClean="0"/>
              <a:t>36</a:t>
            </a:fld>
            <a:endParaRPr lang="en-US"/>
          </a:p>
        </p:txBody>
      </p:sp>
    </p:spTree>
    <p:extLst>
      <p:ext uri="{BB962C8B-B14F-4D97-AF65-F5344CB8AC3E}">
        <p14:creationId xmlns:p14="http://schemas.microsoft.com/office/powerpoint/2010/main" val="187953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2A7D-CC04-496A-AEB9-7B558BBEBD3C}"/>
              </a:ext>
            </a:extLst>
          </p:cNvPr>
          <p:cNvSpPr>
            <a:spLocks noGrp="1"/>
          </p:cNvSpPr>
          <p:nvPr>
            <p:ph type="title"/>
          </p:nvPr>
        </p:nvSpPr>
        <p:spPr>
          <a:xfrm>
            <a:off x="228600" y="98425"/>
            <a:ext cx="8610600" cy="931949"/>
          </a:xfrm>
        </p:spPr>
        <p:txBody>
          <a:bodyPr>
            <a:noAutofit/>
          </a:bodyPr>
          <a:lstStyle/>
          <a:p>
            <a:pPr algn="ctr">
              <a:lnSpc>
                <a:spcPct val="80000"/>
              </a:lnSpc>
              <a:defRPr/>
            </a:pPr>
            <a:r>
              <a:rPr lang="en-US" sz="3200" b="1" dirty="0">
                <a:latin typeface="+mn-lt"/>
              </a:rPr>
              <a:t>Person-Centered Primary Care Measure </a:t>
            </a:r>
            <a:br>
              <a:rPr lang="en-US" sz="3200" b="1" dirty="0">
                <a:latin typeface="+mn-lt"/>
              </a:rPr>
            </a:br>
            <a:r>
              <a:rPr lang="en-US" sz="3200" b="1" dirty="0">
                <a:latin typeface="+mn-lt"/>
              </a:rPr>
              <a:t> </a:t>
            </a:r>
            <a:r>
              <a:rPr lang="en-US" sz="3200" dirty="0">
                <a:latin typeface="+mn-lt"/>
              </a:rPr>
              <a:t>-</a:t>
            </a:r>
            <a:r>
              <a:rPr lang="en-US" sz="3200" b="1" dirty="0">
                <a:latin typeface="+mn-lt"/>
              </a:rPr>
              <a:t> </a:t>
            </a:r>
            <a:r>
              <a:rPr lang="en-US" sz="2400" dirty="0">
                <a:latin typeface="+mn-lt"/>
              </a:rPr>
              <a:t>Primary Care Mechanisms Assessed by Patients -</a:t>
            </a:r>
          </a:p>
        </p:txBody>
      </p:sp>
      <p:sp>
        <p:nvSpPr>
          <p:cNvPr id="62467" name="Content Placeholder 2">
            <a:extLst>
              <a:ext uri="{FF2B5EF4-FFF2-40B4-BE49-F238E27FC236}">
                <a16:creationId xmlns:a16="http://schemas.microsoft.com/office/drawing/2014/main" id="{21332C7C-5B85-4275-9FBC-70A64B88F4D6}"/>
              </a:ext>
            </a:extLst>
          </p:cNvPr>
          <p:cNvSpPr>
            <a:spLocks noGrp="1"/>
          </p:cNvSpPr>
          <p:nvPr>
            <p:ph idx="1"/>
          </p:nvPr>
        </p:nvSpPr>
        <p:spPr>
          <a:xfrm>
            <a:off x="484187" y="1030374"/>
            <a:ext cx="8175625" cy="5165124"/>
          </a:xfrm>
        </p:spPr>
        <p:txBody>
          <a:bodyPr/>
          <a:lstStyle/>
          <a:p>
            <a:pPr fontAlgn="t">
              <a:lnSpc>
                <a:spcPct val="85000"/>
              </a:lnSpc>
              <a:spcBef>
                <a:spcPts val="900"/>
              </a:spcBef>
            </a:pPr>
            <a:r>
              <a:rPr lang="en-US" altLang="en-US" sz="2300" dirty="0"/>
              <a:t>My practice makes it easy for me to get care.</a:t>
            </a:r>
          </a:p>
          <a:p>
            <a:pPr fontAlgn="t">
              <a:lnSpc>
                <a:spcPct val="85000"/>
              </a:lnSpc>
              <a:spcBef>
                <a:spcPts val="900"/>
              </a:spcBef>
            </a:pPr>
            <a:r>
              <a:rPr lang="en-US" altLang="en-US" sz="2300" dirty="0"/>
              <a:t>My practice is able to provide most of my care.</a:t>
            </a:r>
          </a:p>
          <a:p>
            <a:pPr fontAlgn="t">
              <a:lnSpc>
                <a:spcPct val="85000"/>
              </a:lnSpc>
              <a:spcBef>
                <a:spcPts val="900"/>
              </a:spcBef>
            </a:pPr>
            <a:r>
              <a:rPr lang="en-US" altLang="en-US" sz="2300" dirty="0"/>
              <a:t>In caring for me, my doctor considers all of the factors that affect my health.</a:t>
            </a:r>
          </a:p>
          <a:p>
            <a:pPr fontAlgn="t">
              <a:lnSpc>
                <a:spcPct val="85000"/>
              </a:lnSpc>
              <a:spcBef>
                <a:spcPts val="900"/>
              </a:spcBef>
            </a:pPr>
            <a:r>
              <a:rPr lang="en-US" altLang="en-US" sz="2300" dirty="0"/>
              <a:t>My practice coordinates the care I get from multiple places.</a:t>
            </a:r>
          </a:p>
          <a:p>
            <a:pPr fontAlgn="t">
              <a:lnSpc>
                <a:spcPct val="85000"/>
              </a:lnSpc>
              <a:spcBef>
                <a:spcPts val="900"/>
              </a:spcBef>
            </a:pPr>
            <a:r>
              <a:rPr lang="en-US" altLang="en-US" sz="2300" dirty="0"/>
              <a:t>My doctor or practice know me as a person.</a:t>
            </a:r>
          </a:p>
          <a:p>
            <a:pPr fontAlgn="t">
              <a:lnSpc>
                <a:spcPct val="85000"/>
              </a:lnSpc>
              <a:spcBef>
                <a:spcPts val="900"/>
              </a:spcBef>
            </a:pPr>
            <a:r>
              <a:rPr lang="en-US" altLang="en-US" sz="2300" dirty="0"/>
              <a:t>My doctor and I have been through a lot together</a:t>
            </a:r>
          </a:p>
          <a:p>
            <a:pPr fontAlgn="t">
              <a:lnSpc>
                <a:spcPct val="85000"/>
              </a:lnSpc>
              <a:spcBef>
                <a:spcPts val="900"/>
              </a:spcBef>
            </a:pPr>
            <a:r>
              <a:rPr lang="en-US" altLang="en-US" sz="2300" dirty="0"/>
              <a:t>My doctor or practice stand up for me.</a:t>
            </a:r>
          </a:p>
          <a:p>
            <a:pPr fontAlgn="t">
              <a:lnSpc>
                <a:spcPct val="85000"/>
              </a:lnSpc>
              <a:spcBef>
                <a:spcPts val="900"/>
              </a:spcBef>
            </a:pPr>
            <a:r>
              <a:rPr lang="en-US" altLang="en-US" sz="2300" dirty="0"/>
              <a:t>The care I get takes into account knowledge of my family.</a:t>
            </a:r>
          </a:p>
          <a:p>
            <a:pPr fontAlgn="t">
              <a:lnSpc>
                <a:spcPct val="85000"/>
              </a:lnSpc>
              <a:spcBef>
                <a:spcPts val="900"/>
              </a:spcBef>
            </a:pPr>
            <a:r>
              <a:rPr lang="en-US" altLang="en-US" sz="2300" dirty="0"/>
              <a:t>The care I get in this practice is informed by knowledge of my community.</a:t>
            </a:r>
          </a:p>
          <a:p>
            <a:pPr fontAlgn="t">
              <a:lnSpc>
                <a:spcPct val="85000"/>
              </a:lnSpc>
              <a:spcBef>
                <a:spcPts val="900"/>
              </a:spcBef>
            </a:pPr>
            <a:r>
              <a:rPr lang="en-US" altLang="en-US" sz="2300" dirty="0"/>
              <a:t>Over time, this practice helps me to meet my goals.  </a:t>
            </a:r>
          </a:p>
          <a:p>
            <a:pPr fontAlgn="t">
              <a:lnSpc>
                <a:spcPct val="85000"/>
              </a:lnSpc>
              <a:spcBef>
                <a:spcPts val="900"/>
              </a:spcBef>
            </a:pPr>
            <a:r>
              <a:rPr lang="en-US" altLang="en-US" sz="2300" dirty="0"/>
              <a:t>Over time, my practice helps me stay healthy.</a:t>
            </a:r>
          </a:p>
        </p:txBody>
      </p:sp>
      <p:sp>
        <p:nvSpPr>
          <p:cNvPr id="4" name="TextBox 3">
            <a:extLst>
              <a:ext uri="{FF2B5EF4-FFF2-40B4-BE49-F238E27FC236}">
                <a16:creationId xmlns:a16="http://schemas.microsoft.com/office/drawing/2014/main" id="{42092E29-8F8E-411C-839F-251534FC5E43}"/>
              </a:ext>
            </a:extLst>
          </p:cNvPr>
          <p:cNvSpPr txBox="1"/>
          <p:nvPr/>
        </p:nvSpPr>
        <p:spPr>
          <a:xfrm>
            <a:off x="262891" y="6195498"/>
            <a:ext cx="8610600" cy="925382"/>
          </a:xfrm>
          <a:prstGeom prst="rect">
            <a:avLst/>
          </a:prstGeom>
          <a:noFill/>
        </p:spPr>
        <p:txBody>
          <a:bodyPr wrap="square" rtlCol="0">
            <a:spAutoFit/>
          </a:bodyPr>
          <a:lstStyle/>
          <a:p>
            <a:pPr>
              <a:lnSpc>
                <a:spcPct val="80000"/>
              </a:lnSpc>
              <a:spcBef>
                <a:spcPts val="400"/>
              </a:spcBef>
            </a:pPr>
            <a:r>
              <a:rPr lang="en-US" altLang="en-US" sz="1400" dirty="0" err="1"/>
              <a:t>Etz</a:t>
            </a:r>
            <a:r>
              <a:rPr lang="en-US" altLang="en-US" sz="1400" dirty="0"/>
              <a:t> RS, </a:t>
            </a:r>
            <a:r>
              <a:rPr lang="en-US" altLang="en-US" sz="1400" dirty="0" err="1"/>
              <a:t>Zyzanski</a:t>
            </a:r>
            <a:r>
              <a:rPr lang="en-US" altLang="en-US" sz="1400" dirty="0"/>
              <a:t> SJ, Gonzalez MM, </a:t>
            </a:r>
            <a:r>
              <a:rPr lang="en-US" altLang="en-US" sz="1400" dirty="0" err="1"/>
              <a:t>Reves</a:t>
            </a:r>
            <a:r>
              <a:rPr lang="en-US" altLang="en-US" sz="1400" dirty="0"/>
              <a:t> SR, O’Neal JP, </a:t>
            </a:r>
            <a:r>
              <a:rPr lang="en-US" altLang="en-US" sz="1400" dirty="0" err="1"/>
              <a:t>Stange</a:t>
            </a:r>
            <a:r>
              <a:rPr lang="en-US" altLang="en-US" sz="1400" dirty="0"/>
              <a:t> KC.  A New Comprehensive Measure of High-Value Aspects of Primary Care. </a:t>
            </a:r>
            <a:r>
              <a:rPr lang="en-US" altLang="en-US" sz="1400" i="1" dirty="0"/>
              <a:t>The Annals of Family Medicine</a:t>
            </a:r>
            <a:r>
              <a:rPr lang="en-US" altLang="en-US" sz="1400" dirty="0"/>
              <a:t>. 2019;17(3):221-230. </a:t>
            </a:r>
            <a:r>
              <a:rPr lang="en-US" altLang="en-US" sz="1300" dirty="0">
                <a:hlinkClick r:id="rId3"/>
              </a:rPr>
              <a:t>www.annfammed.org/content/17/3/221</a:t>
            </a:r>
            <a:endParaRPr lang="en-US" altLang="en-US" sz="1300" dirty="0"/>
          </a:p>
          <a:p>
            <a:pPr algn="ctr">
              <a:lnSpc>
                <a:spcPct val="80000"/>
              </a:lnSpc>
              <a:spcBef>
                <a:spcPts val="400"/>
              </a:spcBef>
            </a:pPr>
            <a:r>
              <a:rPr lang="en-US" altLang="en-US" sz="1300" dirty="0">
                <a:hlinkClick r:id="rId4"/>
              </a:rPr>
              <a:t>https://www.green-center.org/pcpcm</a:t>
            </a:r>
            <a:r>
              <a:rPr lang="en-US" altLang="en-US" sz="1300" dirty="0"/>
              <a:t> </a:t>
            </a:r>
          </a:p>
          <a:p>
            <a:endParaRPr lang="en-US" dirty="0"/>
          </a:p>
        </p:txBody>
      </p:sp>
      <p:sp>
        <p:nvSpPr>
          <p:cNvPr id="3" name="Slide Number Placeholder 2">
            <a:extLst>
              <a:ext uri="{FF2B5EF4-FFF2-40B4-BE49-F238E27FC236}">
                <a16:creationId xmlns:a16="http://schemas.microsoft.com/office/drawing/2014/main" id="{BB1FAD34-AF05-0B58-EC72-1C25CA8268DD}"/>
              </a:ext>
            </a:extLst>
          </p:cNvPr>
          <p:cNvSpPr>
            <a:spLocks noGrp="1"/>
          </p:cNvSpPr>
          <p:nvPr>
            <p:ph type="sldNum" sz="quarter" idx="12"/>
          </p:nvPr>
        </p:nvSpPr>
        <p:spPr/>
        <p:txBody>
          <a:bodyPr/>
          <a:lstStyle/>
          <a:p>
            <a:fld id="{464EB498-9CCD-457D-A359-273D18E4027B}" type="slidenum">
              <a:rPr lang="en-US" smtClean="0"/>
              <a:t>37</a:t>
            </a:fld>
            <a:endParaRPr lang="en-US"/>
          </a:p>
        </p:txBody>
      </p:sp>
    </p:spTree>
    <p:extLst>
      <p:ext uri="{BB962C8B-B14F-4D97-AF65-F5344CB8AC3E}">
        <p14:creationId xmlns:p14="http://schemas.microsoft.com/office/powerpoint/2010/main" val="55554628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4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4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4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46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4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4172"/>
            <a:ext cx="7886700" cy="446314"/>
          </a:xfrm>
        </p:spPr>
        <p:txBody>
          <a:bodyPr>
            <a:normAutofit fontScale="90000"/>
          </a:bodyPr>
          <a:lstStyle/>
          <a:p>
            <a:pPr algn="ctr"/>
            <a:r>
              <a:rPr lang="en-US" altLang="en-US" sz="3100" b="1" dirty="0">
                <a:latin typeface="Arial" panose="020B0604020202020204" pitchFamily="34" charset="0"/>
                <a:ea typeface="Calibri" panose="020F0502020204030204" pitchFamily="34" charset="0"/>
                <a:cs typeface="Arial" panose="020B0604020202020204" pitchFamily="34" charset="0"/>
              </a:rPr>
              <a:t>Factor Analysis of Patient-Report Items </a:t>
            </a:r>
            <a:endParaRPr lang="en-US" dirty="0"/>
          </a:p>
        </p:txBody>
      </p:sp>
      <p:sp>
        <p:nvSpPr>
          <p:cNvPr id="5" name="TextBox 4"/>
          <p:cNvSpPr txBox="1"/>
          <p:nvPr/>
        </p:nvSpPr>
        <p:spPr>
          <a:xfrm>
            <a:off x="1" y="6037995"/>
            <a:ext cx="9144000" cy="867930"/>
          </a:xfrm>
          <a:prstGeom prst="rect">
            <a:avLst/>
          </a:prstGeom>
          <a:noFill/>
        </p:spPr>
        <p:txBody>
          <a:bodyPr wrap="square" rtlCol="0">
            <a:spAutoFit/>
          </a:bodyPr>
          <a:lstStyle/>
          <a:p>
            <a:pPr algn="ctr">
              <a:lnSpc>
                <a:spcPct val="90000"/>
              </a:lnSpc>
            </a:pPr>
            <a:r>
              <a:rPr lang="en-US" sz="1400" dirty="0"/>
              <a:t>Principal components factor analysis reveals a single factor </a:t>
            </a:r>
          </a:p>
          <a:p>
            <a:pPr algn="ctr">
              <a:lnSpc>
                <a:spcPct val="90000"/>
              </a:lnSpc>
            </a:pPr>
            <a:r>
              <a:rPr lang="en-US" sz="1400" dirty="0"/>
              <a:t>with an Eigen value of 6.85 </a:t>
            </a:r>
          </a:p>
          <a:p>
            <a:pPr algn="ctr">
              <a:lnSpc>
                <a:spcPct val="90000"/>
              </a:lnSpc>
            </a:pPr>
            <a:r>
              <a:rPr lang="en-US" sz="1400" dirty="0"/>
              <a:t>accounting for 59% of the variance.   </a:t>
            </a:r>
          </a:p>
          <a:p>
            <a:pPr algn="ctr">
              <a:lnSpc>
                <a:spcPct val="90000"/>
              </a:lnSpc>
            </a:pPr>
            <a:r>
              <a:rPr lang="en-US" sz="1400" dirty="0"/>
              <a:t>Alpha=.94.</a:t>
            </a:r>
          </a:p>
        </p:txBody>
      </p:sp>
      <p:graphicFrame>
        <p:nvGraphicFramePr>
          <p:cNvPr id="7" name="Table 6"/>
          <p:cNvGraphicFramePr>
            <a:graphicFrameLocks noGrp="1"/>
          </p:cNvGraphicFramePr>
          <p:nvPr/>
        </p:nvGraphicFramePr>
        <p:xfrm>
          <a:off x="0" y="892628"/>
          <a:ext cx="9144001" cy="4985656"/>
        </p:xfrm>
        <a:graphic>
          <a:graphicData uri="http://schemas.openxmlformats.org/drawingml/2006/table">
            <a:tbl>
              <a:tblPr firstRow="1" firstCol="1" bandRow="1">
                <a:tableStyleId>{5C22544A-7EE6-4342-B048-85BDC9FD1C3A}</a:tableStyleId>
              </a:tblPr>
              <a:tblGrid>
                <a:gridCol w="7282543">
                  <a:extLst>
                    <a:ext uri="{9D8B030D-6E8A-4147-A177-3AD203B41FA5}">
                      <a16:colId xmlns:a16="http://schemas.microsoft.com/office/drawing/2014/main" val="20000"/>
                    </a:ext>
                  </a:extLst>
                </a:gridCol>
                <a:gridCol w="783771">
                  <a:extLst>
                    <a:ext uri="{9D8B030D-6E8A-4147-A177-3AD203B41FA5}">
                      <a16:colId xmlns:a16="http://schemas.microsoft.com/office/drawing/2014/main" val="20001"/>
                    </a:ext>
                  </a:extLst>
                </a:gridCol>
                <a:gridCol w="1077687">
                  <a:extLst>
                    <a:ext uri="{9D8B030D-6E8A-4147-A177-3AD203B41FA5}">
                      <a16:colId xmlns:a16="http://schemas.microsoft.com/office/drawing/2014/main" val="20002"/>
                    </a:ext>
                  </a:extLst>
                </a:gridCol>
              </a:tblGrid>
              <a:tr h="598867">
                <a:tc>
                  <a:txBody>
                    <a:bodyPr/>
                    <a:lstStyle/>
                    <a:p>
                      <a:pPr marL="0" marR="0">
                        <a:lnSpc>
                          <a:spcPct val="90000"/>
                        </a:lnSpc>
                        <a:spcBef>
                          <a:spcPts val="0"/>
                        </a:spcBef>
                        <a:spcAft>
                          <a:spcPts val="0"/>
                        </a:spcAft>
                        <a:tabLst>
                          <a:tab pos="139700" algn="l"/>
                          <a:tab pos="457200" algn="l"/>
                        </a:tabLst>
                      </a:pPr>
                      <a:endParaRPr lang="en-US" sz="1100" dirty="0">
                        <a:effectLst/>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1" i="0" u="none" strike="noStrike" kern="1200" cap="small" spc="0" normalizeH="0" baseline="0" noProof="0" dirty="0">
                          <a:ln>
                            <a:noFill/>
                          </a:ln>
                          <a:solidFill>
                            <a:prstClr val="white"/>
                          </a:solidFill>
                          <a:effectLst/>
                          <a:uLnTx/>
                          <a:uFillTx/>
                          <a:latin typeface="+mn-lt"/>
                          <a:ea typeface="+mn-ea"/>
                          <a:cs typeface="+mn-cs"/>
                        </a:rPr>
                        <a:t>How Primary Care Works - </a:t>
                      </a:r>
                      <a:r>
                        <a:rPr lang="en-US" sz="1800" dirty="0">
                          <a:effectLst/>
                        </a:rPr>
                        <a:t>Item</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85000"/>
                        </a:lnSpc>
                        <a:spcBef>
                          <a:spcPts val="1200"/>
                        </a:spcBef>
                        <a:spcAft>
                          <a:spcPts val="0"/>
                        </a:spcAft>
                        <a:tabLst>
                          <a:tab pos="139700" algn="l"/>
                          <a:tab pos="457200" algn="l"/>
                        </a:tabLst>
                      </a:pPr>
                      <a:r>
                        <a:rPr lang="en-US" sz="1600" dirty="0">
                          <a:effectLst/>
                        </a:rPr>
                        <a:t>Factor </a:t>
                      </a:r>
                      <a:r>
                        <a:rPr lang="en-US" sz="1600" spc="-30" baseline="0" dirty="0">
                          <a:effectLst/>
                        </a:rPr>
                        <a:t>Loading</a:t>
                      </a:r>
                      <a:endParaRPr lang="en-US" sz="1600" spc="-3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85000"/>
                        </a:lnSpc>
                        <a:spcBef>
                          <a:spcPts val="1200"/>
                        </a:spcBef>
                        <a:spcAft>
                          <a:spcPts val="0"/>
                        </a:spcAft>
                        <a:tabLst>
                          <a:tab pos="139700" algn="l"/>
                          <a:tab pos="457200" algn="l"/>
                        </a:tabLst>
                      </a:pPr>
                      <a:r>
                        <a:rPr lang="en-US" sz="1600" dirty="0">
                          <a:effectLst/>
                        </a:rPr>
                        <a:t>Item-Total </a:t>
                      </a:r>
                      <a:r>
                        <a:rPr lang="en-US" sz="1600" spc="-20" baseline="0" dirty="0">
                          <a:effectLst/>
                        </a:rPr>
                        <a:t>Correlation </a:t>
                      </a:r>
                      <a:endParaRPr lang="en-US" sz="1600" spc="-2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98799">
                <a:tc>
                  <a:txBody>
                    <a:bodyPr/>
                    <a:lstStyle/>
                    <a:p>
                      <a:pPr marL="0" marR="0">
                        <a:spcBef>
                          <a:spcPts val="1200"/>
                        </a:spcBef>
                        <a:spcAft>
                          <a:spcPts val="1200"/>
                        </a:spcAft>
                      </a:pPr>
                      <a:r>
                        <a:rPr lang="en-US" sz="1800" dirty="0">
                          <a:effectLst/>
                        </a:rPr>
                        <a:t>My practice makes it easy for me to get 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solidFill>
                            <a:srgbClr val="000000"/>
                          </a:solidFill>
                          <a:effectLst/>
                          <a:latin typeface="+mn-lt"/>
                          <a:ea typeface="Calibri" panose="020F0502020204030204" pitchFamily="34" charset="0"/>
                          <a:cs typeface="Times New Roman" panose="02020603050405020304" pitchFamily="18" charset="0"/>
                        </a:rPr>
                        <a:t>.70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effectLst/>
                          <a:latin typeface="+mn-lt"/>
                        </a:rPr>
                        <a:t> .67</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98799">
                <a:tc>
                  <a:txBody>
                    <a:bodyPr/>
                    <a:lstStyle/>
                    <a:p>
                      <a:pPr marL="0" marR="0">
                        <a:spcBef>
                          <a:spcPts val="1200"/>
                        </a:spcBef>
                        <a:spcAft>
                          <a:spcPts val="1200"/>
                        </a:spcAft>
                      </a:pPr>
                      <a:r>
                        <a:rPr lang="en-US" sz="1800" dirty="0">
                          <a:effectLst/>
                        </a:rPr>
                        <a:t>My practice is able to provide most of my 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solidFill>
                            <a:srgbClr val="000000"/>
                          </a:solidFill>
                          <a:effectLst/>
                          <a:latin typeface="+mn-lt"/>
                          <a:ea typeface="Calibri" panose="020F0502020204030204" pitchFamily="34" charset="0"/>
                          <a:cs typeface="Times New Roman" panose="02020603050405020304" pitchFamily="18" charset="0"/>
                        </a:rPr>
                        <a:t>.70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effectLst/>
                          <a:latin typeface="+mn-lt"/>
                        </a:rPr>
                        <a:t> .66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98799">
                <a:tc>
                  <a:txBody>
                    <a:bodyPr/>
                    <a:lstStyle/>
                    <a:p>
                      <a:pPr marL="0" marR="0">
                        <a:spcBef>
                          <a:spcPts val="1200"/>
                        </a:spcBef>
                        <a:spcAft>
                          <a:spcPts val="1200"/>
                        </a:spcAft>
                      </a:pPr>
                      <a:r>
                        <a:rPr lang="en-US" sz="1800" dirty="0">
                          <a:effectLst/>
                        </a:rPr>
                        <a:t>In caring for me, my doctor considers all of the factors that affect my health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solidFill>
                            <a:srgbClr val="000000"/>
                          </a:solidFill>
                          <a:effectLst/>
                          <a:latin typeface="+mn-lt"/>
                          <a:ea typeface="Calibri" panose="020F0502020204030204" pitchFamily="34" charset="0"/>
                          <a:cs typeface="Times New Roman" panose="02020603050405020304" pitchFamily="18" charset="0"/>
                        </a:rPr>
                        <a:t>.80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effectLst/>
                          <a:latin typeface="+mn-lt"/>
                        </a:rPr>
                        <a:t> .76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98799">
                <a:tc>
                  <a:txBody>
                    <a:bodyPr/>
                    <a:lstStyle/>
                    <a:p>
                      <a:pPr marL="0" marR="0">
                        <a:spcBef>
                          <a:spcPts val="1200"/>
                        </a:spcBef>
                        <a:spcAft>
                          <a:spcPts val="1200"/>
                        </a:spcAft>
                      </a:pPr>
                      <a:r>
                        <a:rPr lang="en-US" sz="1800" dirty="0">
                          <a:effectLst/>
                        </a:rPr>
                        <a:t>My practice coordinates the care I get from multiple places.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solidFill>
                            <a:srgbClr val="000000"/>
                          </a:solidFill>
                          <a:effectLst/>
                          <a:latin typeface="+mn-lt"/>
                          <a:ea typeface="Calibri" panose="020F0502020204030204" pitchFamily="34" charset="0"/>
                          <a:cs typeface="Times New Roman" panose="02020603050405020304" pitchFamily="18" charset="0"/>
                        </a:rPr>
                        <a:t>.64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effectLst/>
                          <a:latin typeface="+mn-lt"/>
                        </a:rPr>
                        <a:t> .62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98799">
                <a:tc>
                  <a:txBody>
                    <a:bodyPr/>
                    <a:lstStyle/>
                    <a:p>
                      <a:pPr marL="0" marR="0">
                        <a:spcBef>
                          <a:spcPts val="1200"/>
                        </a:spcBef>
                        <a:spcAft>
                          <a:spcPts val="1200"/>
                        </a:spcAft>
                      </a:pPr>
                      <a:r>
                        <a:rPr lang="en-US" sz="1800" dirty="0">
                          <a:effectLst/>
                        </a:rPr>
                        <a:t>My doctor or practice know me as a person.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solidFill>
                            <a:srgbClr val="000000"/>
                          </a:solidFill>
                          <a:effectLst/>
                          <a:latin typeface="+mn-lt"/>
                          <a:ea typeface="Calibri" panose="020F0502020204030204" pitchFamily="34" charset="0"/>
                          <a:cs typeface="Times New Roman" panose="02020603050405020304" pitchFamily="18" charset="0"/>
                        </a:rPr>
                        <a:t>83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effectLst/>
                          <a:latin typeface="+mn-lt"/>
                        </a:rPr>
                        <a:t> .81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98799">
                <a:tc>
                  <a:txBody>
                    <a:bodyPr/>
                    <a:lstStyle/>
                    <a:p>
                      <a:pPr marL="0" marR="0">
                        <a:spcBef>
                          <a:spcPts val="1200"/>
                        </a:spcBef>
                        <a:spcAft>
                          <a:spcPts val="1200"/>
                        </a:spcAft>
                      </a:pPr>
                      <a:r>
                        <a:rPr lang="en-US" sz="1800" dirty="0">
                          <a:effectLst/>
                        </a:rPr>
                        <a:t>My doctor and I have been through a lot together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solidFill>
                            <a:srgbClr val="000000"/>
                          </a:solidFill>
                          <a:effectLst/>
                          <a:latin typeface="+mn-lt"/>
                          <a:ea typeface="Calibri" panose="020F0502020204030204" pitchFamily="34" charset="0"/>
                          <a:cs typeface="Times New Roman" panose="02020603050405020304" pitchFamily="18" charset="0"/>
                        </a:rPr>
                        <a:t>.66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effectLst/>
                          <a:latin typeface="+mn-lt"/>
                        </a:rPr>
                        <a:t> .64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98799">
                <a:tc>
                  <a:txBody>
                    <a:bodyPr/>
                    <a:lstStyle/>
                    <a:p>
                      <a:pPr marL="0" marR="0">
                        <a:spcBef>
                          <a:spcPts val="1200"/>
                        </a:spcBef>
                        <a:spcAft>
                          <a:spcPts val="1200"/>
                        </a:spcAft>
                      </a:pPr>
                      <a:r>
                        <a:rPr lang="en-US" sz="1800" dirty="0">
                          <a:effectLst/>
                        </a:rPr>
                        <a:t>My doctor or practice stand up for 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solidFill>
                            <a:srgbClr val="000000"/>
                          </a:solidFill>
                          <a:effectLst/>
                          <a:latin typeface="+mn-lt"/>
                          <a:ea typeface="Calibri" panose="020F0502020204030204" pitchFamily="34" charset="0"/>
                          <a:cs typeface="Times New Roman" panose="02020603050405020304" pitchFamily="18" charset="0"/>
                        </a:rPr>
                        <a:t>.85</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effectLst/>
                          <a:latin typeface="+mn-lt"/>
                        </a:rPr>
                        <a:t> .83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98799">
                <a:tc>
                  <a:txBody>
                    <a:bodyPr/>
                    <a:lstStyle/>
                    <a:p>
                      <a:pPr marL="0" marR="0">
                        <a:spcBef>
                          <a:spcPts val="1200"/>
                        </a:spcBef>
                        <a:spcAft>
                          <a:spcPts val="1200"/>
                        </a:spcAft>
                      </a:pPr>
                      <a:r>
                        <a:rPr lang="en-US" sz="1800" dirty="0">
                          <a:effectLst/>
                        </a:rPr>
                        <a:t>The care I get takes into account knowledge of my family.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solidFill>
                            <a:srgbClr val="000000"/>
                          </a:solidFill>
                          <a:effectLst/>
                          <a:latin typeface="+mn-lt"/>
                          <a:ea typeface="Calibri" panose="020F0502020204030204" pitchFamily="34" charset="0"/>
                          <a:cs typeface="Times New Roman" panose="02020603050405020304" pitchFamily="18" charset="0"/>
                        </a:rPr>
                        <a:t>.80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effectLst/>
                          <a:latin typeface="+mn-lt"/>
                        </a:rPr>
                        <a:t> .78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98799">
                <a:tc>
                  <a:txBody>
                    <a:bodyPr/>
                    <a:lstStyle/>
                    <a:p>
                      <a:pPr marL="0" marR="0">
                        <a:spcBef>
                          <a:spcPts val="1200"/>
                        </a:spcBef>
                        <a:spcAft>
                          <a:spcPts val="1200"/>
                        </a:spcAft>
                      </a:pPr>
                      <a:r>
                        <a:rPr lang="en-US" sz="1800" dirty="0">
                          <a:effectLst/>
                        </a:rPr>
                        <a:t>The care I get in this practice is informed by knowledge of my community.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solidFill>
                            <a:srgbClr val="000000"/>
                          </a:solidFill>
                          <a:effectLst/>
                          <a:latin typeface="+mn-lt"/>
                          <a:ea typeface="Calibri" panose="020F0502020204030204" pitchFamily="34" charset="0"/>
                          <a:cs typeface="Times New Roman" panose="02020603050405020304" pitchFamily="18" charset="0"/>
                        </a:rPr>
                        <a:t>.71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effectLst/>
                          <a:latin typeface="+mn-lt"/>
                        </a:rPr>
                        <a:t> .70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98799">
                <a:tc>
                  <a:txBody>
                    <a:bodyPr/>
                    <a:lstStyle/>
                    <a:p>
                      <a:pPr marL="0" marR="0">
                        <a:spcBef>
                          <a:spcPts val="1200"/>
                        </a:spcBef>
                        <a:spcAft>
                          <a:spcPts val="1200"/>
                        </a:spcAft>
                      </a:pPr>
                      <a:r>
                        <a:rPr lang="en-US" sz="1800" dirty="0">
                          <a:effectLst/>
                        </a:rPr>
                        <a:t>Over time, this practice helps me to meet my goals.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solidFill>
                            <a:srgbClr val="000000"/>
                          </a:solidFill>
                          <a:effectLst/>
                          <a:latin typeface="+mn-lt"/>
                          <a:ea typeface="Calibri" panose="020F0502020204030204" pitchFamily="34" charset="0"/>
                          <a:cs typeface="Times New Roman" panose="02020603050405020304" pitchFamily="18" charset="0"/>
                        </a:rPr>
                        <a:t>.85</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effectLst/>
                          <a:latin typeface="+mn-lt"/>
                        </a:rPr>
                        <a:t> .82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98799">
                <a:tc>
                  <a:txBody>
                    <a:bodyPr/>
                    <a:lstStyle/>
                    <a:p>
                      <a:pPr marL="0" marR="0">
                        <a:spcBef>
                          <a:spcPts val="1200"/>
                        </a:spcBef>
                        <a:spcAft>
                          <a:spcPts val="1200"/>
                        </a:spcAft>
                      </a:pPr>
                      <a:r>
                        <a:rPr lang="en-US" sz="1800" dirty="0">
                          <a:effectLst/>
                        </a:rPr>
                        <a:t>Over time, my practice helps me stay healthy.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solidFill>
                            <a:srgbClr val="000000"/>
                          </a:solidFill>
                          <a:effectLst/>
                          <a:latin typeface="+mn-lt"/>
                          <a:ea typeface="Calibri" panose="020F0502020204030204" pitchFamily="34" charset="0"/>
                          <a:cs typeface="Times New Roman" panose="02020603050405020304" pitchFamily="18" charset="0"/>
                        </a:rPr>
                        <a:t>.85</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1200"/>
                        </a:spcBef>
                        <a:spcAft>
                          <a:spcPts val="400"/>
                        </a:spcAft>
                      </a:pPr>
                      <a:r>
                        <a:rPr lang="en-US" sz="1600" dirty="0">
                          <a:effectLst/>
                          <a:latin typeface="+mn-lt"/>
                        </a:rPr>
                        <a:t> .81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bl>
          </a:graphicData>
        </a:graphic>
      </p:graphicFrame>
      <p:sp>
        <p:nvSpPr>
          <p:cNvPr id="3" name="Slide Number Placeholder 2">
            <a:extLst>
              <a:ext uri="{FF2B5EF4-FFF2-40B4-BE49-F238E27FC236}">
                <a16:creationId xmlns:a16="http://schemas.microsoft.com/office/drawing/2014/main" id="{ECEC2FDC-5016-7CD3-7E5B-CAA3C5228FF2}"/>
              </a:ext>
            </a:extLst>
          </p:cNvPr>
          <p:cNvSpPr>
            <a:spLocks noGrp="1"/>
          </p:cNvSpPr>
          <p:nvPr>
            <p:ph type="sldNum" sz="quarter" idx="12"/>
          </p:nvPr>
        </p:nvSpPr>
        <p:spPr/>
        <p:txBody>
          <a:bodyPr/>
          <a:lstStyle/>
          <a:p>
            <a:fld id="{464EB498-9CCD-457D-A359-273D18E4027B}" type="slidenum">
              <a:rPr lang="en-US" smtClean="0"/>
              <a:t>38</a:t>
            </a:fld>
            <a:endParaRPr lang="en-US"/>
          </a:p>
        </p:txBody>
      </p:sp>
    </p:spTree>
    <p:extLst>
      <p:ext uri="{BB962C8B-B14F-4D97-AF65-F5344CB8AC3E}">
        <p14:creationId xmlns:p14="http://schemas.microsoft.com/office/powerpoint/2010/main" val="769737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s://static.independent.co.uk/s3fs-public/styles/article_small/public/thumbnails/image/2018/01/02/17/murmur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 y="-13145"/>
            <a:ext cx="9148304" cy="68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9BAEF217-E750-4846-A275-8EB43944F17E}" type="slidenum">
              <a:rPr kumimoji="0" lang="en-US" altLang="en-US" sz="12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7434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a:extLst>
              <a:ext uri="{FF2B5EF4-FFF2-40B4-BE49-F238E27FC236}">
                <a16:creationId xmlns:a16="http://schemas.microsoft.com/office/drawing/2014/main" id="{17870791-32B1-3A6E-6B97-AB7F547A9786}"/>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F21746D-9ED9-4D92-9611-DF16580DF368}" type="slidenum">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7107" name="Rectangle 2">
            <a:extLst>
              <a:ext uri="{FF2B5EF4-FFF2-40B4-BE49-F238E27FC236}">
                <a16:creationId xmlns:a16="http://schemas.microsoft.com/office/drawing/2014/main" id="{FEFA9EE0-46E2-89B8-DF27-BD34BD70B326}"/>
              </a:ext>
            </a:extLst>
          </p:cNvPr>
          <p:cNvSpPr>
            <a:spLocks noGrp="1" noChangeArrowheads="1"/>
          </p:cNvSpPr>
          <p:nvPr>
            <p:ph type="title" idx="4294967295"/>
          </p:nvPr>
        </p:nvSpPr>
        <p:spPr>
          <a:xfrm>
            <a:off x="685800" y="457200"/>
            <a:ext cx="7772400" cy="914400"/>
          </a:xfrm>
        </p:spPr>
        <p:txBody>
          <a:bodyPr/>
          <a:lstStyle/>
          <a:p>
            <a:pPr algn="ctr" eaLnBrk="1" hangingPunct="1"/>
            <a:r>
              <a:rPr lang="en-US" altLang="en-US" sz="4700" b="1" dirty="0">
                <a:latin typeface="+mn-lt"/>
              </a:rPr>
              <a:t>Paradox of Primary Care</a:t>
            </a:r>
          </a:p>
        </p:txBody>
      </p:sp>
      <p:sp>
        <p:nvSpPr>
          <p:cNvPr id="47108" name="Rectangle 3">
            <a:extLst>
              <a:ext uri="{FF2B5EF4-FFF2-40B4-BE49-F238E27FC236}">
                <a16:creationId xmlns:a16="http://schemas.microsoft.com/office/drawing/2014/main" id="{66B63B4E-342F-10FC-E62F-9B7BF89B3648}"/>
              </a:ext>
            </a:extLst>
          </p:cNvPr>
          <p:cNvSpPr>
            <a:spLocks noGrp="1" noChangeArrowheads="1"/>
          </p:cNvSpPr>
          <p:nvPr>
            <p:ph type="body" idx="4294967295"/>
          </p:nvPr>
        </p:nvSpPr>
        <p:spPr>
          <a:xfrm>
            <a:off x="457200" y="1600200"/>
            <a:ext cx="8458200" cy="4495800"/>
          </a:xfrm>
        </p:spPr>
        <p:txBody>
          <a:bodyPr>
            <a:normAutofit/>
          </a:bodyPr>
          <a:lstStyle/>
          <a:p>
            <a:pPr eaLnBrk="1" hangingPunct="1">
              <a:lnSpc>
                <a:spcPct val="95000"/>
              </a:lnSpc>
              <a:spcBef>
                <a:spcPct val="40000"/>
              </a:spcBef>
              <a:buFontTx/>
              <a:buNone/>
            </a:pPr>
            <a:r>
              <a:rPr lang="en-US" altLang="en-US" sz="3400" b="1" dirty="0"/>
              <a:t>Primary care is associated with:</a:t>
            </a:r>
          </a:p>
          <a:p>
            <a:pPr eaLnBrk="1" hangingPunct="1">
              <a:lnSpc>
                <a:spcPct val="95000"/>
              </a:lnSpc>
              <a:spcBef>
                <a:spcPct val="40000"/>
              </a:spcBef>
            </a:pPr>
            <a:r>
              <a:rPr lang="en-US" altLang="en-US" sz="3000" dirty="0"/>
              <a:t>Less evidence-based care for individual diseases,</a:t>
            </a:r>
          </a:p>
          <a:p>
            <a:pPr marL="0" indent="0" eaLnBrk="1" hangingPunct="1">
              <a:lnSpc>
                <a:spcPct val="95000"/>
              </a:lnSpc>
              <a:spcBef>
                <a:spcPct val="40000"/>
              </a:spcBef>
              <a:buNone/>
            </a:pPr>
            <a:r>
              <a:rPr lang="en-US" altLang="en-US" sz="3400" b="1" dirty="0"/>
              <a:t>But</a:t>
            </a:r>
          </a:p>
          <a:p>
            <a:pPr eaLnBrk="1" hangingPunct="1">
              <a:lnSpc>
                <a:spcPct val="95000"/>
              </a:lnSpc>
              <a:spcBef>
                <a:spcPts val="1200"/>
              </a:spcBef>
            </a:pPr>
            <a:r>
              <a:rPr lang="en-US" altLang="en-US" sz="3000" dirty="0"/>
              <a:t>More evidence-based care at the population level</a:t>
            </a:r>
          </a:p>
          <a:p>
            <a:pPr eaLnBrk="1" hangingPunct="1">
              <a:lnSpc>
                <a:spcPct val="95000"/>
              </a:lnSpc>
              <a:spcBef>
                <a:spcPts val="1200"/>
              </a:spcBef>
            </a:pPr>
            <a:r>
              <a:rPr lang="en-US" altLang="en-US" sz="3000" dirty="0"/>
              <a:t>Better population health </a:t>
            </a:r>
          </a:p>
          <a:p>
            <a:pPr eaLnBrk="1" hangingPunct="1">
              <a:lnSpc>
                <a:spcPct val="95000"/>
              </a:lnSpc>
              <a:spcBef>
                <a:spcPts val="1200"/>
              </a:spcBef>
            </a:pPr>
            <a:r>
              <a:rPr lang="en-US" altLang="en-US" sz="3000" dirty="0"/>
              <a:t>Lower resource use and cost</a:t>
            </a:r>
          </a:p>
          <a:p>
            <a:pPr eaLnBrk="1" hangingPunct="1">
              <a:lnSpc>
                <a:spcPct val="95000"/>
              </a:lnSpc>
              <a:spcBef>
                <a:spcPts val="1200"/>
              </a:spcBef>
            </a:pPr>
            <a:r>
              <a:rPr lang="en-US" altLang="en-US" sz="3000" dirty="0"/>
              <a:t>Less inequity in healthcare &amp; health</a:t>
            </a:r>
          </a:p>
        </p:txBody>
      </p:sp>
      <p:sp>
        <p:nvSpPr>
          <p:cNvPr id="47109" name="Rectangle 4">
            <a:extLst>
              <a:ext uri="{FF2B5EF4-FFF2-40B4-BE49-F238E27FC236}">
                <a16:creationId xmlns:a16="http://schemas.microsoft.com/office/drawing/2014/main" id="{733BC0CB-5648-7494-CED9-B3A5E72BB707}"/>
              </a:ext>
            </a:extLst>
          </p:cNvPr>
          <p:cNvSpPr>
            <a:spLocks noChangeArrowheads="1"/>
          </p:cNvSpPr>
          <p:nvPr/>
        </p:nvSpPr>
        <p:spPr bwMode="auto">
          <a:xfrm>
            <a:off x="457200" y="6218237"/>
            <a:ext cx="837314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1" fontAlgn="auto" latinLnBrk="0" hangingPunct="1">
              <a:lnSpc>
                <a:spcPct val="90000"/>
              </a:lnSpc>
              <a:spcBef>
                <a:spcPct val="4500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Stange KC, Ferrer, RF. The paradox of primary care. </a:t>
            </a:r>
            <a:r>
              <a:rPr kumimoji="0" lang="en-US" altLang="en-US" sz="1600" b="0" i="1"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Ann. Fam. Med. </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2009;7(4):100-103.</a:t>
            </a:r>
          </a:p>
        </p:txBody>
      </p:sp>
    </p:spTree>
    <p:extLst>
      <p:ext uri="{BB962C8B-B14F-4D97-AF65-F5344CB8AC3E}">
        <p14:creationId xmlns:p14="http://schemas.microsoft.com/office/powerpoint/2010/main" val="360385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10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8F43-050D-6C47-A0A7-EF4530A6B9E9}"/>
              </a:ext>
            </a:extLst>
          </p:cNvPr>
          <p:cNvSpPr>
            <a:spLocks noGrp="1"/>
          </p:cNvSpPr>
          <p:nvPr>
            <p:ph type="title"/>
          </p:nvPr>
        </p:nvSpPr>
        <p:spPr>
          <a:xfrm>
            <a:off x="650632" y="1283497"/>
            <a:ext cx="5278638" cy="1164439"/>
          </a:xfrm>
        </p:spPr>
        <p:txBody>
          <a:bodyPr>
            <a:normAutofit fontScale="90000"/>
          </a:bodyPr>
          <a:lstStyle/>
          <a:p>
            <a:r>
              <a:rPr lang="en-US" b="1" dirty="0">
                <a:latin typeface="+mn-lt"/>
              </a:rPr>
              <a:t>Simple Rules – Birds Flocking</a:t>
            </a:r>
          </a:p>
        </p:txBody>
      </p:sp>
      <p:sp>
        <p:nvSpPr>
          <p:cNvPr id="3" name="Content Placeholder 2">
            <a:extLst>
              <a:ext uri="{FF2B5EF4-FFF2-40B4-BE49-F238E27FC236}">
                <a16:creationId xmlns:a16="http://schemas.microsoft.com/office/drawing/2014/main" id="{03B7A076-C66E-7F46-A581-608BBE607FBC}"/>
              </a:ext>
            </a:extLst>
          </p:cNvPr>
          <p:cNvSpPr>
            <a:spLocks noGrp="1"/>
          </p:cNvSpPr>
          <p:nvPr>
            <p:ph idx="1"/>
          </p:nvPr>
        </p:nvSpPr>
        <p:spPr>
          <a:xfrm>
            <a:off x="545124" y="2756995"/>
            <a:ext cx="8009792" cy="2732978"/>
          </a:xfrm>
        </p:spPr>
        <p:txBody>
          <a:bodyPr>
            <a:normAutofit lnSpcReduction="10000"/>
          </a:bodyPr>
          <a:lstStyle/>
          <a:p>
            <a:pPr>
              <a:lnSpc>
                <a:spcPct val="100000"/>
              </a:lnSpc>
              <a:spcBef>
                <a:spcPts val="2250"/>
              </a:spcBef>
            </a:pPr>
            <a:r>
              <a:rPr lang="en-US" b="1" dirty="0"/>
              <a:t>Alignment</a:t>
            </a:r>
            <a:r>
              <a:rPr lang="en-US" dirty="0"/>
              <a:t> – first, look to line up with those close by</a:t>
            </a:r>
          </a:p>
          <a:p>
            <a:pPr>
              <a:lnSpc>
                <a:spcPct val="100000"/>
              </a:lnSpc>
              <a:spcBef>
                <a:spcPts val="2250"/>
              </a:spcBef>
            </a:pPr>
            <a:r>
              <a:rPr lang="en-US" b="1" dirty="0"/>
              <a:t>Cohesion</a:t>
            </a:r>
            <a:r>
              <a:rPr lang="en-US" dirty="0"/>
              <a:t> – next, steer towards center mass of those around you</a:t>
            </a:r>
          </a:p>
          <a:p>
            <a:pPr>
              <a:lnSpc>
                <a:spcPct val="100000"/>
              </a:lnSpc>
              <a:spcBef>
                <a:spcPts val="2250"/>
              </a:spcBef>
            </a:pPr>
            <a:r>
              <a:rPr lang="en-US" b="1" dirty="0"/>
              <a:t>Separation</a:t>
            </a:r>
            <a:r>
              <a:rPr lang="en-US" dirty="0"/>
              <a:t> – finally, seek to be </a:t>
            </a:r>
            <a:r>
              <a:rPr lang="en-US" dirty="0" err="1"/>
              <a:t>equi</a:t>
            </a:r>
            <a:r>
              <a:rPr lang="en-US" dirty="0"/>
              <a:t>-distant from your neighbors so you don’t collide</a:t>
            </a:r>
          </a:p>
          <a:p>
            <a:endParaRPr lang="en-US" dirty="0"/>
          </a:p>
          <a:p>
            <a:endParaRPr lang="en-US" dirty="0"/>
          </a:p>
        </p:txBody>
      </p:sp>
      <p:pic>
        <p:nvPicPr>
          <p:cNvPr id="2050" name="Picture 2" descr="Birds Swarm Flock Of Birds Sky Alone Alone"/>
          <p:cNvPicPr>
            <a:picLocks noChangeAspect="1" noChangeArrowheads="1"/>
          </p:cNvPicPr>
          <p:nvPr/>
        </p:nvPicPr>
        <p:blipFill rotWithShape="1">
          <a:blip r:embed="rId3">
            <a:extLst>
              <a:ext uri="{28A0092B-C50C-407E-A947-70E740481C1C}">
                <a14:useLocalDpi xmlns:a14="http://schemas.microsoft.com/office/drawing/2010/main" val="0"/>
              </a:ext>
            </a:extLst>
          </a:blip>
          <a:srcRect l="26585" t="4628" r="9923" b="25119"/>
          <a:stretch/>
        </p:blipFill>
        <p:spPr bwMode="auto">
          <a:xfrm>
            <a:off x="6296498" y="985830"/>
            <a:ext cx="2724411" cy="170633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90D1B13-EBAF-B062-2E50-C04238AD4303}"/>
              </a:ext>
            </a:extLst>
          </p:cNvPr>
          <p:cNvSpPr>
            <a:spLocks noGrp="1"/>
          </p:cNvSpPr>
          <p:nvPr>
            <p:ph type="sldNum" sz="quarter" idx="12"/>
          </p:nvPr>
        </p:nvSpPr>
        <p:spPr/>
        <p:txBody>
          <a:bodyPr/>
          <a:lstStyle/>
          <a:p>
            <a:fld id="{464EB498-9CCD-457D-A359-273D18E4027B}" type="slidenum">
              <a:rPr lang="en-US" smtClean="0"/>
              <a:t>40</a:t>
            </a:fld>
            <a:endParaRPr lang="en-US"/>
          </a:p>
        </p:txBody>
      </p:sp>
    </p:spTree>
    <p:custDataLst>
      <p:tags r:id="rId1"/>
    </p:custDataLst>
    <p:extLst>
      <p:ext uri="{BB962C8B-B14F-4D97-AF65-F5344CB8AC3E}">
        <p14:creationId xmlns:p14="http://schemas.microsoft.com/office/powerpoint/2010/main" val="22073247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8" y="6005384"/>
            <a:ext cx="7965281" cy="704335"/>
          </a:xfrm>
        </p:spPr>
        <p:txBody>
          <a:bodyPr>
            <a:noAutofit/>
          </a:bodyPr>
          <a:lstStyle/>
          <a:p>
            <a:r>
              <a:rPr lang="en-US" sz="1800" dirty="0"/>
              <a:t>Etz R, Miller WL, Stange KC. Simple rules that guide generalist and specialist care. Fam Med. 2021;53(8):697-700. </a:t>
            </a:r>
            <a:r>
              <a:rPr lang="en-US" sz="1100" dirty="0">
                <a:hlinkClick r:id="rId2"/>
              </a:rPr>
              <a:t>https://journals.stfm.org/familymedicine/2021/september/stange-2020-0588/</a:t>
            </a:r>
            <a:r>
              <a:rPr lang="en-US" sz="1100" dirty="0"/>
              <a:t> </a:t>
            </a:r>
          </a:p>
        </p:txBody>
      </p:sp>
      <p:sp>
        <p:nvSpPr>
          <p:cNvPr id="3" name="Content Placeholder 2"/>
          <p:cNvSpPr>
            <a:spLocks noGrp="1"/>
          </p:cNvSpPr>
          <p:nvPr>
            <p:ph sz="half" idx="1"/>
          </p:nvPr>
        </p:nvSpPr>
        <p:spPr>
          <a:xfrm>
            <a:off x="4514849" y="1498667"/>
            <a:ext cx="4270484" cy="4494960"/>
          </a:xfrm>
        </p:spPr>
        <p:txBody>
          <a:bodyPr>
            <a:normAutofit fontScale="77500" lnSpcReduction="20000"/>
          </a:bodyPr>
          <a:lstStyle/>
          <a:p>
            <a:pPr marL="0" indent="0">
              <a:buNone/>
            </a:pPr>
            <a:r>
              <a:rPr lang="en-US" sz="4100" b="1" dirty="0"/>
              <a:t>Generalist Rules</a:t>
            </a:r>
            <a:endParaRPr lang="en-US" sz="4100" dirty="0"/>
          </a:p>
          <a:p>
            <a:pPr>
              <a:lnSpc>
                <a:spcPct val="100000"/>
              </a:lnSpc>
              <a:spcBef>
                <a:spcPts val="1350"/>
              </a:spcBef>
            </a:pPr>
            <a:r>
              <a:rPr lang="en-US" sz="3200" b="1" dirty="0"/>
              <a:t>Recognize</a:t>
            </a:r>
            <a:r>
              <a:rPr lang="en-US" sz="3200" dirty="0"/>
              <a:t> &amp; make sense           of problems/opportunities</a:t>
            </a:r>
          </a:p>
          <a:p>
            <a:pPr>
              <a:lnSpc>
                <a:spcPct val="100000"/>
              </a:lnSpc>
              <a:spcBef>
                <a:spcPts val="1350"/>
              </a:spcBef>
            </a:pPr>
            <a:r>
              <a:rPr lang="en-US" sz="3200" b="1" dirty="0"/>
              <a:t>Prioritize</a:t>
            </a:r>
            <a:r>
              <a:rPr lang="en-US" sz="3200" dirty="0"/>
              <a:t> attention/action to promote:</a:t>
            </a:r>
          </a:p>
          <a:p>
            <a:pPr lvl="1">
              <a:lnSpc>
                <a:spcPct val="100000"/>
              </a:lnSpc>
              <a:spcBef>
                <a:spcPts val="200"/>
              </a:spcBef>
            </a:pPr>
            <a:r>
              <a:rPr lang="en-US" sz="3000" dirty="0"/>
              <a:t>Health </a:t>
            </a:r>
          </a:p>
          <a:p>
            <a:pPr lvl="1">
              <a:lnSpc>
                <a:spcPct val="100000"/>
              </a:lnSpc>
              <a:spcBef>
                <a:spcPts val="200"/>
              </a:spcBef>
            </a:pPr>
            <a:r>
              <a:rPr lang="en-US" sz="3000" dirty="0"/>
              <a:t>Healing</a:t>
            </a:r>
          </a:p>
          <a:p>
            <a:pPr lvl="1">
              <a:lnSpc>
                <a:spcPct val="100000"/>
              </a:lnSpc>
              <a:spcBef>
                <a:spcPts val="200"/>
              </a:spcBef>
            </a:pPr>
            <a:r>
              <a:rPr lang="en-US" sz="3000" dirty="0"/>
              <a:t>Connection</a:t>
            </a:r>
          </a:p>
          <a:p>
            <a:pPr>
              <a:lnSpc>
                <a:spcPct val="100000"/>
              </a:lnSpc>
              <a:spcBef>
                <a:spcPts val="1350"/>
              </a:spcBef>
            </a:pPr>
            <a:r>
              <a:rPr lang="en-US" sz="3200" b="1" dirty="0"/>
              <a:t>Personalize</a:t>
            </a:r>
            <a:r>
              <a:rPr lang="en-US" sz="3200" dirty="0"/>
              <a:t> care based on the particulars of the person in their family &amp; community context</a:t>
            </a:r>
            <a:endParaRPr lang="en-US" sz="3200" u="sng" dirty="0"/>
          </a:p>
        </p:txBody>
      </p:sp>
      <p:sp>
        <p:nvSpPr>
          <p:cNvPr id="4" name="Content Placeholder 3"/>
          <p:cNvSpPr>
            <a:spLocks noGrp="1"/>
          </p:cNvSpPr>
          <p:nvPr>
            <p:ph sz="half" idx="2"/>
          </p:nvPr>
        </p:nvSpPr>
        <p:spPr>
          <a:xfrm>
            <a:off x="446383" y="1498667"/>
            <a:ext cx="3957967" cy="3080830"/>
          </a:xfrm>
        </p:spPr>
        <p:txBody>
          <a:bodyPr>
            <a:normAutofit fontScale="77500" lnSpcReduction="20000"/>
          </a:bodyPr>
          <a:lstStyle/>
          <a:p>
            <a:pPr marL="0" indent="0">
              <a:buNone/>
            </a:pPr>
            <a:r>
              <a:rPr lang="en-US" sz="4100" b="1" dirty="0"/>
              <a:t>Specialist Rules</a:t>
            </a:r>
            <a:endParaRPr lang="en-US" sz="4100" dirty="0"/>
          </a:p>
          <a:p>
            <a:pPr>
              <a:lnSpc>
                <a:spcPct val="100000"/>
              </a:lnSpc>
              <a:spcBef>
                <a:spcPts val="1350"/>
              </a:spcBef>
            </a:pPr>
            <a:r>
              <a:rPr lang="en-US" sz="3200" b="1" dirty="0"/>
              <a:t>Identify</a:t>
            </a:r>
            <a:r>
              <a:rPr lang="en-US" sz="3200" dirty="0"/>
              <a:t> &amp; classify disease    for management</a:t>
            </a:r>
          </a:p>
          <a:p>
            <a:pPr>
              <a:lnSpc>
                <a:spcPct val="100000"/>
              </a:lnSpc>
              <a:spcBef>
                <a:spcPts val="1350"/>
              </a:spcBef>
            </a:pPr>
            <a:r>
              <a:rPr lang="en-US" sz="3200" b="1" dirty="0"/>
              <a:t>Interpret</a:t>
            </a:r>
            <a:r>
              <a:rPr lang="en-US" sz="3200" dirty="0"/>
              <a:t> through specialized knowledge</a:t>
            </a:r>
          </a:p>
          <a:p>
            <a:pPr>
              <a:lnSpc>
                <a:spcPct val="100000"/>
              </a:lnSpc>
              <a:spcBef>
                <a:spcPts val="1350"/>
              </a:spcBef>
            </a:pPr>
            <a:r>
              <a:rPr lang="en-US" sz="3200" b="1" dirty="0"/>
              <a:t>Manage</a:t>
            </a:r>
            <a:r>
              <a:rPr lang="en-US" sz="3200" dirty="0"/>
              <a:t> a plan for disease care</a:t>
            </a: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 </a:t>
            </a:r>
            <a:fld id="{34F39304-CDE9-4B66-9C36-1326CAAFB2E9}" type="slidenum">
              <a:rPr kumimoji="0" lang="en-US" sz="135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C37897ED-7BDB-4568-BA0D-AC74200F6CCF}"/>
              </a:ext>
            </a:extLst>
          </p:cNvPr>
          <p:cNvSpPr txBox="1">
            <a:spLocks/>
          </p:cNvSpPr>
          <p:nvPr/>
        </p:nvSpPr>
        <p:spPr>
          <a:xfrm>
            <a:off x="532209" y="336511"/>
            <a:ext cx="7965281" cy="90749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Simple Rules</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52293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E309BB-976D-4B9A-49FE-9C04DDCB6BD1}"/>
              </a:ext>
            </a:extLst>
          </p:cNvPr>
          <p:cNvSpPr>
            <a:spLocks noGrp="1"/>
          </p:cNvSpPr>
          <p:nvPr>
            <p:ph type="sldNum" sz="quarter" idx="12"/>
          </p:nvPr>
        </p:nvSpPr>
        <p:spPr/>
        <p:txBody>
          <a:bodyPr/>
          <a:lstStyle/>
          <a:p>
            <a:fld id="{464EB498-9CCD-457D-A359-273D18E4027B}" type="slidenum">
              <a:rPr lang="en-US" smtClean="0"/>
              <a:t>42</a:t>
            </a:fld>
            <a:endParaRPr lang="en-US"/>
          </a:p>
        </p:txBody>
      </p:sp>
      <p:pic>
        <p:nvPicPr>
          <p:cNvPr id="4" name="Picture 3">
            <a:extLst>
              <a:ext uri="{FF2B5EF4-FFF2-40B4-BE49-F238E27FC236}">
                <a16:creationId xmlns:a16="http://schemas.microsoft.com/office/drawing/2014/main" id="{A4BCE74B-9CC0-6FA6-DED1-D828792A4B84}"/>
              </a:ext>
            </a:extLst>
          </p:cNvPr>
          <p:cNvPicPr>
            <a:picLocks noChangeAspect="1"/>
          </p:cNvPicPr>
          <p:nvPr/>
        </p:nvPicPr>
        <p:blipFill>
          <a:blip r:embed="rId2"/>
          <a:stretch>
            <a:fillRect/>
          </a:stretch>
        </p:blipFill>
        <p:spPr>
          <a:xfrm>
            <a:off x="2000250" y="0"/>
            <a:ext cx="5143500" cy="6858000"/>
          </a:xfrm>
          <a:prstGeom prst="rect">
            <a:avLst/>
          </a:prstGeom>
        </p:spPr>
      </p:pic>
    </p:spTree>
    <p:extLst>
      <p:ext uri="{BB962C8B-B14F-4D97-AF65-F5344CB8AC3E}">
        <p14:creationId xmlns:p14="http://schemas.microsoft.com/office/powerpoint/2010/main" val="3996871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a:extLst>
              <a:ext uri="{FF2B5EF4-FFF2-40B4-BE49-F238E27FC236}">
                <a16:creationId xmlns:a16="http://schemas.microsoft.com/office/drawing/2014/main" id="{C8A8E8A8-7AB0-44E4-82E8-79AB1A9E0E23}"/>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C139321-77C7-4CF9-90FF-8BD363DD1DCE}" type="slidenum">
              <a:rPr lang="en-US" altLang="en-US" sz="1400"/>
              <a:pPr>
                <a:spcBef>
                  <a:spcPct val="0"/>
                </a:spcBef>
                <a:buFontTx/>
                <a:buNone/>
              </a:pPr>
              <a:t>43</a:t>
            </a:fld>
            <a:endParaRPr lang="en-US" altLang="en-US" sz="1400"/>
          </a:p>
        </p:txBody>
      </p:sp>
      <p:pic>
        <p:nvPicPr>
          <p:cNvPr id="98307" name="Picture 2" descr="bestph34">
            <a:extLst>
              <a:ext uri="{FF2B5EF4-FFF2-40B4-BE49-F238E27FC236}">
                <a16:creationId xmlns:a16="http://schemas.microsoft.com/office/drawing/2014/main" id="{1004A103-5FD2-E848-2573-425CF0012875}"/>
              </a:ext>
            </a:extLst>
          </p:cNvPr>
          <p:cNvPicPr>
            <a:picLocks noGrp="1" noChangeAspect="1" noChangeArrowheads="1"/>
          </p:cNvPicPr>
          <p:nvPr>
            <p:ph type="chart" sz="half" idx="4294967295"/>
          </p:nvPr>
        </p:nvPicPr>
        <p:blipFill>
          <a:blip r:embed="rId3">
            <a:lum bright="2000" contrast="4000"/>
            <a:extLst>
              <a:ext uri="{28A0092B-C50C-407E-A947-70E740481C1C}">
                <a14:useLocalDpi xmlns:a14="http://schemas.microsoft.com/office/drawing/2010/main" val="0"/>
              </a:ext>
            </a:extLst>
          </a:blip>
          <a:srcRect/>
          <a:stretch>
            <a:fillRect/>
          </a:stretch>
        </p:blipFill>
        <p:spPr>
          <a:xfrm>
            <a:off x="0" y="0"/>
            <a:ext cx="9448800" cy="7086600"/>
          </a:xfrm>
          <a:noFill/>
        </p:spPr>
      </p:pic>
    </p:spTree>
    <p:extLst>
      <p:ext uri="{BB962C8B-B14F-4D97-AF65-F5344CB8AC3E}">
        <p14:creationId xmlns:p14="http://schemas.microsoft.com/office/powerpoint/2010/main" val="3062178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44B2-476B-41A6-13D9-663A6EEF2B51}"/>
              </a:ext>
            </a:extLst>
          </p:cNvPr>
          <p:cNvSpPr>
            <a:spLocks noGrp="1"/>
          </p:cNvSpPr>
          <p:nvPr>
            <p:ph type="ctrTitle"/>
          </p:nvPr>
        </p:nvSpPr>
        <p:spPr/>
        <p:txBody>
          <a:bodyPr>
            <a:normAutofit/>
          </a:bodyPr>
          <a:lstStyle/>
          <a:p>
            <a:r>
              <a:rPr lang="en-US" sz="8000" b="1" dirty="0"/>
              <a:t>Extra Slides</a:t>
            </a:r>
          </a:p>
        </p:txBody>
      </p:sp>
      <p:sp>
        <p:nvSpPr>
          <p:cNvPr id="3" name="Subtitle 2">
            <a:extLst>
              <a:ext uri="{FF2B5EF4-FFF2-40B4-BE49-F238E27FC236}">
                <a16:creationId xmlns:a16="http://schemas.microsoft.com/office/drawing/2014/main" id="{592ADB12-04CA-9565-2348-2B888312EEDA}"/>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2A8BE236-BED6-D194-88E5-B502D041B0F7}"/>
              </a:ext>
            </a:extLst>
          </p:cNvPr>
          <p:cNvSpPr>
            <a:spLocks noGrp="1"/>
          </p:cNvSpPr>
          <p:nvPr>
            <p:ph type="sldNum" sz="quarter" idx="12"/>
          </p:nvPr>
        </p:nvSpPr>
        <p:spPr/>
        <p:txBody>
          <a:bodyPr/>
          <a:lstStyle/>
          <a:p>
            <a:fld id="{464EB498-9CCD-457D-A359-273D18E4027B}" type="slidenum">
              <a:rPr lang="en-US" smtClean="0"/>
              <a:t>44</a:t>
            </a:fld>
            <a:endParaRPr lang="en-US"/>
          </a:p>
        </p:txBody>
      </p:sp>
    </p:spTree>
    <p:extLst>
      <p:ext uri="{BB962C8B-B14F-4D97-AF65-F5344CB8AC3E}">
        <p14:creationId xmlns:p14="http://schemas.microsoft.com/office/powerpoint/2010/main" val="892985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a:extLst>
              <a:ext uri="{FF2B5EF4-FFF2-40B4-BE49-F238E27FC236}">
                <a16:creationId xmlns:a16="http://schemas.microsoft.com/office/drawing/2014/main" id="{A16F7814-C0AB-F32B-70D7-732AA588EA71}"/>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6BC760-2F1B-4BB1-BF9C-765514F1BA9B}" type="slidenum">
              <a:rPr lang="en-US" altLang="en-US" sz="1400"/>
              <a:pPr>
                <a:spcBef>
                  <a:spcPct val="0"/>
                </a:spcBef>
                <a:buFontTx/>
                <a:buNone/>
              </a:pPr>
              <a:t>45</a:t>
            </a:fld>
            <a:endParaRPr lang="en-US" altLang="en-US" sz="1400"/>
          </a:p>
        </p:txBody>
      </p:sp>
      <p:sp>
        <p:nvSpPr>
          <p:cNvPr id="41987" name="Rectangle 2">
            <a:extLst>
              <a:ext uri="{FF2B5EF4-FFF2-40B4-BE49-F238E27FC236}">
                <a16:creationId xmlns:a16="http://schemas.microsoft.com/office/drawing/2014/main" id="{A04DB07C-C4BE-D217-ED54-6AFBC0DE4845}"/>
              </a:ext>
            </a:extLst>
          </p:cNvPr>
          <p:cNvSpPr>
            <a:spLocks noGrp="1" noChangeArrowheads="1"/>
          </p:cNvSpPr>
          <p:nvPr>
            <p:ph type="title"/>
          </p:nvPr>
        </p:nvSpPr>
        <p:spPr/>
        <p:txBody>
          <a:bodyPr/>
          <a:lstStyle/>
          <a:p>
            <a:pPr eaLnBrk="1" hangingPunct="1"/>
            <a:r>
              <a:rPr lang="en-US" altLang="en-US" sz="4000"/>
              <a:t>Generalism Model of Health Care</a:t>
            </a:r>
          </a:p>
        </p:txBody>
      </p:sp>
      <p:sp>
        <p:nvSpPr>
          <p:cNvPr id="41988" name="AutoShape 3">
            <a:extLst>
              <a:ext uri="{FF2B5EF4-FFF2-40B4-BE49-F238E27FC236}">
                <a16:creationId xmlns:a16="http://schemas.microsoft.com/office/drawing/2014/main" id="{D4AF40DF-33D8-8DF4-EC28-53F62ADDA29C}"/>
              </a:ext>
            </a:extLst>
          </p:cNvPr>
          <p:cNvSpPr>
            <a:spLocks noChangeArrowheads="1"/>
          </p:cNvSpPr>
          <p:nvPr/>
        </p:nvSpPr>
        <p:spPr bwMode="auto">
          <a:xfrm rot="-1942841">
            <a:off x="628650" y="292100"/>
            <a:ext cx="152400" cy="152400"/>
          </a:xfrm>
          <a:prstGeom prst="triangle">
            <a:avLst>
              <a:gd name="adj" fmla="val 50000"/>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989" name="AutoShape 4">
            <a:extLst>
              <a:ext uri="{FF2B5EF4-FFF2-40B4-BE49-F238E27FC236}">
                <a16:creationId xmlns:a16="http://schemas.microsoft.com/office/drawing/2014/main" id="{A4499D8E-C4B4-B0EC-5553-525EEA397E99}"/>
              </a:ext>
            </a:extLst>
          </p:cNvPr>
          <p:cNvSpPr>
            <a:spLocks noChangeArrowheads="1"/>
          </p:cNvSpPr>
          <p:nvPr/>
        </p:nvSpPr>
        <p:spPr bwMode="auto">
          <a:xfrm rot="-3300479">
            <a:off x="438150" y="457200"/>
            <a:ext cx="152400" cy="152400"/>
          </a:xfrm>
          <a:prstGeom prst="triangle">
            <a:avLst>
              <a:gd name="adj"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990" name="AutoShape 5">
            <a:extLst>
              <a:ext uri="{FF2B5EF4-FFF2-40B4-BE49-F238E27FC236}">
                <a16:creationId xmlns:a16="http://schemas.microsoft.com/office/drawing/2014/main" id="{73EDFD72-4C41-1D2D-854C-449C9200F1C1}"/>
              </a:ext>
            </a:extLst>
          </p:cNvPr>
          <p:cNvSpPr>
            <a:spLocks noChangeArrowheads="1"/>
          </p:cNvSpPr>
          <p:nvPr/>
        </p:nvSpPr>
        <p:spPr bwMode="auto">
          <a:xfrm rot="-4786205">
            <a:off x="355600" y="673100"/>
            <a:ext cx="152400" cy="152400"/>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991" name="AutoShape 6">
            <a:extLst>
              <a:ext uri="{FF2B5EF4-FFF2-40B4-BE49-F238E27FC236}">
                <a16:creationId xmlns:a16="http://schemas.microsoft.com/office/drawing/2014/main" id="{44C705B6-EEEE-21FF-64AC-3BE7D402F030}"/>
              </a:ext>
            </a:extLst>
          </p:cNvPr>
          <p:cNvSpPr>
            <a:spLocks noChangeArrowheads="1"/>
          </p:cNvSpPr>
          <p:nvPr/>
        </p:nvSpPr>
        <p:spPr bwMode="auto">
          <a:xfrm rot="-6259363">
            <a:off x="355600" y="895350"/>
            <a:ext cx="152400" cy="152400"/>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992" name="AutoShape 7">
            <a:extLst>
              <a:ext uri="{FF2B5EF4-FFF2-40B4-BE49-F238E27FC236}">
                <a16:creationId xmlns:a16="http://schemas.microsoft.com/office/drawing/2014/main" id="{1B0E7D7B-A569-3C8E-6829-5B53AF00EB3F}"/>
              </a:ext>
            </a:extLst>
          </p:cNvPr>
          <p:cNvSpPr>
            <a:spLocks noChangeArrowheads="1"/>
          </p:cNvSpPr>
          <p:nvPr/>
        </p:nvSpPr>
        <p:spPr bwMode="auto">
          <a:xfrm rot="-214580">
            <a:off x="869950" y="222250"/>
            <a:ext cx="152400" cy="152400"/>
          </a:xfrm>
          <a:prstGeom prst="triangle">
            <a:avLst>
              <a:gd name="adj" fmla="val 50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993" name="AutoShape 8">
            <a:extLst>
              <a:ext uri="{FF2B5EF4-FFF2-40B4-BE49-F238E27FC236}">
                <a16:creationId xmlns:a16="http://schemas.microsoft.com/office/drawing/2014/main" id="{16115E55-ECBA-0A80-73BF-5847293C3C47}"/>
              </a:ext>
            </a:extLst>
          </p:cNvPr>
          <p:cNvSpPr>
            <a:spLocks noChangeArrowheads="1"/>
          </p:cNvSpPr>
          <p:nvPr/>
        </p:nvSpPr>
        <p:spPr bwMode="auto">
          <a:xfrm>
            <a:off x="3471863" y="2870200"/>
            <a:ext cx="2279650" cy="2584450"/>
          </a:xfrm>
          <a:prstGeom prst="triangle">
            <a:avLst>
              <a:gd name="adj" fmla="val 50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400" b="0"/>
          </a:p>
          <a:p>
            <a:pPr algn="ctr" eaLnBrk="1" hangingPunct="1">
              <a:spcBef>
                <a:spcPct val="0"/>
              </a:spcBef>
              <a:buFontTx/>
              <a:buNone/>
            </a:pPr>
            <a:endParaRPr lang="en-US" altLang="en-US" sz="1400" b="0"/>
          </a:p>
          <a:p>
            <a:pPr algn="ctr" eaLnBrk="1" hangingPunct="1">
              <a:spcBef>
                <a:spcPct val="0"/>
              </a:spcBef>
              <a:buFontTx/>
              <a:buNone/>
            </a:pPr>
            <a:r>
              <a:rPr lang="en-US" altLang="en-US" sz="1400"/>
              <a:t>Ways of being</a:t>
            </a:r>
            <a:r>
              <a:rPr lang="en-US" altLang="en-US" sz="1400" b="0"/>
              <a:t>:</a:t>
            </a:r>
          </a:p>
          <a:p>
            <a:pPr algn="ctr" eaLnBrk="1" hangingPunct="1">
              <a:spcBef>
                <a:spcPct val="0"/>
              </a:spcBef>
              <a:buFontTx/>
              <a:buNone/>
            </a:pPr>
            <a:r>
              <a:rPr lang="en-US" altLang="en-US" sz="1400" b="0"/>
              <a:t>Reflexivity</a:t>
            </a:r>
          </a:p>
          <a:p>
            <a:pPr algn="ctr" eaLnBrk="1" hangingPunct="1">
              <a:spcBef>
                <a:spcPct val="0"/>
              </a:spcBef>
              <a:buFontTx/>
              <a:buNone/>
            </a:pPr>
            <a:r>
              <a:rPr lang="en-US" altLang="en-US" sz="1400" b="0"/>
              <a:t>Interpretive processes</a:t>
            </a:r>
          </a:p>
          <a:p>
            <a:pPr algn="ctr" eaLnBrk="1" hangingPunct="1">
              <a:spcBef>
                <a:spcPct val="0"/>
              </a:spcBef>
              <a:buFontTx/>
              <a:buNone/>
            </a:pPr>
            <a:r>
              <a:rPr lang="en-US" altLang="en-US" sz="1400" b="0"/>
              <a:t>Virtuous character</a:t>
            </a:r>
          </a:p>
        </p:txBody>
      </p:sp>
      <p:sp>
        <p:nvSpPr>
          <p:cNvPr id="41994" name="Oval 9">
            <a:extLst>
              <a:ext uri="{FF2B5EF4-FFF2-40B4-BE49-F238E27FC236}">
                <a16:creationId xmlns:a16="http://schemas.microsoft.com/office/drawing/2014/main" id="{A6EA5EBE-8916-0DA7-CDF7-AC5B54F2D7B3}"/>
              </a:ext>
            </a:extLst>
          </p:cNvPr>
          <p:cNvSpPr>
            <a:spLocks noChangeArrowheads="1"/>
          </p:cNvSpPr>
          <p:nvPr/>
        </p:nvSpPr>
        <p:spPr bwMode="auto">
          <a:xfrm>
            <a:off x="4427538" y="2124075"/>
            <a:ext cx="404812" cy="4095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41995" name="Group 10">
            <a:extLst>
              <a:ext uri="{FF2B5EF4-FFF2-40B4-BE49-F238E27FC236}">
                <a16:creationId xmlns:a16="http://schemas.microsoft.com/office/drawing/2014/main" id="{987E1A0D-114F-3279-9174-7CA3E7A69D69}"/>
              </a:ext>
            </a:extLst>
          </p:cNvPr>
          <p:cNvGrpSpPr>
            <a:grpSpLocks/>
          </p:cNvGrpSpPr>
          <p:nvPr/>
        </p:nvGrpSpPr>
        <p:grpSpPr bwMode="auto">
          <a:xfrm>
            <a:off x="1901825" y="2798763"/>
            <a:ext cx="1757363" cy="2047875"/>
            <a:chOff x="1198" y="1763"/>
            <a:chExt cx="1107" cy="1290"/>
          </a:xfrm>
        </p:grpSpPr>
        <p:sp>
          <p:nvSpPr>
            <p:cNvPr id="42003" name="Line 11">
              <a:extLst>
                <a:ext uri="{FF2B5EF4-FFF2-40B4-BE49-F238E27FC236}">
                  <a16:creationId xmlns:a16="http://schemas.microsoft.com/office/drawing/2014/main" id="{01D0B5CC-1F1A-CF54-BF71-14AC0D491641}"/>
                </a:ext>
              </a:extLst>
            </p:cNvPr>
            <p:cNvSpPr>
              <a:spLocks noChangeShapeType="1"/>
            </p:cNvSpPr>
            <p:nvPr/>
          </p:nvSpPr>
          <p:spPr bwMode="auto">
            <a:xfrm flipH="1" flipV="1">
              <a:off x="1856" y="1763"/>
              <a:ext cx="249" cy="654"/>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4" name="Line 12">
              <a:extLst>
                <a:ext uri="{FF2B5EF4-FFF2-40B4-BE49-F238E27FC236}">
                  <a16:creationId xmlns:a16="http://schemas.microsoft.com/office/drawing/2014/main" id="{7DF43640-3631-201D-DEC0-1B6DBD656B0E}"/>
                </a:ext>
              </a:extLst>
            </p:cNvPr>
            <p:cNvSpPr>
              <a:spLocks noChangeShapeType="1"/>
            </p:cNvSpPr>
            <p:nvPr/>
          </p:nvSpPr>
          <p:spPr bwMode="auto">
            <a:xfrm flipV="1">
              <a:off x="1712" y="1790"/>
              <a:ext cx="54" cy="63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5" name="Line 13">
              <a:extLst>
                <a:ext uri="{FF2B5EF4-FFF2-40B4-BE49-F238E27FC236}">
                  <a16:creationId xmlns:a16="http://schemas.microsoft.com/office/drawing/2014/main" id="{C7680B2E-11ED-61DE-E7B4-8D8F944F2A34}"/>
                </a:ext>
              </a:extLst>
            </p:cNvPr>
            <p:cNvSpPr>
              <a:spLocks noChangeShapeType="1"/>
            </p:cNvSpPr>
            <p:nvPr/>
          </p:nvSpPr>
          <p:spPr bwMode="auto">
            <a:xfrm flipV="1">
              <a:off x="1313" y="1805"/>
              <a:ext cx="360" cy="61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6" name="AutoShape 14">
              <a:extLst>
                <a:ext uri="{FF2B5EF4-FFF2-40B4-BE49-F238E27FC236}">
                  <a16:creationId xmlns:a16="http://schemas.microsoft.com/office/drawing/2014/main" id="{323A37C4-F08D-5BC5-3161-CBD924239E12}"/>
                </a:ext>
              </a:extLst>
            </p:cNvPr>
            <p:cNvSpPr>
              <a:spLocks noChangeArrowheads="1"/>
            </p:cNvSpPr>
            <p:nvPr/>
          </p:nvSpPr>
          <p:spPr bwMode="auto">
            <a:xfrm>
              <a:off x="1198" y="2422"/>
              <a:ext cx="1107" cy="63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7 w 21600"/>
                <a:gd name="T13" fmla="*/ 4484 h 21600"/>
                <a:gd name="T14" fmla="*/ 17093 w 21600"/>
                <a:gd name="T15" fmla="*/ 1711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Biotechnical</a:t>
              </a:r>
              <a:r>
                <a:rPr lang="en-US" altLang="en-US" sz="1400" b="0"/>
                <a:t> </a:t>
              </a:r>
            </a:p>
            <a:p>
              <a:pPr algn="ctr" eaLnBrk="1" hangingPunct="1">
                <a:spcBef>
                  <a:spcPct val="0"/>
                </a:spcBef>
                <a:buFontTx/>
                <a:buNone/>
              </a:pPr>
              <a:r>
                <a:rPr lang="en-US" altLang="en-US" sz="1400" b="0"/>
                <a:t>way </a:t>
              </a:r>
            </a:p>
            <a:p>
              <a:pPr algn="ctr" eaLnBrk="1" hangingPunct="1">
                <a:spcBef>
                  <a:spcPct val="0"/>
                </a:spcBef>
                <a:buFontTx/>
                <a:buNone/>
              </a:pPr>
              <a:r>
                <a:rPr lang="en-US" altLang="en-US" sz="1400" b="0"/>
                <a:t>of knowing</a:t>
              </a:r>
            </a:p>
            <a:p>
              <a:pPr algn="ctr" eaLnBrk="1" hangingPunct="1">
                <a:spcBef>
                  <a:spcPct val="0"/>
                </a:spcBef>
                <a:buFontTx/>
                <a:buNone/>
              </a:pPr>
              <a:endParaRPr lang="en-US" altLang="en-US" sz="1400" b="0"/>
            </a:p>
          </p:txBody>
        </p:sp>
      </p:grpSp>
      <p:grpSp>
        <p:nvGrpSpPr>
          <p:cNvPr id="41996" name="Group 15">
            <a:extLst>
              <a:ext uri="{FF2B5EF4-FFF2-40B4-BE49-F238E27FC236}">
                <a16:creationId xmlns:a16="http://schemas.microsoft.com/office/drawing/2014/main" id="{FC13EA22-97B4-5927-11DD-1B1BE39E6DAA}"/>
              </a:ext>
            </a:extLst>
          </p:cNvPr>
          <p:cNvGrpSpPr>
            <a:grpSpLocks/>
          </p:cNvGrpSpPr>
          <p:nvPr/>
        </p:nvGrpSpPr>
        <p:grpSpPr bwMode="auto">
          <a:xfrm>
            <a:off x="5564188" y="2830513"/>
            <a:ext cx="1757362" cy="2016125"/>
            <a:chOff x="3505" y="1783"/>
            <a:chExt cx="1107" cy="1270"/>
          </a:xfrm>
        </p:grpSpPr>
        <p:sp>
          <p:nvSpPr>
            <p:cNvPr id="41999" name="Line 16">
              <a:extLst>
                <a:ext uri="{FF2B5EF4-FFF2-40B4-BE49-F238E27FC236}">
                  <a16:creationId xmlns:a16="http://schemas.microsoft.com/office/drawing/2014/main" id="{B02B6409-7D96-BE1A-CF33-F998578D5275}"/>
                </a:ext>
              </a:extLst>
            </p:cNvPr>
            <p:cNvSpPr>
              <a:spLocks noChangeShapeType="1"/>
            </p:cNvSpPr>
            <p:nvPr/>
          </p:nvSpPr>
          <p:spPr bwMode="auto">
            <a:xfrm flipH="1" flipV="1">
              <a:off x="4097" y="1783"/>
              <a:ext cx="378" cy="64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0" name="Line 17">
              <a:extLst>
                <a:ext uri="{FF2B5EF4-FFF2-40B4-BE49-F238E27FC236}">
                  <a16:creationId xmlns:a16="http://schemas.microsoft.com/office/drawing/2014/main" id="{4263338E-758A-4199-163C-34032C33669F}"/>
                </a:ext>
              </a:extLst>
            </p:cNvPr>
            <p:cNvSpPr>
              <a:spLocks noChangeShapeType="1"/>
            </p:cNvSpPr>
            <p:nvPr/>
          </p:nvSpPr>
          <p:spPr bwMode="auto">
            <a:xfrm flipH="1" flipV="1">
              <a:off x="4037" y="1783"/>
              <a:ext cx="48" cy="64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1" name="Line 18">
              <a:extLst>
                <a:ext uri="{FF2B5EF4-FFF2-40B4-BE49-F238E27FC236}">
                  <a16:creationId xmlns:a16="http://schemas.microsoft.com/office/drawing/2014/main" id="{73715CD5-9A32-80A2-48F9-05D1794C3C1B}"/>
                </a:ext>
              </a:extLst>
            </p:cNvPr>
            <p:cNvSpPr>
              <a:spLocks noChangeShapeType="1"/>
            </p:cNvSpPr>
            <p:nvPr/>
          </p:nvSpPr>
          <p:spPr bwMode="auto">
            <a:xfrm flipV="1">
              <a:off x="3704" y="1807"/>
              <a:ext cx="231" cy="609"/>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2" name="AutoShape 19">
              <a:extLst>
                <a:ext uri="{FF2B5EF4-FFF2-40B4-BE49-F238E27FC236}">
                  <a16:creationId xmlns:a16="http://schemas.microsoft.com/office/drawing/2014/main" id="{C4CEAF01-E781-FA7C-CB6B-06DFD511DED0}"/>
                </a:ext>
              </a:extLst>
            </p:cNvPr>
            <p:cNvSpPr>
              <a:spLocks noChangeArrowheads="1"/>
            </p:cNvSpPr>
            <p:nvPr/>
          </p:nvSpPr>
          <p:spPr bwMode="auto">
            <a:xfrm>
              <a:off x="3505" y="2422"/>
              <a:ext cx="1107" cy="63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7 w 21600"/>
                <a:gd name="T13" fmla="*/ 4484 h 21600"/>
                <a:gd name="T14" fmla="*/ 17093 w 21600"/>
                <a:gd name="T15" fmla="*/ 1711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Biographical </a:t>
              </a:r>
            </a:p>
            <a:p>
              <a:pPr algn="ctr" eaLnBrk="1" hangingPunct="1">
                <a:spcBef>
                  <a:spcPct val="0"/>
                </a:spcBef>
                <a:buFontTx/>
                <a:buNone/>
              </a:pPr>
              <a:r>
                <a:rPr lang="en-US" altLang="en-US" sz="1400" b="0"/>
                <a:t>way </a:t>
              </a:r>
            </a:p>
            <a:p>
              <a:pPr algn="ctr" eaLnBrk="1" hangingPunct="1">
                <a:spcBef>
                  <a:spcPct val="0"/>
                </a:spcBef>
                <a:buFontTx/>
                <a:buNone/>
              </a:pPr>
              <a:r>
                <a:rPr lang="en-US" altLang="en-US" sz="1400" b="0"/>
                <a:t>of knowing</a:t>
              </a:r>
            </a:p>
            <a:p>
              <a:pPr algn="ctr" eaLnBrk="1" hangingPunct="1">
                <a:spcBef>
                  <a:spcPct val="0"/>
                </a:spcBef>
                <a:buFontTx/>
                <a:buNone/>
              </a:pPr>
              <a:endParaRPr lang="en-US" altLang="en-US" sz="1400" b="0"/>
            </a:p>
          </p:txBody>
        </p:sp>
      </p:grpSp>
      <p:sp>
        <p:nvSpPr>
          <p:cNvPr id="41997" name="Rectangle 20">
            <a:extLst>
              <a:ext uri="{FF2B5EF4-FFF2-40B4-BE49-F238E27FC236}">
                <a16:creationId xmlns:a16="http://schemas.microsoft.com/office/drawing/2014/main" id="{D0267AF2-03CF-4209-2760-4A05CC739022}"/>
              </a:ext>
            </a:extLst>
          </p:cNvPr>
          <p:cNvSpPr>
            <a:spLocks noChangeArrowheads="1"/>
          </p:cNvSpPr>
          <p:nvPr/>
        </p:nvSpPr>
        <p:spPr bwMode="auto">
          <a:xfrm>
            <a:off x="2484438" y="2593975"/>
            <a:ext cx="4292600" cy="29368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Ways of Doing</a:t>
            </a:r>
            <a:r>
              <a:rPr lang="en-US" altLang="en-US" sz="1400" b="0"/>
              <a:t>:  Access, Time, Context, Approach</a:t>
            </a:r>
          </a:p>
        </p:txBody>
      </p:sp>
      <p:sp>
        <p:nvSpPr>
          <p:cNvPr id="41998" name="TextBox 1">
            <a:extLst>
              <a:ext uri="{FF2B5EF4-FFF2-40B4-BE49-F238E27FC236}">
                <a16:creationId xmlns:a16="http://schemas.microsoft.com/office/drawing/2014/main" id="{2CBE4140-E936-75CA-4D87-471D4AB8BA64}"/>
              </a:ext>
            </a:extLst>
          </p:cNvPr>
          <p:cNvSpPr txBox="1">
            <a:spLocks noChangeArrowheads="1"/>
          </p:cNvSpPr>
          <p:nvPr/>
        </p:nvSpPr>
        <p:spPr bwMode="auto">
          <a:xfrm>
            <a:off x="809625" y="6019800"/>
            <a:ext cx="7648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0"/>
              <a:t>Gunn JM, Palmer VJ, Naccarella L, et al. The promise and pitfalls of generalism in achieving the Alma-Ata vision of health for all. </a:t>
            </a:r>
            <a:r>
              <a:rPr lang="en-US" altLang="en-US" sz="1600" b="0" i="1"/>
              <a:t>Med J Aust. </a:t>
            </a:r>
            <a:r>
              <a:rPr lang="en-US" altLang="en-US" sz="1600" b="0"/>
              <a:t>2008;189(2):110-112.</a:t>
            </a:r>
          </a:p>
        </p:txBody>
      </p:sp>
    </p:spTree>
    <p:extLst>
      <p:ext uri="{BB962C8B-B14F-4D97-AF65-F5344CB8AC3E}">
        <p14:creationId xmlns:p14="http://schemas.microsoft.com/office/powerpoint/2010/main" val="3092577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a:extLst>
              <a:ext uri="{FF2B5EF4-FFF2-40B4-BE49-F238E27FC236}">
                <a16:creationId xmlns:a16="http://schemas.microsoft.com/office/drawing/2014/main" id="{7F240CF5-3924-2871-5F7C-D5D7FE40A714}"/>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EAE8F9B-5933-44BA-9D27-AAB830178FCC}" type="slidenum">
              <a:rPr lang="en-US" altLang="en-US" sz="1400"/>
              <a:pPr>
                <a:spcBef>
                  <a:spcPct val="0"/>
                </a:spcBef>
                <a:buFontTx/>
                <a:buNone/>
              </a:pPr>
              <a:t>46</a:t>
            </a:fld>
            <a:endParaRPr lang="en-US" altLang="en-US" sz="1400"/>
          </a:p>
        </p:txBody>
      </p:sp>
      <p:sp>
        <p:nvSpPr>
          <p:cNvPr id="44035" name="Rectangle 2">
            <a:extLst>
              <a:ext uri="{FF2B5EF4-FFF2-40B4-BE49-F238E27FC236}">
                <a16:creationId xmlns:a16="http://schemas.microsoft.com/office/drawing/2014/main" id="{C12D67A7-8616-E94D-F64C-7CE8C983DDE6}"/>
              </a:ext>
            </a:extLst>
          </p:cNvPr>
          <p:cNvSpPr>
            <a:spLocks noGrp="1" noChangeArrowheads="1"/>
          </p:cNvSpPr>
          <p:nvPr>
            <p:ph type="title"/>
          </p:nvPr>
        </p:nvSpPr>
        <p:spPr/>
        <p:txBody>
          <a:bodyPr/>
          <a:lstStyle/>
          <a:p>
            <a:pPr eaLnBrk="1" hangingPunct="1"/>
            <a:r>
              <a:rPr lang="en-US" altLang="en-US" sz="4000"/>
              <a:t>Generalism Model of Health Care</a:t>
            </a:r>
          </a:p>
        </p:txBody>
      </p:sp>
      <p:sp>
        <p:nvSpPr>
          <p:cNvPr id="44036" name="AutoShape 3">
            <a:extLst>
              <a:ext uri="{FF2B5EF4-FFF2-40B4-BE49-F238E27FC236}">
                <a16:creationId xmlns:a16="http://schemas.microsoft.com/office/drawing/2014/main" id="{85268DEB-8D18-A178-150B-90F64E6A4929}"/>
              </a:ext>
            </a:extLst>
          </p:cNvPr>
          <p:cNvSpPr>
            <a:spLocks noChangeArrowheads="1"/>
          </p:cNvSpPr>
          <p:nvPr/>
        </p:nvSpPr>
        <p:spPr bwMode="auto">
          <a:xfrm rot="-1942841">
            <a:off x="628650" y="292100"/>
            <a:ext cx="152400" cy="1524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037" name="AutoShape 4">
            <a:extLst>
              <a:ext uri="{FF2B5EF4-FFF2-40B4-BE49-F238E27FC236}">
                <a16:creationId xmlns:a16="http://schemas.microsoft.com/office/drawing/2014/main" id="{6558EB30-BD8B-2F53-CB38-D4B06C2D2C96}"/>
              </a:ext>
            </a:extLst>
          </p:cNvPr>
          <p:cNvSpPr>
            <a:spLocks noChangeArrowheads="1"/>
          </p:cNvSpPr>
          <p:nvPr/>
        </p:nvSpPr>
        <p:spPr bwMode="auto">
          <a:xfrm rot="-3300479">
            <a:off x="438150" y="457200"/>
            <a:ext cx="152400" cy="1524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038" name="AutoShape 5">
            <a:extLst>
              <a:ext uri="{FF2B5EF4-FFF2-40B4-BE49-F238E27FC236}">
                <a16:creationId xmlns:a16="http://schemas.microsoft.com/office/drawing/2014/main" id="{6C3BB92B-F260-9BB4-38CB-EAAEB0D31E15}"/>
              </a:ext>
            </a:extLst>
          </p:cNvPr>
          <p:cNvSpPr>
            <a:spLocks noChangeArrowheads="1"/>
          </p:cNvSpPr>
          <p:nvPr/>
        </p:nvSpPr>
        <p:spPr bwMode="auto">
          <a:xfrm rot="-4786205">
            <a:off x="355600" y="673100"/>
            <a:ext cx="152400" cy="1524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039" name="AutoShape 6">
            <a:extLst>
              <a:ext uri="{FF2B5EF4-FFF2-40B4-BE49-F238E27FC236}">
                <a16:creationId xmlns:a16="http://schemas.microsoft.com/office/drawing/2014/main" id="{1C041116-A2CC-2932-D9C0-5EA0C4DDE2FD}"/>
              </a:ext>
            </a:extLst>
          </p:cNvPr>
          <p:cNvSpPr>
            <a:spLocks noChangeArrowheads="1"/>
          </p:cNvSpPr>
          <p:nvPr/>
        </p:nvSpPr>
        <p:spPr bwMode="auto">
          <a:xfrm rot="-6259363">
            <a:off x="355600" y="895350"/>
            <a:ext cx="152400" cy="1524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040" name="AutoShape 7">
            <a:extLst>
              <a:ext uri="{FF2B5EF4-FFF2-40B4-BE49-F238E27FC236}">
                <a16:creationId xmlns:a16="http://schemas.microsoft.com/office/drawing/2014/main" id="{F9BF2975-78AD-15FD-44BA-31CDF80E6A81}"/>
              </a:ext>
            </a:extLst>
          </p:cNvPr>
          <p:cNvSpPr>
            <a:spLocks noChangeArrowheads="1"/>
          </p:cNvSpPr>
          <p:nvPr/>
        </p:nvSpPr>
        <p:spPr bwMode="auto">
          <a:xfrm rot="-214580">
            <a:off x="869950" y="222250"/>
            <a:ext cx="152400" cy="1524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041" name="Line 8">
            <a:extLst>
              <a:ext uri="{FF2B5EF4-FFF2-40B4-BE49-F238E27FC236}">
                <a16:creationId xmlns:a16="http://schemas.microsoft.com/office/drawing/2014/main" id="{96354467-EDDD-4AFE-F8F0-212241E6AD95}"/>
              </a:ext>
            </a:extLst>
          </p:cNvPr>
          <p:cNvSpPr>
            <a:spLocks noChangeShapeType="1"/>
          </p:cNvSpPr>
          <p:nvPr/>
        </p:nvSpPr>
        <p:spPr bwMode="auto">
          <a:xfrm flipH="1" flipV="1">
            <a:off x="2946400" y="3060700"/>
            <a:ext cx="395288" cy="10382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2" name="Line 9">
            <a:extLst>
              <a:ext uri="{FF2B5EF4-FFF2-40B4-BE49-F238E27FC236}">
                <a16:creationId xmlns:a16="http://schemas.microsoft.com/office/drawing/2014/main" id="{F9791349-AA7D-8872-84A2-29C2E05DA4F8}"/>
              </a:ext>
            </a:extLst>
          </p:cNvPr>
          <p:cNvSpPr>
            <a:spLocks noChangeShapeType="1"/>
          </p:cNvSpPr>
          <p:nvPr/>
        </p:nvSpPr>
        <p:spPr bwMode="auto">
          <a:xfrm flipV="1">
            <a:off x="2717800" y="3103563"/>
            <a:ext cx="85725" cy="10001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3" name="Line 10">
            <a:extLst>
              <a:ext uri="{FF2B5EF4-FFF2-40B4-BE49-F238E27FC236}">
                <a16:creationId xmlns:a16="http://schemas.microsoft.com/office/drawing/2014/main" id="{1496E6F3-8C68-2347-00AD-0FA1BBB963CB}"/>
              </a:ext>
            </a:extLst>
          </p:cNvPr>
          <p:cNvSpPr>
            <a:spLocks noChangeShapeType="1"/>
          </p:cNvSpPr>
          <p:nvPr/>
        </p:nvSpPr>
        <p:spPr bwMode="auto">
          <a:xfrm flipV="1">
            <a:off x="2084388" y="3127375"/>
            <a:ext cx="571500" cy="9715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4" name="AutoShape 11">
            <a:extLst>
              <a:ext uri="{FF2B5EF4-FFF2-40B4-BE49-F238E27FC236}">
                <a16:creationId xmlns:a16="http://schemas.microsoft.com/office/drawing/2014/main" id="{FEBC48A3-400D-A0F9-4527-C4745E4F9BE3}"/>
              </a:ext>
            </a:extLst>
          </p:cNvPr>
          <p:cNvSpPr>
            <a:spLocks noChangeArrowheads="1"/>
          </p:cNvSpPr>
          <p:nvPr/>
        </p:nvSpPr>
        <p:spPr bwMode="auto">
          <a:xfrm>
            <a:off x="3381375" y="2870200"/>
            <a:ext cx="2279650" cy="2584450"/>
          </a:xfrm>
          <a:prstGeom prst="triangle">
            <a:avLst>
              <a:gd name="adj" fmla="val 50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400" b="0"/>
          </a:p>
          <a:p>
            <a:pPr algn="ctr" eaLnBrk="1" hangingPunct="1">
              <a:spcBef>
                <a:spcPct val="0"/>
              </a:spcBef>
              <a:buFontTx/>
              <a:buNone/>
            </a:pPr>
            <a:endParaRPr lang="en-US" altLang="en-US" sz="1400" b="0"/>
          </a:p>
          <a:p>
            <a:pPr algn="ctr" eaLnBrk="1" hangingPunct="1">
              <a:spcBef>
                <a:spcPct val="0"/>
              </a:spcBef>
              <a:buFontTx/>
              <a:buNone/>
            </a:pPr>
            <a:r>
              <a:rPr lang="en-US" altLang="en-US" sz="1400"/>
              <a:t>Ways of being</a:t>
            </a:r>
            <a:r>
              <a:rPr lang="en-US" altLang="en-US" sz="1400" b="0"/>
              <a:t>:</a:t>
            </a:r>
          </a:p>
          <a:p>
            <a:pPr algn="ctr" eaLnBrk="1" hangingPunct="1">
              <a:spcBef>
                <a:spcPct val="0"/>
              </a:spcBef>
              <a:buFontTx/>
              <a:buNone/>
            </a:pPr>
            <a:r>
              <a:rPr lang="en-US" altLang="en-US" sz="1400" b="0"/>
              <a:t>Reflexivity</a:t>
            </a:r>
          </a:p>
          <a:p>
            <a:pPr algn="ctr" eaLnBrk="1" hangingPunct="1">
              <a:spcBef>
                <a:spcPct val="0"/>
              </a:spcBef>
              <a:buFontTx/>
              <a:buNone/>
            </a:pPr>
            <a:r>
              <a:rPr lang="en-US" altLang="en-US" sz="1400" b="0"/>
              <a:t>Interpretive processes</a:t>
            </a:r>
          </a:p>
          <a:p>
            <a:pPr algn="ctr" eaLnBrk="1" hangingPunct="1">
              <a:spcBef>
                <a:spcPct val="0"/>
              </a:spcBef>
              <a:buFontTx/>
              <a:buNone/>
            </a:pPr>
            <a:r>
              <a:rPr lang="en-US" altLang="en-US" sz="1400" b="0"/>
              <a:t>Virtuous character</a:t>
            </a:r>
          </a:p>
        </p:txBody>
      </p:sp>
      <p:sp>
        <p:nvSpPr>
          <p:cNvPr id="44045" name="Rectangle 12">
            <a:extLst>
              <a:ext uri="{FF2B5EF4-FFF2-40B4-BE49-F238E27FC236}">
                <a16:creationId xmlns:a16="http://schemas.microsoft.com/office/drawing/2014/main" id="{83B695F6-75D2-F1AD-0305-4571164F33C6}"/>
              </a:ext>
            </a:extLst>
          </p:cNvPr>
          <p:cNvSpPr>
            <a:spLocks noChangeArrowheads="1"/>
          </p:cNvSpPr>
          <p:nvPr/>
        </p:nvSpPr>
        <p:spPr bwMode="auto">
          <a:xfrm rot="-455679">
            <a:off x="2484438" y="2593975"/>
            <a:ext cx="4292600" cy="29368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Ways of Doing:</a:t>
            </a:r>
            <a:r>
              <a:rPr lang="en-US" altLang="en-US" sz="1400" b="0"/>
              <a:t>  Access, Time, Context, Approach</a:t>
            </a:r>
          </a:p>
        </p:txBody>
      </p:sp>
      <p:sp>
        <p:nvSpPr>
          <p:cNvPr id="44046" name="Line 13">
            <a:extLst>
              <a:ext uri="{FF2B5EF4-FFF2-40B4-BE49-F238E27FC236}">
                <a16:creationId xmlns:a16="http://schemas.microsoft.com/office/drawing/2014/main" id="{22028885-6115-8F0D-C091-B512B70B8B0B}"/>
              </a:ext>
            </a:extLst>
          </p:cNvPr>
          <p:cNvSpPr>
            <a:spLocks noChangeShapeType="1"/>
          </p:cNvSpPr>
          <p:nvPr/>
        </p:nvSpPr>
        <p:spPr bwMode="auto">
          <a:xfrm flipH="1" flipV="1">
            <a:off x="6651625" y="2627313"/>
            <a:ext cx="600075" cy="101917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7" name="Line 14">
            <a:extLst>
              <a:ext uri="{FF2B5EF4-FFF2-40B4-BE49-F238E27FC236}">
                <a16:creationId xmlns:a16="http://schemas.microsoft.com/office/drawing/2014/main" id="{71ABEEAD-9144-D6EC-FCFB-DFC00FAE6082}"/>
              </a:ext>
            </a:extLst>
          </p:cNvPr>
          <p:cNvSpPr>
            <a:spLocks noChangeShapeType="1"/>
          </p:cNvSpPr>
          <p:nvPr/>
        </p:nvSpPr>
        <p:spPr bwMode="auto">
          <a:xfrm flipH="1" flipV="1">
            <a:off x="6556375" y="2627313"/>
            <a:ext cx="76200" cy="101917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8" name="Line 15">
            <a:extLst>
              <a:ext uri="{FF2B5EF4-FFF2-40B4-BE49-F238E27FC236}">
                <a16:creationId xmlns:a16="http://schemas.microsoft.com/office/drawing/2014/main" id="{4F9EB198-F999-0320-E4BA-FFEC6C818F73}"/>
              </a:ext>
            </a:extLst>
          </p:cNvPr>
          <p:cNvSpPr>
            <a:spLocks noChangeShapeType="1"/>
          </p:cNvSpPr>
          <p:nvPr/>
        </p:nvSpPr>
        <p:spPr bwMode="auto">
          <a:xfrm flipV="1">
            <a:off x="6027738" y="2665413"/>
            <a:ext cx="366712" cy="96678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9" name="Oval 16">
            <a:extLst>
              <a:ext uri="{FF2B5EF4-FFF2-40B4-BE49-F238E27FC236}">
                <a16:creationId xmlns:a16="http://schemas.microsoft.com/office/drawing/2014/main" id="{6434F770-26C2-2C52-F330-9689B8A465CA}"/>
              </a:ext>
            </a:extLst>
          </p:cNvPr>
          <p:cNvSpPr>
            <a:spLocks noChangeArrowheads="1"/>
          </p:cNvSpPr>
          <p:nvPr/>
        </p:nvSpPr>
        <p:spPr bwMode="auto">
          <a:xfrm>
            <a:off x="4338638" y="2109788"/>
            <a:ext cx="404812" cy="4095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050" name="AutoShape 17">
            <a:extLst>
              <a:ext uri="{FF2B5EF4-FFF2-40B4-BE49-F238E27FC236}">
                <a16:creationId xmlns:a16="http://schemas.microsoft.com/office/drawing/2014/main" id="{5DC9C942-095B-1A68-43C3-88F8D2EAE71C}"/>
              </a:ext>
            </a:extLst>
          </p:cNvPr>
          <p:cNvSpPr>
            <a:spLocks noChangeArrowheads="1"/>
          </p:cNvSpPr>
          <p:nvPr/>
        </p:nvSpPr>
        <p:spPr bwMode="auto">
          <a:xfrm>
            <a:off x="1901825" y="4106863"/>
            <a:ext cx="1757363" cy="10017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Biotechnical </a:t>
            </a:r>
          </a:p>
          <a:p>
            <a:pPr algn="ctr" eaLnBrk="1" hangingPunct="1">
              <a:spcBef>
                <a:spcPct val="0"/>
              </a:spcBef>
              <a:buFontTx/>
              <a:buNone/>
            </a:pPr>
            <a:r>
              <a:rPr lang="en-US" altLang="en-US" sz="1400" b="0"/>
              <a:t>way </a:t>
            </a:r>
          </a:p>
          <a:p>
            <a:pPr algn="ctr" eaLnBrk="1" hangingPunct="1">
              <a:spcBef>
                <a:spcPct val="0"/>
              </a:spcBef>
              <a:buFontTx/>
              <a:buNone/>
            </a:pPr>
            <a:r>
              <a:rPr lang="en-US" altLang="en-US" sz="1400" b="0"/>
              <a:t>of knowing</a:t>
            </a:r>
          </a:p>
          <a:p>
            <a:pPr algn="ctr" eaLnBrk="1" hangingPunct="1">
              <a:spcBef>
                <a:spcPct val="0"/>
              </a:spcBef>
              <a:buFontTx/>
              <a:buNone/>
            </a:pPr>
            <a:endParaRPr lang="en-US" altLang="en-US" sz="1400" b="0"/>
          </a:p>
        </p:txBody>
      </p:sp>
      <p:sp>
        <p:nvSpPr>
          <p:cNvPr id="44051" name="AutoShape 18">
            <a:extLst>
              <a:ext uri="{FF2B5EF4-FFF2-40B4-BE49-F238E27FC236}">
                <a16:creationId xmlns:a16="http://schemas.microsoft.com/office/drawing/2014/main" id="{1EA2BFDD-E9D8-6E7F-C91D-48133A9E31EE}"/>
              </a:ext>
            </a:extLst>
          </p:cNvPr>
          <p:cNvSpPr>
            <a:spLocks noChangeArrowheads="1"/>
          </p:cNvSpPr>
          <p:nvPr/>
        </p:nvSpPr>
        <p:spPr bwMode="auto">
          <a:xfrm>
            <a:off x="5711825" y="3606800"/>
            <a:ext cx="1757363" cy="10017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Biographical</a:t>
            </a:r>
            <a:r>
              <a:rPr lang="en-US" altLang="en-US" sz="1400" b="0"/>
              <a:t> </a:t>
            </a:r>
          </a:p>
          <a:p>
            <a:pPr algn="ctr" eaLnBrk="1" hangingPunct="1">
              <a:spcBef>
                <a:spcPct val="0"/>
              </a:spcBef>
              <a:buFontTx/>
              <a:buNone/>
            </a:pPr>
            <a:r>
              <a:rPr lang="en-US" altLang="en-US" sz="1400" b="0"/>
              <a:t>way </a:t>
            </a:r>
          </a:p>
          <a:p>
            <a:pPr algn="ctr" eaLnBrk="1" hangingPunct="1">
              <a:spcBef>
                <a:spcPct val="0"/>
              </a:spcBef>
              <a:buFontTx/>
              <a:buNone/>
            </a:pPr>
            <a:r>
              <a:rPr lang="en-US" altLang="en-US" sz="1400" b="0"/>
              <a:t>of knowing</a:t>
            </a:r>
          </a:p>
          <a:p>
            <a:pPr algn="ctr" eaLnBrk="1" hangingPunct="1">
              <a:spcBef>
                <a:spcPct val="0"/>
              </a:spcBef>
              <a:buFontTx/>
              <a:buNone/>
            </a:pPr>
            <a:endParaRPr lang="en-US" altLang="en-US" sz="1400" b="0"/>
          </a:p>
        </p:txBody>
      </p:sp>
      <p:sp>
        <p:nvSpPr>
          <p:cNvPr id="44052" name="TextBox 19">
            <a:extLst>
              <a:ext uri="{FF2B5EF4-FFF2-40B4-BE49-F238E27FC236}">
                <a16:creationId xmlns:a16="http://schemas.microsoft.com/office/drawing/2014/main" id="{3B1535C6-6741-160D-5241-A8ECE763BFD8}"/>
              </a:ext>
            </a:extLst>
          </p:cNvPr>
          <p:cNvSpPr txBox="1">
            <a:spLocks noChangeArrowheads="1"/>
          </p:cNvSpPr>
          <p:nvPr/>
        </p:nvSpPr>
        <p:spPr bwMode="auto">
          <a:xfrm>
            <a:off x="809625" y="6019800"/>
            <a:ext cx="7648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0"/>
              <a:t>Gunn JM, Palmer VJ, Naccarella L, et al. The promise and pitfalls of generalism in achieving the Alma-Ata vision of health for all. </a:t>
            </a:r>
            <a:r>
              <a:rPr lang="en-US" altLang="en-US" sz="1600" b="0" i="1"/>
              <a:t>Med J Aust. </a:t>
            </a:r>
            <a:r>
              <a:rPr lang="en-US" altLang="en-US" sz="1600" b="0"/>
              <a:t>2008;189(2):110-112.</a:t>
            </a:r>
          </a:p>
        </p:txBody>
      </p:sp>
    </p:spTree>
    <p:extLst>
      <p:ext uri="{BB962C8B-B14F-4D97-AF65-F5344CB8AC3E}">
        <p14:creationId xmlns:p14="http://schemas.microsoft.com/office/powerpoint/2010/main" val="2879052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a:extLst>
              <a:ext uri="{FF2B5EF4-FFF2-40B4-BE49-F238E27FC236}">
                <a16:creationId xmlns:a16="http://schemas.microsoft.com/office/drawing/2014/main" id="{BB73E72F-7CDF-C436-D434-1A269ADA187C}"/>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61224E1-60CE-421C-B749-12B579DB2BC3}" type="slidenum">
              <a:rPr lang="en-US" altLang="en-US" sz="1400"/>
              <a:pPr>
                <a:spcBef>
                  <a:spcPct val="0"/>
                </a:spcBef>
                <a:buFontTx/>
                <a:buNone/>
              </a:pPr>
              <a:t>47</a:t>
            </a:fld>
            <a:endParaRPr lang="en-US" altLang="en-US" sz="1400"/>
          </a:p>
        </p:txBody>
      </p:sp>
      <p:sp>
        <p:nvSpPr>
          <p:cNvPr id="48131" name="Rectangle 2">
            <a:extLst>
              <a:ext uri="{FF2B5EF4-FFF2-40B4-BE49-F238E27FC236}">
                <a16:creationId xmlns:a16="http://schemas.microsoft.com/office/drawing/2014/main" id="{F222C405-AE3D-701B-6C7C-DC708E161296}"/>
              </a:ext>
            </a:extLst>
          </p:cNvPr>
          <p:cNvSpPr>
            <a:spLocks noGrp="1" noChangeArrowheads="1"/>
          </p:cNvSpPr>
          <p:nvPr>
            <p:ph type="title"/>
          </p:nvPr>
        </p:nvSpPr>
        <p:spPr>
          <a:xfrm>
            <a:off x="457200" y="274638"/>
            <a:ext cx="8229600" cy="609600"/>
          </a:xfrm>
        </p:spPr>
        <p:txBody>
          <a:bodyPr>
            <a:normAutofit fontScale="90000"/>
          </a:bodyPr>
          <a:lstStyle/>
          <a:p>
            <a:pPr eaLnBrk="1" hangingPunct="1"/>
            <a:r>
              <a:rPr lang="en-US" altLang="en-US" b="1"/>
              <a:t>Principles of Family Medicine</a:t>
            </a:r>
          </a:p>
        </p:txBody>
      </p:sp>
      <p:sp>
        <p:nvSpPr>
          <p:cNvPr id="48132" name="Rectangle 3">
            <a:extLst>
              <a:ext uri="{FF2B5EF4-FFF2-40B4-BE49-F238E27FC236}">
                <a16:creationId xmlns:a16="http://schemas.microsoft.com/office/drawing/2014/main" id="{A2369D0B-B6EC-E1BC-2020-7025E1113306}"/>
              </a:ext>
            </a:extLst>
          </p:cNvPr>
          <p:cNvSpPr>
            <a:spLocks noGrp="1" noChangeArrowheads="1"/>
          </p:cNvSpPr>
          <p:nvPr>
            <p:ph type="body" idx="1"/>
          </p:nvPr>
        </p:nvSpPr>
        <p:spPr>
          <a:xfrm>
            <a:off x="533400" y="1143000"/>
            <a:ext cx="8153400" cy="4876800"/>
          </a:xfrm>
        </p:spPr>
        <p:txBody>
          <a:bodyPr/>
          <a:lstStyle/>
          <a:p>
            <a:pPr eaLnBrk="1" hangingPunct="1"/>
            <a:r>
              <a:rPr lang="en-US" altLang="en-US" sz="2900"/>
              <a:t>Family physicians are committed to the person </a:t>
            </a:r>
          </a:p>
          <a:p>
            <a:pPr lvl="1" eaLnBrk="1" hangingPunct="1"/>
            <a:r>
              <a:rPr lang="en-US" altLang="en-US" sz="2100"/>
              <a:t>rather than a particular body of knowledge, group of dis</a:t>
            </a:r>
          </a:p>
          <a:p>
            <a:pPr eaLnBrk="1" hangingPunct="1">
              <a:spcBef>
                <a:spcPts val="1400"/>
              </a:spcBef>
            </a:pPr>
            <a:r>
              <a:rPr lang="en-US" altLang="en-US" sz="2900"/>
              <a:t>Family physicians seek to understand the context of the illness</a:t>
            </a:r>
          </a:p>
          <a:p>
            <a:pPr eaLnBrk="1" hangingPunct="1">
              <a:spcBef>
                <a:spcPts val="1400"/>
              </a:spcBef>
            </a:pPr>
            <a:r>
              <a:rPr lang="en-US" altLang="en-US" sz="2900"/>
              <a:t>Family physicians see every contact with the patient as an opportunity for prevention or health education</a:t>
            </a:r>
          </a:p>
          <a:p>
            <a:pPr eaLnBrk="1" hangingPunct="1">
              <a:spcBef>
                <a:spcPts val="1400"/>
              </a:spcBef>
            </a:pPr>
            <a:r>
              <a:rPr lang="en-US" altLang="en-US" sz="2900"/>
              <a:t>Family physicians view their practice as a population</a:t>
            </a:r>
          </a:p>
          <a:p>
            <a:pPr eaLnBrk="1" hangingPunct="1"/>
            <a:endParaRPr lang="en-US" altLang="en-US" sz="2900"/>
          </a:p>
        </p:txBody>
      </p:sp>
      <p:sp>
        <p:nvSpPr>
          <p:cNvPr id="48133" name="Text Box 4">
            <a:extLst>
              <a:ext uri="{FF2B5EF4-FFF2-40B4-BE49-F238E27FC236}">
                <a16:creationId xmlns:a16="http://schemas.microsoft.com/office/drawing/2014/main" id="{18A919D8-9127-A9C8-BC7A-357BAB63FD0F}"/>
              </a:ext>
            </a:extLst>
          </p:cNvPr>
          <p:cNvSpPr txBox="1">
            <a:spLocks noChangeArrowheads="1"/>
          </p:cNvSpPr>
          <p:nvPr/>
        </p:nvSpPr>
        <p:spPr bwMode="auto">
          <a:xfrm>
            <a:off x="609600" y="6172200"/>
            <a:ext cx="792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3000">
              <a:latin typeface="Helvetica" panose="020B0604020202020204" pitchFamily="34" charset="0"/>
            </a:endParaRPr>
          </a:p>
        </p:txBody>
      </p:sp>
      <p:sp>
        <p:nvSpPr>
          <p:cNvPr id="48134" name="Text Box 5">
            <a:extLst>
              <a:ext uri="{FF2B5EF4-FFF2-40B4-BE49-F238E27FC236}">
                <a16:creationId xmlns:a16="http://schemas.microsoft.com/office/drawing/2014/main" id="{C65BB6C0-DD97-E59E-8B04-48EAF04F12AB}"/>
              </a:ext>
            </a:extLst>
          </p:cNvPr>
          <p:cNvSpPr txBox="1">
            <a:spLocks noChangeArrowheads="1"/>
          </p:cNvSpPr>
          <p:nvPr/>
        </p:nvSpPr>
        <p:spPr bwMode="auto">
          <a:xfrm>
            <a:off x="685800" y="6421438"/>
            <a:ext cx="8229600"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1500" b="0"/>
              <a:t>Freeman T, McWhinney IR. </a:t>
            </a:r>
            <a:r>
              <a:rPr lang="en-US" altLang="en-US" sz="1500" b="0" i="1"/>
              <a:t>McWhinney's textbook of family medicine.</a:t>
            </a:r>
            <a:r>
              <a:rPr lang="en-US" altLang="en-US" sz="1500" b="0"/>
              <a:t> Fourth Ed. ed, 2016.</a:t>
            </a:r>
          </a:p>
        </p:txBody>
      </p:sp>
    </p:spTree>
    <p:extLst>
      <p:ext uri="{BB962C8B-B14F-4D97-AF65-F5344CB8AC3E}">
        <p14:creationId xmlns:p14="http://schemas.microsoft.com/office/powerpoint/2010/main" val="2470617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a:extLst>
              <a:ext uri="{FF2B5EF4-FFF2-40B4-BE49-F238E27FC236}">
                <a16:creationId xmlns:a16="http://schemas.microsoft.com/office/drawing/2014/main" id="{E48B789F-BE01-70A2-7A26-32D04EE7479E}"/>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E713128-B57A-453D-9E6B-9BE3A05CAC3B}" type="slidenum">
              <a:rPr lang="en-US" altLang="en-US" sz="1400"/>
              <a:pPr>
                <a:spcBef>
                  <a:spcPct val="0"/>
                </a:spcBef>
                <a:buFontTx/>
                <a:buNone/>
              </a:pPr>
              <a:t>48</a:t>
            </a:fld>
            <a:endParaRPr lang="en-US" altLang="en-US" sz="1400"/>
          </a:p>
        </p:txBody>
      </p:sp>
      <p:sp>
        <p:nvSpPr>
          <p:cNvPr id="50179" name="Rectangle 2">
            <a:extLst>
              <a:ext uri="{FF2B5EF4-FFF2-40B4-BE49-F238E27FC236}">
                <a16:creationId xmlns:a16="http://schemas.microsoft.com/office/drawing/2014/main" id="{913560E1-0C1B-A521-5307-D5A25AD138C5}"/>
              </a:ext>
            </a:extLst>
          </p:cNvPr>
          <p:cNvSpPr>
            <a:spLocks noGrp="1" noChangeArrowheads="1"/>
          </p:cNvSpPr>
          <p:nvPr>
            <p:ph type="title"/>
          </p:nvPr>
        </p:nvSpPr>
        <p:spPr>
          <a:xfrm>
            <a:off x="457200" y="274638"/>
            <a:ext cx="8229600" cy="609600"/>
          </a:xfrm>
        </p:spPr>
        <p:txBody>
          <a:bodyPr>
            <a:normAutofit fontScale="90000"/>
          </a:bodyPr>
          <a:lstStyle/>
          <a:p>
            <a:pPr eaLnBrk="1" hangingPunct="1"/>
            <a:r>
              <a:rPr lang="en-US" altLang="en-US" b="1"/>
              <a:t>Principles of Family Medicine</a:t>
            </a:r>
          </a:p>
        </p:txBody>
      </p:sp>
      <p:sp>
        <p:nvSpPr>
          <p:cNvPr id="50180" name="Rectangle 3">
            <a:extLst>
              <a:ext uri="{FF2B5EF4-FFF2-40B4-BE49-F238E27FC236}">
                <a16:creationId xmlns:a16="http://schemas.microsoft.com/office/drawing/2014/main" id="{DA95B994-1BA0-9B30-CE03-91D7EB26FB64}"/>
              </a:ext>
            </a:extLst>
          </p:cNvPr>
          <p:cNvSpPr>
            <a:spLocks noGrp="1" noChangeArrowheads="1"/>
          </p:cNvSpPr>
          <p:nvPr>
            <p:ph type="body" idx="1"/>
          </p:nvPr>
        </p:nvSpPr>
        <p:spPr>
          <a:xfrm>
            <a:off x="533400" y="1143000"/>
            <a:ext cx="8153400" cy="4876800"/>
          </a:xfrm>
        </p:spPr>
        <p:txBody>
          <a:bodyPr/>
          <a:lstStyle/>
          <a:p>
            <a:pPr eaLnBrk="1" hangingPunct="1">
              <a:lnSpc>
                <a:spcPct val="95000"/>
              </a:lnSpc>
            </a:pPr>
            <a:r>
              <a:rPr lang="en-US" altLang="en-US" sz="2900"/>
              <a:t>Family physicians see themselves as part of a community-wide network of supportive and health care agencies</a:t>
            </a:r>
          </a:p>
          <a:p>
            <a:pPr eaLnBrk="1" hangingPunct="1">
              <a:lnSpc>
                <a:spcPct val="95000"/>
              </a:lnSpc>
              <a:spcBef>
                <a:spcPts val="1400"/>
              </a:spcBef>
            </a:pPr>
            <a:r>
              <a:rPr lang="en-US" altLang="en-US" sz="2900"/>
              <a:t>Ideally, family physicians share the same habitat as their patients</a:t>
            </a:r>
          </a:p>
          <a:p>
            <a:pPr eaLnBrk="1" hangingPunct="1">
              <a:lnSpc>
                <a:spcPct val="95000"/>
              </a:lnSpc>
              <a:spcBef>
                <a:spcPts val="1400"/>
              </a:spcBef>
            </a:pPr>
            <a:r>
              <a:rPr lang="en-US" altLang="en-US" sz="2900"/>
              <a:t>Family physicians see patients in their homes</a:t>
            </a:r>
          </a:p>
          <a:p>
            <a:pPr eaLnBrk="1" hangingPunct="1">
              <a:lnSpc>
                <a:spcPct val="95000"/>
              </a:lnSpc>
              <a:spcBef>
                <a:spcPts val="1400"/>
              </a:spcBef>
            </a:pPr>
            <a:r>
              <a:rPr lang="en-US" altLang="en-US" sz="2900"/>
              <a:t>Family physicians attach importance to the subjective aspects of medicine</a:t>
            </a:r>
          </a:p>
          <a:p>
            <a:pPr eaLnBrk="1" hangingPunct="1">
              <a:lnSpc>
                <a:spcPct val="95000"/>
              </a:lnSpc>
              <a:spcBef>
                <a:spcPts val="1400"/>
              </a:spcBef>
            </a:pPr>
            <a:r>
              <a:rPr lang="en-US" altLang="en-US" sz="2900"/>
              <a:t>Family physicians act as a manager of resources</a:t>
            </a:r>
          </a:p>
          <a:p>
            <a:pPr eaLnBrk="1" hangingPunct="1"/>
            <a:endParaRPr lang="en-US" altLang="en-US" sz="2900"/>
          </a:p>
        </p:txBody>
      </p:sp>
      <p:sp>
        <p:nvSpPr>
          <p:cNvPr id="50181" name="Text Box 4">
            <a:extLst>
              <a:ext uri="{FF2B5EF4-FFF2-40B4-BE49-F238E27FC236}">
                <a16:creationId xmlns:a16="http://schemas.microsoft.com/office/drawing/2014/main" id="{BD4CEE30-BC18-3F9E-F95C-330A258DB398}"/>
              </a:ext>
            </a:extLst>
          </p:cNvPr>
          <p:cNvSpPr txBox="1">
            <a:spLocks noChangeArrowheads="1"/>
          </p:cNvSpPr>
          <p:nvPr/>
        </p:nvSpPr>
        <p:spPr bwMode="auto">
          <a:xfrm>
            <a:off x="609600" y="6172200"/>
            <a:ext cx="792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3000">
              <a:latin typeface="Helvetica" panose="020B0604020202020204" pitchFamily="34" charset="0"/>
            </a:endParaRPr>
          </a:p>
        </p:txBody>
      </p:sp>
      <p:sp>
        <p:nvSpPr>
          <p:cNvPr id="50182" name="Text Box 5">
            <a:extLst>
              <a:ext uri="{FF2B5EF4-FFF2-40B4-BE49-F238E27FC236}">
                <a16:creationId xmlns:a16="http://schemas.microsoft.com/office/drawing/2014/main" id="{B9F49392-5E26-7809-42C7-6DC132C795BC}"/>
              </a:ext>
            </a:extLst>
          </p:cNvPr>
          <p:cNvSpPr txBox="1">
            <a:spLocks noChangeArrowheads="1"/>
          </p:cNvSpPr>
          <p:nvPr/>
        </p:nvSpPr>
        <p:spPr bwMode="auto">
          <a:xfrm>
            <a:off x="685800" y="6421438"/>
            <a:ext cx="8229600"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1500" b="0"/>
              <a:t>Freeman T, McWhinney IR. </a:t>
            </a:r>
            <a:r>
              <a:rPr lang="en-US" altLang="en-US" sz="1500" b="0" i="1"/>
              <a:t>McWhinney's textbook of family medicine.</a:t>
            </a:r>
            <a:r>
              <a:rPr lang="en-US" altLang="en-US" sz="1500" b="0"/>
              <a:t> Fourth Ed. ed, 2016.</a:t>
            </a:r>
          </a:p>
        </p:txBody>
      </p:sp>
    </p:spTree>
    <p:extLst>
      <p:ext uri="{BB962C8B-B14F-4D97-AF65-F5344CB8AC3E}">
        <p14:creationId xmlns:p14="http://schemas.microsoft.com/office/powerpoint/2010/main" val="516792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0E45-F795-4C9A-A67F-0C6E1CC24CE0}"/>
              </a:ext>
            </a:extLst>
          </p:cNvPr>
          <p:cNvSpPr>
            <a:spLocks noGrp="1"/>
          </p:cNvSpPr>
          <p:nvPr>
            <p:ph type="title"/>
          </p:nvPr>
        </p:nvSpPr>
        <p:spPr>
          <a:xfrm>
            <a:off x="628650" y="365126"/>
            <a:ext cx="7886700" cy="917409"/>
          </a:xfrm>
        </p:spPr>
        <p:txBody>
          <a:bodyPr/>
          <a:lstStyle/>
          <a:p>
            <a:pPr algn="ctr"/>
            <a:r>
              <a:rPr lang="en-US" sz="4400" b="1" dirty="0">
                <a:latin typeface="+mn-lt"/>
              </a:rPr>
              <a:t>The Generalist Way</a:t>
            </a:r>
            <a:endParaRPr lang="en-US" b="1" dirty="0">
              <a:latin typeface="+mn-lt"/>
            </a:endParaRPr>
          </a:p>
        </p:txBody>
      </p:sp>
      <p:sp>
        <p:nvSpPr>
          <p:cNvPr id="3" name="Content Placeholder 2">
            <a:extLst>
              <a:ext uri="{FF2B5EF4-FFF2-40B4-BE49-F238E27FC236}">
                <a16:creationId xmlns:a16="http://schemas.microsoft.com/office/drawing/2014/main" id="{E050A663-BF77-40CA-99D0-FE090F5B07B5}"/>
              </a:ext>
            </a:extLst>
          </p:cNvPr>
          <p:cNvSpPr>
            <a:spLocks noGrp="1"/>
          </p:cNvSpPr>
          <p:nvPr>
            <p:ph idx="1"/>
          </p:nvPr>
        </p:nvSpPr>
        <p:spPr>
          <a:xfrm>
            <a:off x="628650" y="1282535"/>
            <a:ext cx="7886700" cy="4346370"/>
          </a:xfrm>
        </p:spPr>
        <p:txBody>
          <a:bodyPr>
            <a:normAutofit/>
          </a:bodyPr>
          <a:lstStyle/>
          <a:p>
            <a:pPr marL="214313" indent="-214313">
              <a:lnSpc>
                <a:spcPct val="90000"/>
              </a:lnSpc>
              <a:spcBef>
                <a:spcPts val="1350"/>
              </a:spcBef>
              <a:buFont typeface="Arial" panose="020B0604020202020204" pitchFamily="34" charset="0"/>
              <a:buChar char="•"/>
            </a:pPr>
            <a:r>
              <a:rPr lang="en-US" sz="3000" b="1" dirty="0"/>
              <a:t>Being</a:t>
            </a:r>
          </a:p>
          <a:p>
            <a:pPr marL="557213" lvl="1" indent="-214313">
              <a:lnSpc>
                <a:spcPct val="90000"/>
              </a:lnSpc>
              <a:buFont typeface="Arial" panose="020B0604020202020204" pitchFamily="34" charset="0"/>
              <a:buChar char="•"/>
            </a:pPr>
            <a:r>
              <a:rPr lang="en-US" dirty="0"/>
              <a:t>Open, humble, connected</a:t>
            </a:r>
          </a:p>
          <a:p>
            <a:pPr marL="214313" indent="-214313">
              <a:lnSpc>
                <a:spcPct val="90000"/>
              </a:lnSpc>
              <a:spcBef>
                <a:spcPts val="600"/>
              </a:spcBef>
              <a:buFont typeface="Arial" panose="020B0604020202020204" pitchFamily="34" charset="0"/>
              <a:buChar char="•"/>
            </a:pPr>
            <a:r>
              <a:rPr lang="en-US" sz="3000" b="1" dirty="0"/>
              <a:t>Knowing</a:t>
            </a:r>
          </a:p>
          <a:p>
            <a:pPr marL="557213" lvl="1" indent="-214313">
              <a:lnSpc>
                <a:spcPct val="90000"/>
              </a:lnSpc>
              <a:buFont typeface="Arial" panose="020B0604020202020204" pitchFamily="34" charset="0"/>
              <a:buChar char="•"/>
              <a:defRPr/>
            </a:pPr>
            <a:r>
              <a:rPr lang="en-US" altLang="en-US" dirty="0"/>
              <a:t>iterates between whole &amp; particulars</a:t>
            </a:r>
            <a:endParaRPr lang="en-US" dirty="0">
              <a:solidFill>
                <a:prstClr val="black"/>
              </a:solidFill>
              <a:latin typeface="Candara" panose="020E0502030303020204"/>
            </a:endParaRPr>
          </a:p>
          <a:p>
            <a:pPr marL="214313" indent="-214313">
              <a:lnSpc>
                <a:spcPct val="90000"/>
              </a:lnSpc>
              <a:spcBef>
                <a:spcPts val="600"/>
              </a:spcBef>
              <a:buFont typeface="Arial" panose="020B0604020202020204" pitchFamily="34" charset="0"/>
              <a:buChar char="•"/>
            </a:pPr>
            <a:r>
              <a:rPr lang="en-US" sz="3000" b="1" dirty="0"/>
              <a:t>Perceiving</a:t>
            </a:r>
          </a:p>
          <a:p>
            <a:pPr marL="557213" lvl="1" indent="-214313" defTabSz="685800">
              <a:lnSpc>
                <a:spcPct val="90000"/>
              </a:lnSpc>
              <a:buFont typeface="Arial" panose="020B0604020202020204" pitchFamily="34" charset="0"/>
              <a:buChar char="•"/>
              <a:defRPr/>
            </a:pPr>
            <a:r>
              <a:rPr lang="en-US" dirty="0">
                <a:solidFill>
                  <a:prstClr val="black"/>
                </a:solidFill>
                <a:latin typeface="Candara" panose="020E0502030303020204"/>
              </a:rPr>
              <a:t>Scanning, prioritizing</a:t>
            </a:r>
          </a:p>
          <a:p>
            <a:pPr marL="557213" lvl="1" indent="-214313" defTabSz="685800">
              <a:lnSpc>
                <a:spcPct val="90000"/>
              </a:lnSpc>
              <a:buFont typeface="Arial" panose="020B0604020202020204" pitchFamily="34" charset="0"/>
              <a:buChar char="•"/>
              <a:defRPr/>
            </a:pPr>
            <a:r>
              <a:rPr lang="en-US" dirty="0">
                <a:solidFill>
                  <a:prstClr val="black"/>
                </a:solidFill>
                <a:latin typeface="Candara" panose="020E0502030303020204"/>
              </a:rPr>
              <a:t>Focusing on particulars while keeping the whole in view</a:t>
            </a:r>
          </a:p>
          <a:p>
            <a:pPr marL="214313" indent="-214313">
              <a:lnSpc>
                <a:spcPct val="90000"/>
              </a:lnSpc>
              <a:spcBef>
                <a:spcPts val="600"/>
              </a:spcBef>
              <a:buFont typeface="Arial" panose="020B0604020202020204" pitchFamily="34" charset="0"/>
              <a:buChar char="•"/>
            </a:pPr>
            <a:r>
              <a:rPr lang="en-US" sz="3000" b="1" dirty="0"/>
              <a:t>Thinking &amp; Doing</a:t>
            </a:r>
          </a:p>
          <a:p>
            <a:pPr marL="557213" lvl="1" indent="-214313" defTabSz="685800">
              <a:lnSpc>
                <a:spcPct val="90000"/>
              </a:lnSpc>
              <a:spcBef>
                <a:spcPts val="150"/>
              </a:spcBef>
              <a:buFont typeface="Arial" panose="020B0604020202020204" pitchFamily="34" charset="0"/>
              <a:buChar char="•"/>
              <a:defRPr/>
            </a:pPr>
            <a:r>
              <a:rPr lang="en-US" dirty="0">
                <a:solidFill>
                  <a:prstClr val="black"/>
                </a:solidFill>
                <a:latin typeface="Candara" panose="020E0502030303020204"/>
              </a:rPr>
              <a:t>Contextualizing, connecting, integrating</a:t>
            </a:r>
            <a:endParaRPr lang="en-US" sz="2400" b="1" dirty="0"/>
          </a:p>
          <a:p>
            <a:endParaRPr lang="en-US" dirty="0"/>
          </a:p>
        </p:txBody>
      </p:sp>
      <p:sp>
        <p:nvSpPr>
          <p:cNvPr id="4" name="TextBox 3">
            <a:extLst>
              <a:ext uri="{FF2B5EF4-FFF2-40B4-BE49-F238E27FC236}">
                <a16:creationId xmlns:a16="http://schemas.microsoft.com/office/drawing/2014/main" id="{2B530FEF-05F2-46B8-8EB6-DA04239050B2}"/>
              </a:ext>
            </a:extLst>
          </p:cNvPr>
          <p:cNvSpPr txBox="1"/>
          <p:nvPr/>
        </p:nvSpPr>
        <p:spPr>
          <a:xfrm>
            <a:off x="700273" y="5812973"/>
            <a:ext cx="7743454" cy="837152"/>
          </a:xfrm>
          <a:prstGeom prst="rect">
            <a:avLst/>
          </a:prstGeom>
          <a:noFill/>
        </p:spPr>
        <p:txBody>
          <a:bodyPr wrap="square" rtlCol="0">
            <a:spAutoFit/>
          </a:bodyPr>
          <a:lstStyle/>
          <a:p>
            <a:pPr marL="0" marR="0" lvl="0" indent="0" algn="l" defTabSz="914400" rtl="0" eaLnBrk="1" fontAlgn="auto" latinLnBrk="0" hangingPunct="1">
              <a:lnSpc>
                <a:spcPct val="90000"/>
              </a:lnSpc>
              <a:spcBef>
                <a:spcPts val="30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Stange KC. The Generalist Approach. </a:t>
            </a:r>
            <a:r>
              <a:rPr kumimoji="0" lang="en-US" sz="17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Ann Fam Med</a:t>
            </a:r>
            <a:r>
              <a:rPr kumimoji="0" lang="en-US" sz="17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2009;7(3):198-203.</a:t>
            </a:r>
          </a:p>
          <a:p>
            <a:pPr marL="0" marR="0" lvl="0" indent="0" algn="l" defTabSz="914400" rtl="0" eaLnBrk="1" fontAlgn="auto" latinLnBrk="0" hangingPunct="1">
              <a:lnSpc>
                <a:spcPct val="90000"/>
              </a:lnSpc>
              <a:spcBef>
                <a:spcPts val="30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Gunn JM, Palmer VJ, </a:t>
            </a:r>
            <a:r>
              <a:rPr kumimoji="0" lang="en-US" sz="17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mn-cs"/>
              </a:rPr>
              <a:t>Naccarella</a:t>
            </a:r>
            <a:r>
              <a:rPr kumimoji="0" lang="en-US" sz="17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L, et al. The promise and pitfalls of </a:t>
            </a:r>
            <a:r>
              <a:rPr kumimoji="0" lang="en-US" sz="17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mn-cs"/>
              </a:rPr>
              <a:t>generalism</a:t>
            </a:r>
            <a:r>
              <a:rPr kumimoji="0" lang="en-US" sz="17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in achieving the Alma-Ata vision of health for all. </a:t>
            </a:r>
            <a:r>
              <a:rPr kumimoji="0" lang="en-US" sz="17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Med J Aust</a:t>
            </a:r>
            <a:r>
              <a:rPr kumimoji="0" lang="en-US" sz="17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Jul 21 2008;189(2):110-2.</a:t>
            </a: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AECE9E9-DD78-E47C-7C98-7700593C6148}"/>
              </a:ext>
            </a:extLst>
          </p:cNvPr>
          <p:cNvSpPr>
            <a:spLocks noGrp="1"/>
          </p:cNvSpPr>
          <p:nvPr>
            <p:ph type="sldNum" sz="quarter" idx="12"/>
          </p:nvPr>
        </p:nvSpPr>
        <p:spPr/>
        <p:txBody>
          <a:bodyPr/>
          <a:lstStyle/>
          <a:p>
            <a:fld id="{464EB498-9CCD-457D-A359-273D18E4027B}" type="slidenum">
              <a:rPr lang="en-US" smtClean="0"/>
              <a:t>49</a:t>
            </a:fld>
            <a:endParaRPr lang="en-US"/>
          </a:p>
        </p:txBody>
      </p:sp>
    </p:spTree>
    <p:extLst>
      <p:ext uri="{BB962C8B-B14F-4D97-AF65-F5344CB8AC3E}">
        <p14:creationId xmlns:p14="http://schemas.microsoft.com/office/powerpoint/2010/main" val="253767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8729" y="3246120"/>
            <a:ext cx="7772400" cy="1154430"/>
          </a:xfrm>
        </p:spPr>
        <p:txBody>
          <a:bodyPr>
            <a:noAutofit/>
          </a:bodyPr>
          <a:lstStyle/>
          <a:p>
            <a:r>
              <a:rPr lang="en-US" sz="7200" b="1" dirty="0">
                <a:latin typeface="+mn-lt"/>
              </a:rPr>
              <a:t>Hypotheses</a:t>
            </a:r>
          </a:p>
        </p:txBody>
      </p:sp>
      <p:sp>
        <p:nvSpPr>
          <p:cNvPr id="3" name="Subtitle 2"/>
          <p:cNvSpPr>
            <a:spLocks noGrp="1"/>
          </p:cNvSpPr>
          <p:nvPr>
            <p:ph type="subTitle" idx="1"/>
          </p:nvPr>
        </p:nvSpPr>
        <p:spPr>
          <a:xfrm>
            <a:off x="1143000" y="5280917"/>
            <a:ext cx="6983858" cy="1363894"/>
          </a:xfrm>
        </p:spPr>
        <p:txBody>
          <a:bodyPr>
            <a:normAutofit/>
          </a:bodyPr>
          <a:lstStyle/>
          <a:p>
            <a:pPr algn="l">
              <a:lnSpc>
                <a:spcPct val="95000"/>
              </a:lnSpc>
            </a:pPr>
            <a:endParaRPr lang="en-US" sz="1800" dirty="0"/>
          </a:p>
        </p:txBody>
      </p:sp>
      <p:sp>
        <p:nvSpPr>
          <p:cNvPr id="4" name="Title 1">
            <a:extLst>
              <a:ext uri="{FF2B5EF4-FFF2-40B4-BE49-F238E27FC236}">
                <a16:creationId xmlns:a16="http://schemas.microsoft.com/office/drawing/2014/main" id="{72C0EF43-5AC5-8EDD-51FD-AEA2DD2FB219}"/>
              </a:ext>
            </a:extLst>
          </p:cNvPr>
          <p:cNvSpPr txBox="1">
            <a:spLocks/>
          </p:cNvSpPr>
          <p:nvPr/>
        </p:nvSpPr>
        <p:spPr>
          <a:xfrm>
            <a:off x="838200" y="1274763"/>
            <a:ext cx="7772400" cy="17574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latin typeface="+mn-lt"/>
              </a:rPr>
              <a:t>Possible Mechanisms</a:t>
            </a:r>
          </a:p>
        </p:txBody>
      </p:sp>
      <p:sp>
        <p:nvSpPr>
          <p:cNvPr id="5" name="Slide Number Placeholder 4">
            <a:extLst>
              <a:ext uri="{FF2B5EF4-FFF2-40B4-BE49-F238E27FC236}">
                <a16:creationId xmlns:a16="http://schemas.microsoft.com/office/drawing/2014/main" id="{360FBA02-A20A-A8C5-483A-E5ADAE5ED3F1}"/>
              </a:ext>
            </a:extLst>
          </p:cNvPr>
          <p:cNvSpPr>
            <a:spLocks noGrp="1"/>
          </p:cNvSpPr>
          <p:nvPr>
            <p:ph type="sldNum" sz="quarter" idx="12"/>
          </p:nvPr>
        </p:nvSpPr>
        <p:spPr/>
        <p:txBody>
          <a:bodyPr/>
          <a:lstStyle/>
          <a:p>
            <a:fld id="{464EB498-9CCD-457D-A359-273D18E4027B}" type="slidenum">
              <a:rPr lang="en-US" smtClean="0"/>
              <a:t>5</a:t>
            </a:fld>
            <a:endParaRPr lang="en-US"/>
          </a:p>
        </p:txBody>
      </p:sp>
    </p:spTree>
    <p:extLst>
      <p:ext uri="{BB962C8B-B14F-4D97-AF65-F5344CB8AC3E}">
        <p14:creationId xmlns:p14="http://schemas.microsoft.com/office/powerpoint/2010/main" val="138935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44A6-3101-4744-A5D2-28F7D710C2E2}"/>
              </a:ext>
            </a:extLst>
          </p:cNvPr>
          <p:cNvSpPr>
            <a:spLocks noGrp="1"/>
          </p:cNvSpPr>
          <p:nvPr>
            <p:ph type="title"/>
          </p:nvPr>
        </p:nvSpPr>
        <p:spPr>
          <a:xfrm>
            <a:off x="628650" y="172996"/>
            <a:ext cx="7886700" cy="642550"/>
          </a:xfrm>
        </p:spPr>
        <p:txBody>
          <a:bodyPr>
            <a:normAutofit fontScale="90000"/>
          </a:bodyPr>
          <a:lstStyle/>
          <a:p>
            <a:pPr algn="ctr"/>
            <a:r>
              <a:rPr lang="en-US" b="1" dirty="0">
                <a:latin typeface="+mn-lt"/>
              </a:rPr>
              <a:t>Types of Patient Encounters</a:t>
            </a:r>
          </a:p>
        </p:txBody>
      </p:sp>
      <p:sp>
        <p:nvSpPr>
          <p:cNvPr id="3" name="Content Placeholder 2">
            <a:extLst>
              <a:ext uri="{FF2B5EF4-FFF2-40B4-BE49-F238E27FC236}">
                <a16:creationId xmlns:a16="http://schemas.microsoft.com/office/drawing/2014/main" id="{2EB32381-99A4-468D-9EE2-86D85049D5D1}"/>
              </a:ext>
            </a:extLst>
          </p:cNvPr>
          <p:cNvSpPr>
            <a:spLocks noGrp="1"/>
          </p:cNvSpPr>
          <p:nvPr>
            <p:ph idx="1"/>
          </p:nvPr>
        </p:nvSpPr>
        <p:spPr>
          <a:xfrm>
            <a:off x="395415" y="976184"/>
            <a:ext cx="8365525" cy="5226909"/>
          </a:xfrm>
        </p:spPr>
        <p:txBody>
          <a:bodyPr>
            <a:normAutofit/>
          </a:bodyPr>
          <a:lstStyle/>
          <a:p>
            <a:pPr>
              <a:spcBef>
                <a:spcPts val="1800"/>
              </a:spcBef>
            </a:pPr>
            <a:r>
              <a:rPr lang="en-US" sz="3200" dirty="0"/>
              <a:t>Routines</a:t>
            </a:r>
          </a:p>
          <a:p>
            <a:pPr lvl="1">
              <a:spcBef>
                <a:spcPts val="200"/>
              </a:spcBef>
            </a:pPr>
            <a:r>
              <a:rPr lang="en-US" sz="2600" dirty="0"/>
              <a:t>Simple, brief, contractual, biomedical, “bread &amp; butter”</a:t>
            </a:r>
          </a:p>
          <a:p>
            <a:pPr>
              <a:spcBef>
                <a:spcPts val="1200"/>
              </a:spcBef>
            </a:pPr>
            <a:r>
              <a:rPr lang="en-US" sz="3200" dirty="0"/>
              <a:t>Ceremonies </a:t>
            </a:r>
          </a:p>
          <a:p>
            <a:pPr lvl="1">
              <a:spcBef>
                <a:spcPts val="200"/>
              </a:spcBef>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Maintenance</a:t>
            </a:r>
          </a:p>
          <a:p>
            <a:pPr lvl="2">
              <a:spcBef>
                <a:spcPts val="200"/>
              </a:spcBef>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Well care, prenatal care, chronic </a:t>
            </a:r>
            <a:r>
              <a:rPr lang="en-US" sz="2200" dirty="0">
                <a:solidFill>
                  <a:prstClr val="black"/>
                </a:solidFill>
                <a:latin typeface="Calibri" panose="020F0502020204030204"/>
              </a:rPr>
              <a:t>disease follow-up…</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lang="en-US" sz="2600" dirty="0">
                <a:solidFill>
                  <a:prstClr val="black"/>
                </a:solidFill>
                <a:latin typeface="Calibri" panose="020F0502020204030204"/>
              </a:rPr>
              <a:t>Transitional</a:t>
            </a:r>
          </a:p>
          <a:p>
            <a:pPr lvl="2">
              <a:spcBef>
                <a:spcPts val="200"/>
              </a:spcBef>
              <a:defRPr/>
            </a:pPr>
            <a:r>
              <a:rPr lang="en-US" sz="2200" dirty="0">
                <a:solidFill>
                  <a:prstClr val="black"/>
                </a:solidFill>
                <a:latin typeface="Calibri" panose="020F0502020204030204"/>
              </a:rPr>
              <a:t>“Schedule busters,” “Hidden time bombs,” “Oh, by the way,”</a:t>
            </a:r>
          </a:p>
          <a:p>
            <a:pPr lvl="2">
              <a:spcBef>
                <a:spcPts val="200"/>
              </a:spcBef>
              <a:defRPr/>
            </a:pPr>
            <a:r>
              <a:rPr lang="en-US" sz="2200" dirty="0">
                <a:solidFill>
                  <a:prstClr val="black"/>
                </a:solidFill>
                <a:latin typeface="Calibri" panose="020F0502020204030204"/>
              </a:rPr>
              <a:t>Surprise, new diagnosis of a chronic disease, revelation…</a:t>
            </a:r>
          </a:p>
          <a:p>
            <a:pPr lvl="2">
              <a:spcBef>
                <a:spcPts val="200"/>
              </a:spcBef>
              <a:defRPr/>
            </a:pPr>
            <a:r>
              <a:rPr lang="en-US" sz="2200" dirty="0">
                <a:solidFill>
                  <a:prstClr val="black"/>
                </a:solidFill>
                <a:latin typeface="Calibri" panose="020F0502020204030204"/>
              </a:rPr>
              <a:t>Often sets up a drama</a:t>
            </a:r>
          </a:p>
          <a:p>
            <a:pPr>
              <a:spcBef>
                <a:spcPts val="1200"/>
              </a:spcBef>
            </a:pPr>
            <a:r>
              <a:rPr lang="en-US" sz="3200" dirty="0"/>
              <a:t>Dramas</a:t>
            </a:r>
          </a:p>
          <a:p>
            <a:pPr marL="685800" marR="0" lvl="1" indent="-22860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2600" b="0" i="0" u="none" strike="noStrike" kern="1200" cap="none" spc="-50" normalizeH="0" noProof="0" dirty="0">
                <a:ln>
                  <a:noFill/>
                </a:ln>
                <a:solidFill>
                  <a:prstClr val="black"/>
                </a:solidFill>
                <a:effectLst/>
                <a:uLnTx/>
                <a:uFillTx/>
                <a:latin typeface="Calibri" panose="020F0502020204030204"/>
                <a:ea typeface="+mn-ea"/>
                <a:cs typeface="+mn-cs"/>
              </a:rPr>
              <a:t>Crisis, </a:t>
            </a:r>
            <a:r>
              <a:rPr lang="en-US" sz="2600" spc="-50" dirty="0">
                <a:solidFill>
                  <a:prstClr val="black"/>
                </a:solidFill>
                <a:latin typeface="Calibri" panose="020F0502020204030204"/>
              </a:rPr>
              <a:t>c</a:t>
            </a:r>
            <a:r>
              <a:rPr kumimoji="0" lang="en-US" sz="2600" b="0" i="0" u="none" strike="noStrike" kern="1200" cap="none" spc="-50" normalizeH="0" noProof="0" dirty="0" err="1">
                <a:ln>
                  <a:noFill/>
                </a:ln>
                <a:solidFill>
                  <a:prstClr val="black"/>
                </a:solidFill>
                <a:effectLst/>
                <a:uLnTx/>
                <a:uFillTx/>
                <a:latin typeface="Calibri" panose="020F0502020204030204"/>
                <a:ea typeface="+mn-ea"/>
                <a:cs typeface="+mn-cs"/>
              </a:rPr>
              <a:t>onflict</a:t>
            </a:r>
            <a:r>
              <a:rPr kumimoji="0" lang="en-US" sz="2600" b="0" i="0" u="none" strike="noStrike" kern="1200" cap="none" spc="-50" normalizeH="0" noProof="0" dirty="0">
                <a:ln>
                  <a:noFill/>
                </a:ln>
                <a:solidFill>
                  <a:prstClr val="black"/>
                </a:solidFill>
                <a:effectLst/>
                <a:uLnTx/>
                <a:uFillTx/>
                <a:latin typeface="Calibri" panose="020F0502020204030204"/>
                <a:ea typeface="+mn-ea"/>
                <a:cs typeface="+mn-cs"/>
              </a:rPr>
              <a:t>, major life change happening/impending</a:t>
            </a:r>
          </a:p>
          <a:p>
            <a:pPr marL="685800" marR="0" lvl="1" indent="-22860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Family often convened</a:t>
            </a:r>
          </a:p>
        </p:txBody>
      </p:sp>
      <p:sp>
        <p:nvSpPr>
          <p:cNvPr id="4" name="TextBox 3">
            <a:extLst>
              <a:ext uri="{FF2B5EF4-FFF2-40B4-BE49-F238E27FC236}">
                <a16:creationId xmlns:a16="http://schemas.microsoft.com/office/drawing/2014/main" id="{4D1B2F6C-4362-4BB4-B771-5334B90201C6}"/>
              </a:ext>
            </a:extLst>
          </p:cNvPr>
          <p:cNvSpPr txBox="1"/>
          <p:nvPr/>
        </p:nvSpPr>
        <p:spPr>
          <a:xfrm>
            <a:off x="938341" y="6316954"/>
            <a:ext cx="7267318" cy="541046"/>
          </a:xfrm>
          <a:prstGeom prst="rect">
            <a:avLst/>
          </a:prstGeom>
          <a:noFill/>
        </p:spPr>
        <p:txBody>
          <a:bodyPr wrap="square" rtlCol="0">
            <a:spAutoFit/>
          </a:bodyPr>
          <a:lstStyle/>
          <a:p>
            <a:pPr>
              <a:lnSpc>
                <a:spcPct val="80000"/>
              </a:lnSpc>
            </a:pPr>
            <a:r>
              <a:rPr lang="en-US" sz="1800" dirty="0">
                <a:effectLst/>
                <a:ea typeface="Calibri" panose="020F0502020204030204" pitchFamily="34" charset="0"/>
              </a:rPr>
              <a:t>Miller WL. Routine, ceremony, or drama: an exploratory field study of the primary care clinical encounter. </a:t>
            </a:r>
            <a:r>
              <a:rPr lang="en-US" sz="1800" i="1" dirty="0">
                <a:effectLst/>
                <a:ea typeface="Calibri" panose="020F0502020204030204" pitchFamily="34" charset="0"/>
              </a:rPr>
              <a:t>J Fam </a:t>
            </a:r>
            <a:r>
              <a:rPr lang="en-US" sz="1800" i="1" dirty="0" err="1">
                <a:effectLst/>
                <a:ea typeface="Calibri" panose="020F0502020204030204" pitchFamily="34" charset="0"/>
              </a:rPr>
              <a:t>Pract</a:t>
            </a:r>
            <a:r>
              <a:rPr lang="en-US" sz="1800" i="1" dirty="0">
                <a:effectLst/>
                <a:ea typeface="Calibri" panose="020F0502020204030204" pitchFamily="34" charset="0"/>
              </a:rPr>
              <a:t>. </a:t>
            </a:r>
            <a:r>
              <a:rPr lang="en-US" sz="1800" dirty="0">
                <a:effectLst/>
                <a:ea typeface="Calibri" panose="020F0502020204030204" pitchFamily="34" charset="0"/>
              </a:rPr>
              <a:t>1992;34(3):289-296.</a:t>
            </a:r>
            <a:endParaRPr lang="en-US" dirty="0"/>
          </a:p>
        </p:txBody>
      </p:sp>
      <p:sp>
        <p:nvSpPr>
          <p:cNvPr id="5" name="Slide Number Placeholder 4">
            <a:extLst>
              <a:ext uri="{FF2B5EF4-FFF2-40B4-BE49-F238E27FC236}">
                <a16:creationId xmlns:a16="http://schemas.microsoft.com/office/drawing/2014/main" id="{81E20F7F-BE28-8077-4088-8495F884EAF0}"/>
              </a:ext>
            </a:extLst>
          </p:cNvPr>
          <p:cNvSpPr>
            <a:spLocks noGrp="1"/>
          </p:cNvSpPr>
          <p:nvPr>
            <p:ph type="sldNum" sz="quarter" idx="12"/>
          </p:nvPr>
        </p:nvSpPr>
        <p:spPr/>
        <p:txBody>
          <a:bodyPr/>
          <a:lstStyle/>
          <a:p>
            <a:fld id="{464EB498-9CCD-457D-A359-273D18E4027B}" type="slidenum">
              <a:rPr lang="en-US" smtClean="0"/>
              <a:t>50</a:t>
            </a:fld>
            <a:endParaRPr lang="en-US"/>
          </a:p>
        </p:txBody>
      </p:sp>
    </p:spTree>
    <p:extLst>
      <p:ext uri="{BB962C8B-B14F-4D97-AF65-F5344CB8AC3E}">
        <p14:creationId xmlns:p14="http://schemas.microsoft.com/office/powerpoint/2010/main" val="37485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05AEE3F1-62FF-92AF-83F1-E65D749E9176}"/>
              </a:ext>
            </a:extLst>
          </p:cNvPr>
          <p:cNvSpPr>
            <a:spLocks noGrp="1"/>
          </p:cNvSpPr>
          <p:nvPr>
            <p:ph type="title"/>
          </p:nvPr>
        </p:nvSpPr>
        <p:spPr>
          <a:xfrm>
            <a:off x="625475" y="142875"/>
            <a:ext cx="7886700" cy="869950"/>
          </a:xfrm>
        </p:spPr>
        <p:txBody>
          <a:bodyPr/>
          <a:lstStyle/>
          <a:p>
            <a:r>
              <a:rPr lang="en-US" altLang="en-US" sz="4000" b="1"/>
              <a:t>Primary Care: How It Works</a:t>
            </a:r>
          </a:p>
        </p:txBody>
      </p:sp>
      <p:sp>
        <p:nvSpPr>
          <p:cNvPr id="30" name="TextBox 29">
            <a:extLst>
              <a:ext uri="{FF2B5EF4-FFF2-40B4-BE49-F238E27FC236}">
                <a16:creationId xmlns:a16="http://schemas.microsoft.com/office/drawing/2014/main" id="{01BCAB24-4E11-1BB4-01D2-1EB18DA186D5}"/>
              </a:ext>
            </a:extLst>
          </p:cNvPr>
          <p:cNvSpPr txBox="1"/>
          <p:nvPr/>
        </p:nvSpPr>
        <p:spPr>
          <a:xfrm>
            <a:off x="541338" y="2624138"/>
            <a:ext cx="2682875" cy="1176337"/>
          </a:xfrm>
          <a:prstGeom prst="rect">
            <a:avLst/>
          </a:prstGeom>
          <a:noFill/>
          <a:ln>
            <a:solidFill>
              <a:schemeClr val="tx1"/>
            </a:solidFill>
          </a:ln>
        </p:spPr>
        <p:txBody>
          <a:bodyPr>
            <a:spAutoFit/>
          </a:bodyPr>
          <a:lstStyle/>
          <a:p>
            <a:pPr algn="ctr">
              <a:defRPr/>
            </a:pPr>
            <a:r>
              <a:rPr lang="en-US" dirty="0"/>
              <a:t>Health Care System</a:t>
            </a:r>
          </a:p>
          <a:p>
            <a:pPr marL="214313" indent="-214313">
              <a:buFont typeface="Arial" panose="020B0604020202020204" pitchFamily="34" charset="0"/>
              <a:buChar char="•"/>
              <a:defRPr/>
            </a:pPr>
            <a:r>
              <a:rPr lang="en-US" sz="1050" dirty="0"/>
              <a:t>Payment</a:t>
            </a:r>
          </a:p>
          <a:p>
            <a:pPr marL="214313" indent="-214313">
              <a:buFont typeface="Arial" panose="020B0604020202020204" pitchFamily="34" charset="0"/>
              <a:buChar char="•"/>
              <a:defRPr/>
            </a:pPr>
            <a:r>
              <a:rPr lang="en-US" sz="1050" dirty="0"/>
              <a:t>Access to </a:t>
            </a:r>
            <a:r>
              <a:rPr lang="en-US" sz="1050" dirty="0" err="1"/>
              <a:t>general&amp;special</a:t>
            </a:r>
            <a:r>
              <a:rPr lang="en-US" sz="1050" dirty="0"/>
              <a:t> services</a:t>
            </a:r>
          </a:p>
          <a:p>
            <a:pPr marL="214313" indent="-214313">
              <a:buFont typeface="Arial" panose="020B0604020202020204" pitchFamily="34" charset="0"/>
              <a:buChar char="•"/>
              <a:defRPr/>
            </a:pPr>
            <a:r>
              <a:rPr lang="en-US" sz="1050" dirty="0"/>
              <a:t>Information systems</a:t>
            </a:r>
          </a:p>
          <a:p>
            <a:pPr marL="214313" indent="-214313">
              <a:buFont typeface="Arial" panose="020B0604020202020204" pitchFamily="34" charset="0"/>
              <a:buChar char="•"/>
              <a:defRPr/>
            </a:pPr>
            <a:r>
              <a:rPr lang="en-US" sz="1050" dirty="0"/>
              <a:t>Support/hassle</a:t>
            </a:r>
          </a:p>
          <a:p>
            <a:pPr marL="214313" indent="-214313">
              <a:buFont typeface="Arial" panose="020B0604020202020204" pitchFamily="34" charset="0"/>
              <a:buChar char="•"/>
              <a:defRPr/>
            </a:pPr>
            <a:r>
              <a:rPr lang="en-US" sz="1050" dirty="0"/>
              <a:t>Equality</a:t>
            </a:r>
          </a:p>
        </p:txBody>
      </p:sp>
      <p:sp>
        <p:nvSpPr>
          <p:cNvPr id="93188" name="TextBox 5">
            <a:extLst>
              <a:ext uri="{FF2B5EF4-FFF2-40B4-BE49-F238E27FC236}">
                <a16:creationId xmlns:a16="http://schemas.microsoft.com/office/drawing/2014/main" id="{240DD1AC-527C-E9E3-09D4-E7DC46522105}"/>
              </a:ext>
            </a:extLst>
          </p:cNvPr>
          <p:cNvSpPr txBox="1">
            <a:spLocks noChangeArrowheads="1"/>
          </p:cNvSpPr>
          <p:nvPr/>
        </p:nvSpPr>
        <p:spPr bwMode="auto">
          <a:xfrm>
            <a:off x="539750" y="1458913"/>
            <a:ext cx="2679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CONTEXT</a:t>
            </a:r>
          </a:p>
        </p:txBody>
      </p:sp>
      <p:sp>
        <p:nvSpPr>
          <p:cNvPr id="29" name="TextBox 28">
            <a:extLst>
              <a:ext uri="{FF2B5EF4-FFF2-40B4-BE49-F238E27FC236}">
                <a16:creationId xmlns:a16="http://schemas.microsoft.com/office/drawing/2014/main" id="{7FBCC159-BB4C-5134-467A-FF458DDBDBF0}"/>
              </a:ext>
            </a:extLst>
          </p:cNvPr>
          <p:cNvSpPr txBox="1"/>
          <p:nvPr/>
        </p:nvSpPr>
        <p:spPr>
          <a:xfrm>
            <a:off x="539750" y="1793875"/>
            <a:ext cx="2684463" cy="854075"/>
          </a:xfrm>
          <a:prstGeom prst="rect">
            <a:avLst/>
          </a:prstGeom>
          <a:noFill/>
          <a:ln>
            <a:solidFill>
              <a:schemeClr val="tx1"/>
            </a:solidFill>
          </a:ln>
        </p:spPr>
        <p:txBody>
          <a:bodyPr>
            <a:spAutoFit/>
          </a:bodyPr>
          <a:lstStyle/>
          <a:p>
            <a:pPr algn="ctr">
              <a:defRPr/>
            </a:pPr>
            <a:r>
              <a:rPr lang="en-US" dirty="0"/>
              <a:t>Community/Pt. Pop.</a:t>
            </a:r>
          </a:p>
          <a:p>
            <a:pPr marL="214313" indent="-214313">
              <a:buFont typeface="Arial" panose="020B0604020202020204" pitchFamily="34" charset="0"/>
              <a:buChar char="•"/>
              <a:defRPr/>
            </a:pPr>
            <a:r>
              <a:rPr lang="en-US" sz="1050" dirty="0"/>
              <a:t>Socioeconomic status</a:t>
            </a:r>
          </a:p>
          <a:p>
            <a:pPr marL="214313" indent="-214313">
              <a:buFont typeface="Arial" panose="020B0604020202020204" pitchFamily="34" charset="0"/>
              <a:buChar char="•"/>
              <a:defRPr/>
            </a:pPr>
            <a:r>
              <a:rPr lang="en-US" sz="1050" dirty="0"/>
              <a:t>Needs</a:t>
            </a:r>
          </a:p>
          <a:p>
            <a:pPr marL="214313" indent="-214313">
              <a:buFont typeface="Arial" panose="020B0604020202020204" pitchFamily="34" charset="0"/>
              <a:buChar char="•"/>
              <a:defRPr/>
            </a:pPr>
            <a:r>
              <a:rPr lang="en-US" sz="1050" dirty="0"/>
              <a:t>Values</a:t>
            </a:r>
          </a:p>
        </p:txBody>
      </p:sp>
      <p:sp>
        <p:nvSpPr>
          <p:cNvPr id="31" name="TextBox 30">
            <a:extLst>
              <a:ext uri="{FF2B5EF4-FFF2-40B4-BE49-F238E27FC236}">
                <a16:creationId xmlns:a16="http://schemas.microsoft.com/office/drawing/2014/main" id="{D536AB6C-652D-E9B4-F38B-5887678A0CDA}"/>
              </a:ext>
            </a:extLst>
          </p:cNvPr>
          <p:cNvSpPr txBox="1"/>
          <p:nvPr/>
        </p:nvSpPr>
        <p:spPr>
          <a:xfrm>
            <a:off x="542925" y="3787775"/>
            <a:ext cx="2681288" cy="1016000"/>
          </a:xfrm>
          <a:prstGeom prst="rect">
            <a:avLst/>
          </a:prstGeom>
          <a:noFill/>
          <a:ln>
            <a:solidFill>
              <a:schemeClr val="tx1"/>
            </a:solidFill>
          </a:ln>
        </p:spPr>
        <p:txBody>
          <a:bodyPr>
            <a:spAutoFit/>
          </a:bodyPr>
          <a:lstStyle/>
          <a:p>
            <a:pPr algn="ctr">
              <a:defRPr/>
            </a:pPr>
            <a:r>
              <a:rPr lang="en-US" dirty="0"/>
              <a:t>Practice Environment</a:t>
            </a:r>
          </a:p>
          <a:p>
            <a:pPr marL="214313" indent="-214313">
              <a:buFont typeface="Arial" panose="020B0604020202020204" pitchFamily="34" charset="0"/>
              <a:buChar char="•"/>
              <a:defRPr/>
            </a:pPr>
            <a:r>
              <a:rPr lang="en-US" sz="1050" dirty="0"/>
              <a:t>Communications</a:t>
            </a:r>
          </a:p>
          <a:p>
            <a:pPr marL="214313" indent="-214313">
              <a:buFont typeface="Arial" panose="020B0604020202020204" pitchFamily="34" charset="0"/>
              <a:buChar char="•"/>
              <a:defRPr/>
            </a:pPr>
            <a:r>
              <a:rPr lang="en-US" sz="1050" dirty="0"/>
              <a:t>Competent, caring staff</a:t>
            </a:r>
          </a:p>
          <a:p>
            <a:pPr marL="214313" indent="-214313">
              <a:buFont typeface="Arial" panose="020B0604020202020204" pitchFamily="34" charset="0"/>
              <a:buChar char="•"/>
              <a:defRPr/>
            </a:pPr>
            <a:r>
              <a:rPr lang="en-US" sz="1050" dirty="0"/>
              <a:t>Support of care &amp; relationships</a:t>
            </a:r>
          </a:p>
          <a:p>
            <a:pPr marL="214313" indent="-214313">
              <a:buFont typeface="Arial" panose="020B0604020202020204" pitchFamily="34" charset="0"/>
              <a:buChar char="•"/>
              <a:defRPr/>
            </a:pPr>
            <a:r>
              <a:rPr lang="en-US" sz="1050" dirty="0"/>
              <a:t>Accessibility</a:t>
            </a:r>
          </a:p>
        </p:txBody>
      </p:sp>
      <p:sp>
        <p:nvSpPr>
          <p:cNvPr id="32" name="TextBox 31">
            <a:extLst>
              <a:ext uri="{FF2B5EF4-FFF2-40B4-BE49-F238E27FC236}">
                <a16:creationId xmlns:a16="http://schemas.microsoft.com/office/drawing/2014/main" id="{A2283561-3F84-A27B-6AFE-D2BCFA9A001F}"/>
              </a:ext>
            </a:extLst>
          </p:cNvPr>
          <p:cNvSpPr txBox="1"/>
          <p:nvPr/>
        </p:nvSpPr>
        <p:spPr>
          <a:xfrm>
            <a:off x="539750" y="4779963"/>
            <a:ext cx="2679700" cy="1014412"/>
          </a:xfrm>
          <a:prstGeom prst="rect">
            <a:avLst/>
          </a:prstGeom>
          <a:noFill/>
          <a:ln>
            <a:solidFill>
              <a:schemeClr val="tx1"/>
            </a:solidFill>
          </a:ln>
        </p:spPr>
        <p:txBody>
          <a:bodyPr>
            <a:spAutoFit/>
          </a:bodyPr>
          <a:lstStyle/>
          <a:p>
            <a:pPr algn="ctr">
              <a:defRPr/>
            </a:pPr>
            <a:r>
              <a:rPr lang="en-US" dirty="0"/>
              <a:t>Family Physician</a:t>
            </a:r>
          </a:p>
          <a:p>
            <a:pPr marL="214313" indent="-214313">
              <a:buFont typeface="Arial" panose="020B0604020202020204" pitchFamily="34" charset="0"/>
              <a:buChar char="•"/>
              <a:defRPr/>
            </a:pPr>
            <a:r>
              <a:rPr lang="en-US" sz="1050" dirty="0"/>
              <a:t>Personal characteristics</a:t>
            </a:r>
          </a:p>
          <a:p>
            <a:pPr marL="214313" indent="-214313">
              <a:buFont typeface="Arial" panose="020B0604020202020204" pitchFamily="34" charset="0"/>
              <a:buChar char="•"/>
              <a:defRPr/>
            </a:pPr>
            <a:r>
              <a:rPr lang="en-US" sz="1050" dirty="0"/>
              <a:t>Training</a:t>
            </a:r>
          </a:p>
          <a:p>
            <a:pPr marL="214313" indent="-214313">
              <a:buFont typeface="Arial" panose="020B0604020202020204" pitchFamily="34" charset="0"/>
              <a:buChar char="•"/>
              <a:defRPr/>
            </a:pPr>
            <a:r>
              <a:rPr lang="en-US" sz="1050" dirty="0"/>
              <a:t>Biomedical competency</a:t>
            </a:r>
          </a:p>
          <a:p>
            <a:pPr marL="214313" indent="-214313">
              <a:buFont typeface="Arial" panose="020B0604020202020204" pitchFamily="34" charset="0"/>
              <a:buChar char="•"/>
              <a:defRPr/>
            </a:pPr>
            <a:r>
              <a:rPr lang="en-US" sz="1050" dirty="0"/>
              <a:t>Interpersonal Skills</a:t>
            </a:r>
          </a:p>
        </p:txBody>
      </p:sp>
      <p:sp>
        <p:nvSpPr>
          <p:cNvPr id="39" name="Rectangle 38">
            <a:extLst>
              <a:ext uri="{FF2B5EF4-FFF2-40B4-BE49-F238E27FC236}">
                <a16:creationId xmlns:a16="http://schemas.microsoft.com/office/drawing/2014/main" id="{A2CE2402-86B1-D3BF-031B-3321B6409BC7}"/>
              </a:ext>
            </a:extLst>
          </p:cNvPr>
          <p:cNvSpPr/>
          <p:nvPr/>
        </p:nvSpPr>
        <p:spPr>
          <a:xfrm>
            <a:off x="471488" y="1458913"/>
            <a:ext cx="2840037" cy="433387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193" name="TextBox 7">
            <a:extLst>
              <a:ext uri="{FF2B5EF4-FFF2-40B4-BE49-F238E27FC236}">
                <a16:creationId xmlns:a16="http://schemas.microsoft.com/office/drawing/2014/main" id="{FABD2103-BFAE-8BCB-4238-DD05E2CE6927}"/>
              </a:ext>
            </a:extLst>
          </p:cNvPr>
          <p:cNvSpPr txBox="1">
            <a:spLocks noChangeArrowheads="1"/>
          </p:cNvSpPr>
          <p:nvPr/>
        </p:nvSpPr>
        <p:spPr bwMode="auto">
          <a:xfrm>
            <a:off x="6942138" y="1503363"/>
            <a:ext cx="1657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OUTCOMES</a:t>
            </a:r>
          </a:p>
        </p:txBody>
      </p:sp>
      <p:sp>
        <p:nvSpPr>
          <p:cNvPr id="40" name="TextBox 39">
            <a:extLst>
              <a:ext uri="{FF2B5EF4-FFF2-40B4-BE49-F238E27FC236}">
                <a16:creationId xmlns:a16="http://schemas.microsoft.com/office/drawing/2014/main" id="{020DFB0B-FF61-516F-A4A1-0CCA43DADB5E}"/>
              </a:ext>
            </a:extLst>
          </p:cNvPr>
          <p:cNvSpPr txBox="1"/>
          <p:nvPr/>
        </p:nvSpPr>
        <p:spPr>
          <a:xfrm>
            <a:off x="6708775" y="2051050"/>
            <a:ext cx="2005013" cy="2308225"/>
          </a:xfrm>
          <a:prstGeom prst="rect">
            <a:avLst/>
          </a:prstGeom>
          <a:noFill/>
          <a:ln>
            <a:solidFill>
              <a:schemeClr val="tx1"/>
            </a:solidFill>
          </a:ln>
        </p:spPr>
        <p:txBody>
          <a:bodyPr>
            <a:spAutoFit/>
          </a:bodyPr>
          <a:lstStyle/>
          <a:p>
            <a:pPr algn="ctr">
              <a:defRPr/>
            </a:pPr>
            <a:r>
              <a:rPr lang="en-US" dirty="0"/>
              <a:t>Individual</a:t>
            </a:r>
          </a:p>
          <a:p>
            <a:pPr marL="214313" indent="-158750">
              <a:buFont typeface="Arial" panose="020B0604020202020204" pitchFamily="34" charset="0"/>
              <a:buChar char="•"/>
              <a:defRPr/>
            </a:pPr>
            <a:r>
              <a:rPr lang="en-US" sz="1050" dirty="0"/>
              <a:t>Optimization, within personal values &amp; circumstances, of:</a:t>
            </a:r>
          </a:p>
          <a:p>
            <a:pPr marL="346075" lvl="1" indent="-136525">
              <a:buFont typeface="Courier New" panose="02070309020205020404" pitchFamily="49" charset="0"/>
              <a:buChar char="o"/>
              <a:defRPr/>
            </a:pPr>
            <a:r>
              <a:rPr lang="en-US" sz="1050" dirty="0"/>
              <a:t>Functional health</a:t>
            </a:r>
          </a:p>
          <a:p>
            <a:pPr marL="346075" lvl="1" indent="-136525">
              <a:buFont typeface="Courier New" panose="02070309020205020404" pitchFamily="49" charset="0"/>
              <a:buChar char="o"/>
              <a:defRPr/>
            </a:pPr>
            <a:r>
              <a:rPr lang="en-US" sz="1050" dirty="0"/>
              <a:t>Well-being</a:t>
            </a:r>
          </a:p>
          <a:p>
            <a:pPr marL="346075" lvl="1" indent="-136525">
              <a:buFont typeface="Courier New" panose="02070309020205020404" pitchFamily="49" charset="0"/>
              <a:buChar char="o"/>
              <a:defRPr/>
            </a:pPr>
            <a:r>
              <a:rPr lang="en-US" sz="1050" dirty="0"/>
              <a:t>Longevity</a:t>
            </a:r>
          </a:p>
          <a:p>
            <a:pPr marL="346075" lvl="1" indent="-136525">
              <a:buFont typeface="Courier New" panose="02070309020205020404" pitchFamily="49" charset="0"/>
              <a:buChar char="o"/>
              <a:defRPr/>
            </a:pPr>
            <a:r>
              <a:rPr lang="en-US" sz="1050" dirty="0"/>
              <a:t>Social role function</a:t>
            </a:r>
          </a:p>
          <a:p>
            <a:pPr marL="346075" lvl="1" indent="-136525">
              <a:buFont typeface="Courier New" panose="02070309020205020404" pitchFamily="49" charset="0"/>
              <a:buChar char="o"/>
              <a:defRPr/>
            </a:pPr>
            <a:r>
              <a:rPr lang="en-US" sz="1050" dirty="0"/>
              <a:t>Risk factors</a:t>
            </a:r>
          </a:p>
          <a:p>
            <a:pPr marL="346075" lvl="1" indent="-136525">
              <a:buFont typeface="Courier New" panose="02070309020205020404" pitchFamily="49" charset="0"/>
              <a:buChar char="o"/>
              <a:defRPr/>
            </a:pPr>
            <a:r>
              <a:rPr lang="en-US" sz="1050" dirty="0"/>
              <a:t>Satisfaction with care</a:t>
            </a:r>
          </a:p>
          <a:p>
            <a:pPr marL="346075" lvl="1" indent="-136525">
              <a:buFont typeface="Courier New" panose="02070309020205020404" pitchFamily="49" charset="0"/>
              <a:buChar char="o"/>
              <a:defRPr/>
            </a:pPr>
            <a:r>
              <a:rPr lang="en-US" sz="1050" dirty="0"/>
              <a:t>Acceptance of  what cannot be changed</a:t>
            </a:r>
          </a:p>
          <a:p>
            <a:pPr marL="346075" lvl="1" indent="-136525">
              <a:buFont typeface="Courier New" panose="02070309020205020404" pitchFamily="49" charset="0"/>
              <a:buChar char="o"/>
              <a:defRPr/>
            </a:pPr>
            <a:r>
              <a:rPr lang="en-US" sz="1050" dirty="0"/>
              <a:t>Life goals</a:t>
            </a:r>
          </a:p>
        </p:txBody>
      </p:sp>
      <p:sp>
        <p:nvSpPr>
          <p:cNvPr id="41" name="TextBox 40">
            <a:extLst>
              <a:ext uri="{FF2B5EF4-FFF2-40B4-BE49-F238E27FC236}">
                <a16:creationId xmlns:a16="http://schemas.microsoft.com/office/drawing/2014/main" id="{466472A0-48EA-1354-B362-AB3964F687E7}"/>
              </a:ext>
            </a:extLst>
          </p:cNvPr>
          <p:cNvSpPr txBox="1"/>
          <p:nvPr/>
        </p:nvSpPr>
        <p:spPr>
          <a:xfrm>
            <a:off x="6834188" y="4622800"/>
            <a:ext cx="1782762" cy="1016000"/>
          </a:xfrm>
          <a:prstGeom prst="rect">
            <a:avLst/>
          </a:prstGeom>
          <a:noFill/>
          <a:ln>
            <a:solidFill>
              <a:schemeClr val="tx1"/>
            </a:solidFill>
          </a:ln>
        </p:spPr>
        <p:txBody>
          <a:bodyPr lIns="68580">
            <a:spAutoFit/>
          </a:bodyPr>
          <a:lstStyle/>
          <a:p>
            <a:pPr algn="ctr">
              <a:defRPr/>
            </a:pPr>
            <a:r>
              <a:rPr lang="en-US" dirty="0"/>
              <a:t>System</a:t>
            </a:r>
          </a:p>
          <a:p>
            <a:pPr marL="214313" indent="-214313">
              <a:buFont typeface="Arial" panose="020B0604020202020204" pitchFamily="34" charset="0"/>
              <a:buChar char="•"/>
              <a:defRPr/>
            </a:pPr>
            <a:r>
              <a:rPr lang="en-US" sz="1050" dirty="0"/>
              <a:t>Cost effectiveness</a:t>
            </a:r>
          </a:p>
          <a:p>
            <a:pPr marL="214313" indent="-214313">
              <a:buFont typeface="Arial" panose="020B0604020202020204" pitchFamily="34" charset="0"/>
              <a:buChar char="•"/>
              <a:defRPr/>
            </a:pPr>
            <a:r>
              <a:rPr lang="en-US" sz="1050" dirty="0"/>
              <a:t>Population health</a:t>
            </a:r>
          </a:p>
          <a:p>
            <a:pPr marL="214313" indent="-214313">
              <a:buFont typeface="Arial" panose="020B0604020202020204" pitchFamily="34" charset="0"/>
              <a:buChar char="•"/>
              <a:defRPr/>
            </a:pPr>
            <a:r>
              <a:rPr lang="en-US" sz="1050" dirty="0"/>
              <a:t>Equity</a:t>
            </a:r>
          </a:p>
          <a:p>
            <a:pPr marL="214313" indent="-214313">
              <a:buFont typeface="Arial" panose="020B0604020202020204" pitchFamily="34" charset="0"/>
              <a:buChar char="•"/>
              <a:defRPr/>
            </a:pPr>
            <a:r>
              <a:rPr lang="en-US" sz="1050" dirty="0"/>
              <a:t>Sustainability</a:t>
            </a:r>
          </a:p>
        </p:txBody>
      </p:sp>
      <p:sp>
        <p:nvSpPr>
          <p:cNvPr id="42" name="Rectangle 41">
            <a:extLst>
              <a:ext uri="{FF2B5EF4-FFF2-40B4-BE49-F238E27FC236}">
                <a16:creationId xmlns:a16="http://schemas.microsoft.com/office/drawing/2014/main" id="{3BE7D517-574B-01D6-1FD0-63E8439797DF}"/>
              </a:ext>
            </a:extLst>
          </p:cNvPr>
          <p:cNvSpPr/>
          <p:nvPr/>
        </p:nvSpPr>
        <p:spPr>
          <a:xfrm>
            <a:off x="6738938" y="1458913"/>
            <a:ext cx="1974850" cy="433387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B0AD323A-6A10-544F-0C82-DD2FC86A2481}"/>
              </a:ext>
            </a:extLst>
          </p:cNvPr>
          <p:cNvSpPr/>
          <p:nvPr/>
        </p:nvSpPr>
        <p:spPr>
          <a:xfrm>
            <a:off x="3433763" y="3443288"/>
            <a:ext cx="3208337" cy="882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PRIORITIZED &amp; INDIVIDUALIZED CARE</a:t>
            </a:r>
          </a:p>
        </p:txBody>
      </p:sp>
      <p:grpSp>
        <p:nvGrpSpPr>
          <p:cNvPr id="93198" name="Group 49">
            <a:extLst>
              <a:ext uri="{FF2B5EF4-FFF2-40B4-BE49-F238E27FC236}">
                <a16:creationId xmlns:a16="http://schemas.microsoft.com/office/drawing/2014/main" id="{3F6F121F-40D6-8731-D811-ABEC00DE6457}"/>
              </a:ext>
            </a:extLst>
          </p:cNvPr>
          <p:cNvGrpSpPr>
            <a:grpSpLocks/>
          </p:cNvGrpSpPr>
          <p:nvPr/>
        </p:nvGrpSpPr>
        <p:grpSpPr bwMode="auto">
          <a:xfrm>
            <a:off x="3605213" y="4622800"/>
            <a:ext cx="2744787" cy="1169988"/>
            <a:chOff x="4808101" y="5044424"/>
            <a:chExt cx="3721570" cy="1559882"/>
          </a:xfrm>
        </p:grpSpPr>
        <p:sp>
          <p:nvSpPr>
            <p:cNvPr id="93211" name="TextBox 19">
              <a:extLst>
                <a:ext uri="{FF2B5EF4-FFF2-40B4-BE49-F238E27FC236}">
                  <a16:creationId xmlns:a16="http://schemas.microsoft.com/office/drawing/2014/main" id="{B9D999AD-BAF2-20FD-B37F-A0B985A12267}"/>
                </a:ext>
              </a:extLst>
            </p:cNvPr>
            <p:cNvSpPr txBox="1">
              <a:spLocks noChangeArrowheads="1"/>
            </p:cNvSpPr>
            <p:nvPr/>
          </p:nvSpPr>
          <p:spPr bwMode="auto">
            <a:xfrm>
              <a:off x="4808101" y="5044424"/>
              <a:ext cx="3555178" cy="7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1800"/>
                <a:t>RELATIONSHIPS</a:t>
              </a:r>
            </a:p>
            <a:p>
              <a:pPr algn="ctr">
                <a:lnSpc>
                  <a:spcPct val="90000"/>
                </a:lnSpc>
                <a:spcBef>
                  <a:spcPct val="0"/>
                </a:spcBef>
                <a:buFontTx/>
                <a:buNone/>
              </a:pPr>
              <a:r>
                <a:rPr lang="en-US" altLang="en-US" sz="1800"/>
                <a:t>That Personalize Care</a:t>
              </a:r>
            </a:p>
          </p:txBody>
        </p:sp>
        <p:sp>
          <p:nvSpPr>
            <p:cNvPr id="23" name="TextBox 22">
              <a:extLst>
                <a:ext uri="{FF2B5EF4-FFF2-40B4-BE49-F238E27FC236}">
                  <a16:creationId xmlns:a16="http://schemas.microsoft.com/office/drawing/2014/main" id="{904386A4-FF6F-FDA7-12DD-35B1246ED0CF}"/>
                </a:ext>
              </a:extLst>
            </p:cNvPr>
            <p:cNvSpPr txBox="1"/>
            <p:nvPr/>
          </p:nvSpPr>
          <p:spPr>
            <a:xfrm>
              <a:off x="5092223" y="5732296"/>
              <a:ext cx="3284625" cy="770416"/>
            </a:xfrm>
            <a:prstGeom prst="rect">
              <a:avLst/>
            </a:prstGeom>
            <a:noFill/>
          </p:spPr>
          <p:txBody>
            <a:bodyPr>
              <a:spAutoFit/>
            </a:bodyPr>
            <a:lstStyle/>
            <a:p>
              <a:pPr marL="214313" indent="-214313">
                <a:buFont typeface="Arial" panose="020B0604020202020204" pitchFamily="34" charset="0"/>
                <a:buChar char="•"/>
                <a:defRPr/>
              </a:pPr>
              <a:r>
                <a:rPr lang="en-US" sz="1050" dirty="0"/>
                <a:t>Knowledge of patients’ unique risks, values, resources</a:t>
              </a:r>
            </a:p>
            <a:p>
              <a:pPr marL="214313" indent="-214313">
                <a:buFont typeface="Arial" panose="020B0604020202020204" pitchFamily="34" charset="0"/>
                <a:buChar char="•"/>
                <a:defRPr/>
              </a:pPr>
              <a:r>
                <a:rPr lang="en-US" sz="1050" dirty="0"/>
                <a:t>Community &amp; family context</a:t>
              </a:r>
            </a:p>
          </p:txBody>
        </p:sp>
        <p:sp>
          <p:nvSpPr>
            <p:cNvPr id="43" name="Rectangle 42">
              <a:extLst>
                <a:ext uri="{FF2B5EF4-FFF2-40B4-BE49-F238E27FC236}">
                  <a16:creationId xmlns:a16="http://schemas.microsoft.com/office/drawing/2014/main" id="{6F085DB4-1149-BC39-E88A-147CE5508892}"/>
                </a:ext>
              </a:extLst>
            </p:cNvPr>
            <p:cNvSpPr/>
            <p:nvPr/>
          </p:nvSpPr>
          <p:spPr>
            <a:xfrm>
              <a:off x="4928638" y="5044424"/>
              <a:ext cx="3601033" cy="155988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3199" name="Group 47">
            <a:extLst>
              <a:ext uri="{FF2B5EF4-FFF2-40B4-BE49-F238E27FC236}">
                <a16:creationId xmlns:a16="http://schemas.microsoft.com/office/drawing/2014/main" id="{14EFF52B-EAE4-F096-E257-8B6AFC7949F7}"/>
              </a:ext>
            </a:extLst>
          </p:cNvPr>
          <p:cNvGrpSpPr>
            <a:grpSpLocks/>
          </p:cNvGrpSpPr>
          <p:nvPr/>
        </p:nvGrpSpPr>
        <p:grpSpPr bwMode="auto">
          <a:xfrm>
            <a:off x="3692525" y="1458913"/>
            <a:ext cx="2659063" cy="1817687"/>
            <a:chOff x="4927772" y="771049"/>
            <a:chExt cx="3605856" cy="2423749"/>
          </a:xfrm>
        </p:grpSpPr>
        <p:sp>
          <p:nvSpPr>
            <p:cNvPr id="93208" name="TextBox 9">
              <a:extLst>
                <a:ext uri="{FF2B5EF4-FFF2-40B4-BE49-F238E27FC236}">
                  <a16:creationId xmlns:a16="http://schemas.microsoft.com/office/drawing/2014/main" id="{3E16A2A2-1A5B-A9FA-7DF3-19E08C1D4FF8}"/>
                </a:ext>
              </a:extLst>
            </p:cNvPr>
            <p:cNvSpPr txBox="1">
              <a:spLocks noChangeArrowheads="1"/>
            </p:cNvSpPr>
            <p:nvPr/>
          </p:nvSpPr>
          <p:spPr bwMode="auto">
            <a:xfrm>
              <a:off x="5094991" y="833736"/>
              <a:ext cx="3267608" cy="7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1800"/>
                <a:t>COMPREHENSIVE INTEGRATION </a:t>
              </a:r>
            </a:p>
          </p:txBody>
        </p:sp>
        <p:sp>
          <p:nvSpPr>
            <p:cNvPr id="14" name="TextBox 13">
              <a:extLst>
                <a:ext uri="{FF2B5EF4-FFF2-40B4-BE49-F238E27FC236}">
                  <a16:creationId xmlns:a16="http://schemas.microsoft.com/office/drawing/2014/main" id="{FABA3566-9124-10D7-F12C-52DE288301B5}"/>
                </a:ext>
              </a:extLst>
            </p:cNvPr>
            <p:cNvSpPr txBox="1"/>
            <p:nvPr/>
          </p:nvSpPr>
          <p:spPr>
            <a:xfrm>
              <a:off x="5093534" y="1473831"/>
              <a:ext cx="3282942" cy="1629945"/>
            </a:xfrm>
            <a:prstGeom prst="rect">
              <a:avLst/>
            </a:prstGeom>
            <a:noFill/>
          </p:spPr>
          <p:txBody>
            <a:bodyPr>
              <a:spAutoFit/>
            </a:bodyPr>
            <a:lstStyle/>
            <a:p>
              <a:pPr marL="214313" indent="-214313">
                <a:buFont typeface="Arial" panose="020B0604020202020204" pitchFamily="34" charset="0"/>
                <a:buChar char="•"/>
                <a:defRPr/>
              </a:pPr>
              <a:r>
                <a:rPr lang="en-US" sz="1050" dirty="0"/>
                <a:t>Acute problems</a:t>
              </a:r>
            </a:p>
            <a:p>
              <a:pPr marL="214313" indent="-214313">
                <a:buFont typeface="Arial" panose="020B0604020202020204" pitchFamily="34" charset="0"/>
                <a:buChar char="•"/>
                <a:defRPr/>
              </a:pPr>
              <a:r>
                <a:rPr lang="en-US" sz="1050" dirty="0"/>
                <a:t>Chronic illnesses</a:t>
              </a:r>
            </a:p>
            <a:p>
              <a:pPr marL="214313" indent="-214313">
                <a:buFont typeface="Arial" panose="020B0604020202020204" pitchFamily="34" charset="0"/>
                <a:buChar char="•"/>
                <a:defRPr/>
              </a:pPr>
              <a:r>
                <a:rPr lang="en-US" sz="1050" dirty="0"/>
                <a:t>Family Members</a:t>
              </a:r>
            </a:p>
            <a:p>
              <a:pPr marL="214313" indent="-214313">
                <a:buFont typeface="Arial" panose="020B0604020202020204" pitchFamily="34" charset="0"/>
                <a:buChar char="•"/>
                <a:defRPr/>
              </a:pPr>
              <a:r>
                <a:rPr lang="en-US" sz="1050" dirty="0"/>
                <a:t>Psychosocial and social needs</a:t>
              </a:r>
            </a:p>
            <a:p>
              <a:pPr marL="214313" indent="-214313">
                <a:buFont typeface="Arial" panose="020B0604020202020204" pitchFamily="34" charset="0"/>
                <a:buChar char="•"/>
                <a:defRPr/>
              </a:pPr>
              <a:r>
                <a:rPr lang="en-US" sz="1050" dirty="0"/>
                <a:t>Prevention</a:t>
              </a:r>
            </a:p>
            <a:p>
              <a:pPr marL="214313" indent="-214313">
                <a:buFont typeface="Arial" panose="020B0604020202020204" pitchFamily="34" charset="0"/>
                <a:buChar char="•"/>
                <a:defRPr/>
              </a:pPr>
              <a:r>
                <a:rPr lang="en-US" sz="1050" dirty="0"/>
                <a:t>Coordination of more narrowly focused care</a:t>
              </a:r>
            </a:p>
          </p:txBody>
        </p:sp>
        <p:sp>
          <p:nvSpPr>
            <p:cNvPr id="44" name="Rectangle 43">
              <a:extLst>
                <a:ext uri="{FF2B5EF4-FFF2-40B4-BE49-F238E27FC236}">
                  <a16:creationId xmlns:a16="http://schemas.microsoft.com/office/drawing/2014/main" id="{18CDBCCA-52ED-9EA8-8CC1-A0D889999263}"/>
                </a:ext>
              </a:extLst>
            </p:cNvPr>
            <p:cNvSpPr/>
            <p:nvPr/>
          </p:nvSpPr>
          <p:spPr>
            <a:xfrm>
              <a:off x="4927772" y="771049"/>
              <a:ext cx="3605856" cy="242374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52" name="Straight Arrow Connector 51">
            <a:extLst>
              <a:ext uri="{FF2B5EF4-FFF2-40B4-BE49-F238E27FC236}">
                <a16:creationId xmlns:a16="http://schemas.microsoft.com/office/drawing/2014/main" id="{F3631EFF-D894-0684-B697-9EA483AF0438}"/>
              </a:ext>
            </a:extLst>
          </p:cNvPr>
          <p:cNvCxnSpPr>
            <a:stCxn id="39" idx="3"/>
          </p:cNvCxnSpPr>
          <p:nvPr/>
        </p:nvCxnSpPr>
        <p:spPr>
          <a:xfrm flipV="1">
            <a:off x="3311525" y="3276600"/>
            <a:ext cx="381000" cy="34925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527DB7A-49EB-45E0-0CAA-E3065A62E111}"/>
              </a:ext>
            </a:extLst>
          </p:cNvPr>
          <p:cNvCxnSpPr>
            <a:stCxn id="39" idx="3"/>
          </p:cNvCxnSpPr>
          <p:nvPr/>
        </p:nvCxnSpPr>
        <p:spPr>
          <a:xfrm>
            <a:off x="3311525" y="3625850"/>
            <a:ext cx="381000" cy="327025"/>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8960E7C-2204-6396-C029-C17A849110ED}"/>
              </a:ext>
            </a:extLst>
          </p:cNvPr>
          <p:cNvCxnSpPr>
            <a:stCxn id="39" idx="3"/>
          </p:cNvCxnSpPr>
          <p:nvPr/>
        </p:nvCxnSpPr>
        <p:spPr>
          <a:xfrm>
            <a:off x="3311525" y="3625850"/>
            <a:ext cx="381000" cy="1012825"/>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5E333B4-8318-C13F-15F4-E98435924F47}"/>
              </a:ext>
            </a:extLst>
          </p:cNvPr>
          <p:cNvCxnSpPr>
            <a:stCxn id="13" idx="0"/>
            <a:endCxn id="44" idx="2"/>
          </p:cNvCxnSpPr>
          <p:nvPr/>
        </p:nvCxnSpPr>
        <p:spPr>
          <a:xfrm flipH="1" flipV="1">
            <a:off x="5022850" y="3276600"/>
            <a:ext cx="15875" cy="166688"/>
          </a:xfrm>
          <a:prstGeom prst="straightConnector1">
            <a:avLst/>
          </a:prstGeom>
          <a:ln w="127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B4CD358-89AC-4C34-7445-6888AB88B13B}"/>
              </a:ext>
            </a:extLst>
          </p:cNvPr>
          <p:cNvCxnSpPr/>
          <p:nvPr/>
        </p:nvCxnSpPr>
        <p:spPr>
          <a:xfrm flipV="1">
            <a:off x="5008563" y="4325938"/>
            <a:ext cx="0" cy="296862"/>
          </a:xfrm>
          <a:prstGeom prst="straightConnector1">
            <a:avLst/>
          </a:prstGeom>
          <a:ln w="127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C410BB-E7B8-F1F8-02C0-8468CF370F3F}"/>
              </a:ext>
            </a:extLst>
          </p:cNvPr>
          <p:cNvCxnSpPr/>
          <p:nvPr/>
        </p:nvCxnSpPr>
        <p:spPr>
          <a:xfrm>
            <a:off x="6350000" y="3271838"/>
            <a:ext cx="382588" cy="53340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AE1EF8E-CFB4-8600-80E3-E7EC145D64CE}"/>
              </a:ext>
            </a:extLst>
          </p:cNvPr>
          <p:cNvCxnSpPr>
            <a:stCxn id="13" idx="6"/>
          </p:cNvCxnSpPr>
          <p:nvPr/>
        </p:nvCxnSpPr>
        <p:spPr>
          <a:xfrm>
            <a:off x="6642100" y="3884613"/>
            <a:ext cx="90488" cy="65087"/>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B6160B7-3E4C-EBC0-8BC9-528ACDF474B2}"/>
              </a:ext>
            </a:extLst>
          </p:cNvPr>
          <p:cNvCxnSpPr/>
          <p:nvPr/>
        </p:nvCxnSpPr>
        <p:spPr>
          <a:xfrm flipV="1">
            <a:off x="6350000" y="4095750"/>
            <a:ext cx="358775" cy="75565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D8F8C6D-BE4C-81BE-B6E4-506F5B7891F1}"/>
              </a:ext>
            </a:extLst>
          </p:cNvPr>
          <p:cNvSpPr>
            <a:spLocks noGrp="1"/>
          </p:cNvSpPr>
          <p:nvPr>
            <p:ph type="sldNum" sz="quarter" idx="12"/>
          </p:nvPr>
        </p:nvSpPr>
        <p:spPr/>
        <p:txBody>
          <a:bodyPr/>
          <a:lstStyle/>
          <a:p>
            <a:fld id="{464EB498-9CCD-457D-A359-273D18E4027B}" type="slidenum">
              <a:rPr lang="en-US" smtClean="0"/>
              <a:t>51</a:t>
            </a:fld>
            <a:endParaRPr lang="en-US"/>
          </a:p>
        </p:txBody>
      </p:sp>
    </p:spTree>
    <p:extLst>
      <p:ext uri="{BB962C8B-B14F-4D97-AF65-F5344CB8AC3E}">
        <p14:creationId xmlns:p14="http://schemas.microsoft.com/office/powerpoint/2010/main" val="320192714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C7243-9BEA-D804-90D9-350FF3805DE9}"/>
              </a:ext>
            </a:extLst>
          </p:cNvPr>
          <p:cNvSpPr>
            <a:spLocks noGrp="1"/>
          </p:cNvSpPr>
          <p:nvPr>
            <p:ph type="ctrTitle"/>
          </p:nvPr>
        </p:nvSpPr>
        <p:spPr>
          <a:xfrm>
            <a:off x="560070" y="137161"/>
            <a:ext cx="7772400" cy="674370"/>
          </a:xfrm>
        </p:spPr>
        <p:txBody>
          <a:bodyPr>
            <a:noAutofit/>
          </a:bodyPr>
          <a:lstStyle/>
          <a:p>
            <a:r>
              <a:rPr lang="en-US" sz="4600" b="1" dirty="0">
                <a:latin typeface="+mn-lt"/>
              </a:rPr>
              <a:t>Visit types over time</a:t>
            </a:r>
          </a:p>
        </p:txBody>
      </p:sp>
      <p:sp>
        <p:nvSpPr>
          <p:cNvPr id="3" name="Subtitle 2">
            <a:extLst>
              <a:ext uri="{FF2B5EF4-FFF2-40B4-BE49-F238E27FC236}">
                <a16:creationId xmlns:a16="http://schemas.microsoft.com/office/drawing/2014/main" id="{0A434969-4572-CE41-E373-1FC8396C46B2}"/>
              </a:ext>
            </a:extLst>
          </p:cNvPr>
          <p:cNvSpPr>
            <a:spLocks noGrp="1"/>
          </p:cNvSpPr>
          <p:nvPr>
            <p:ph type="subTitle" idx="1"/>
          </p:nvPr>
        </p:nvSpPr>
        <p:spPr>
          <a:xfrm>
            <a:off x="640080" y="6286915"/>
            <a:ext cx="7863840" cy="537211"/>
          </a:xfrm>
        </p:spPr>
        <p:txBody>
          <a:bodyPr>
            <a:noAutofit/>
          </a:bodyPr>
          <a:lstStyle/>
          <a:p>
            <a:pPr algn="l">
              <a:spcBef>
                <a:spcPts val="0"/>
              </a:spcBef>
            </a:pPr>
            <a:r>
              <a:rPr lang="en-US" sz="1350" dirty="0" err="1">
                <a:effectLst/>
                <a:latin typeface="Times New Roman" panose="02020603050405020304" pitchFamily="18" charset="0"/>
                <a:ea typeface="Calibri" panose="020F0502020204030204" pitchFamily="34" charset="0"/>
              </a:rPr>
              <a:t>Bensken</a:t>
            </a:r>
            <a:r>
              <a:rPr lang="en-US" sz="1350" dirty="0">
                <a:effectLst/>
                <a:latin typeface="Times New Roman" panose="02020603050405020304" pitchFamily="18" charset="0"/>
                <a:ea typeface="Calibri" panose="020F0502020204030204" pitchFamily="34" charset="0"/>
              </a:rPr>
              <a:t> WP, Dong W, Gullett H, Etz RS, Stange KC. Changing Reasons for Visiting Primary Care Over a 35-Year Period. </a:t>
            </a:r>
            <a:r>
              <a:rPr lang="en-US" sz="1350" i="1" dirty="0">
                <a:effectLst/>
                <a:latin typeface="Times New Roman" panose="02020603050405020304" pitchFamily="18" charset="0"/>
                <a:ea typeface="Calibri" panose="020F0502020204030204" pitchFamily="34" charset="0"/>
              </a:rPr>
              <a:t>J Am Board Fam Med</a:t>
            </a:r>
            <a:r>
              <a:rPr lang="en-US" sz="1350" dirty="0">
                <a:effectLst/>
                <a:latin typeface="Times New Roman" panose="02020603050405020304" pitchFamily="18" charset="0"/>
                <a:ea typeface="Calibri" panose="020F0502020204030204" pitchFamily="34" charset="0"/>
              </a:rPr>
              <a:t>. Mar-Apr 2021;34(2):442-448. </a:t>
            </a:r>
            <a:r>
              <a:rPr lang="en-US" sz="1350" dirty="0">
                <a:effectLst/>
                <a:latin typeface="Times New Roman" panose="02020603050405020304" pitchFamily="18" charset="0"/>
                <a:ea typeface="Calibri" panose="020F0502020204030204" pitchFamily="34" charset="0"/>
                <a:hlinkClick r:id="rId2"/>
              </a:rPr>
              <a:t>https://www.jabfm.org/node/12920.full</a:t>
            </a:r>
            <a:r>
              <a:rPr lang="en-US" sz="1350" dirty="0">
                <a:effectLst/>
                <a:latin typeface="Times New Roman" panose="02020603050405020304" pitchFamily="18" charset="0"/>
                <a:ea typeface="Calibri" panose="020F0502020204030204" pitchFamily="34" charset="0"/>
              </a:rPr>
              <a:t> </a:t>
            </a:r>
            <a:endParaRPr lang="en-US" sz="1350" dirty="0"/>
          </a:p>
        </p:txBody>
      </p:sp>
      <p:pic>
        <p:nvPicPr>
          <p:cNvPr id="2050" name="Picture 2" descr="Figure 2.">
            <a:extLst>
              <a:ext uri="{FF2B5EF4-FFF2-40B4-BE49-F238E27FC236}">
                <a16:creationId xmlns:a16="http://schemas.microsoft.com/office/drawing/2014/main" id="{59B78948-063F-30EF-1476-30D27034F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1" y="891124"/>
            <a:ext cx="8329410" cy="525821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EF5526E-DF89-3014-70E6-55A078082038}"/>
              </a:ext>
            </a:extLst>
          </p:cNvPr>
          <p:cNvSpPr>
            <a:spLocks noGrp="1"/>
          </p:cNvSpPr>
          <p:nvPr>
            <p:ph type="sldNum" sz="quarter" idx="12"/>
          </p:nvPr>
        </p:nvSpPr>
        <p:spPr/>
        <p:txBody>
          <a:bodyPr/>
          <a:lstStyle/>
          <a:p>
            <a:fld id="{464EB498-9CCD-457D-A359-273D18E4027B}" type="slidenum">
              <a:rPr lang="en-US" smtClean="0"/>
              <a:t>52</a:t>
            </a:fld>
            <a:endParaRPr lang="en-US"/>
          </a:p>
        </p:txBody>
      </p:sp>
    </p:spTree>
    <p:extLst>
      <p:ext uri="{BB962C8B-B14F-4D97-AF65-F5344CB8AC3E}">
        <p14:creationId xmlns:p14="http://schemas.microsoft.com/office/powerpoint/2010/main" val="1727323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194A7D4E-DF6C-6C76-9012-2F09A18C636C}"/>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EDF446-61C5-4008-9B26-A30B8A0C5812}" type="slidenum">
              <a:rPr lang="en-US" altLang="en-US" sz="1400"/>
              <a:pPr>
                <a:spcBef>
                  <a:spcPct val="0"/>
                </a:spcBef>
                <a:buFontTx/>
                <a:buNone/>
              </a:pPr>
              <a:t>53</a:t>
            </a:fld>
            <a:endParaRPr lang="en-US" altLang="en-US" sz="1400"/>
          </a:p>
        </p:txBody>
      </p:sp>
      <p:sp>
        <p:nvSpPr>
          <p:cNvPr id="36867" name="Rectangle 2">
            <a:extLst>
              <a:ext uri="{FF2B5EF4-FFF2-40B4-BE49-F238E27FC236}">
                <a16:creationId xmlns:a16="http://schemas.microsoft.com/office/drawing/2014/main" id="{49B6A591-1041-D110-8BDC-35E5EFE44AD3}"/>
              </a:ext>
            </a:extLst>
          </p:cNvPr>
          <p:cNvSpPr>
            <a:spLocks noGrp="1" noChangeArrowheads="1"/>
          </p:cNvSpPr>
          <p:nvPr>
            <p:ph type="title"/>
          </p:nvPr>
        </p:nvSpPr>
        <p:spPr>
          <a:xfrm>
            <a:off x="502920" y="381000"/>
            <a:ext cx="8218170" cy="1295400"/>
          </a:xfrm>
        </p:spPr>
        <p:txBody>
          <a:bodyPr>
            <a:normAutofit/>
          </a:bodyPr>
          <a:lstStyle/>
          <a:p>
            <a:pPr eaLnBrk="1" hangingPunct="1">
              <a:lnSpc>
                <a:spcPct val="90000"/>
              </a:lnSpc>
            </a:pPr>
            <a:r>
              <a:rPr lang="en-US" altLang="en-US" sz="3700" b="1" spc="-30" dirty="0">
                <a:latin typeface="+mn-lt"/>
              </a:rPr>
              <a:t>Current Efforts to Improve Quality of Care</a:t>
            </a:r>
          </a:p>
        </p:txBody>
      </p:sp>
      <p:sp>
        <p:nvSpPr>
          <p:cNvPr id="36868" name="Rectangle 3">
            <a:extLst>
              <a:ext uri="{FF2B5EF4-FFF2-40B4-BE49-F238E27FC236}">
                <a16:creationId xmlns:a16="http://schemas.microsoft.com/office/drawing/2014/main" id="{DDF9AF7F-2A80-7C02-504E-697F4FD5E9A3}"/>
              </a:ext>
            </a:extLst>
          </p:cNvPr>
          <p:cNvSpPr>
            <a:spLocks noGrp="1" noChangeArrowheads="1"/>
          </p:cNvSpPr>
          <p:nvPr>
            <p:ph type="body" idx="1"/>
          </p:nvPr>
        </p:nvSpPr>
        <p:spPr>
          <a:xfrm>
            <a:off x="914400" y="1981200"/>
            <a:ext cx="7467600" cy="4876800"/>
          </a:xfrm>
        </p:spPr>
        <p:txBody>
          <a:bodyPr>
            <a:normAutofit/>
          </a:bodyPr>
          <a:lstStyle/>
          <a:p>
            <a:pPr>
              <a:spcBef>
                <a:spcPct val="40000"/>
              </a:spcBef>
            </a:pPr>
            <a:r>
              <a:rPr lang="en-US" altLang="en-US" sz="3100" dirty="0"/>
              <a:t>Disease management programs</a:t>
            </a:r>
          </a:p>
          <a:p>
            <a:pPr>
              <a:spcBef>
                <a:spcPct val="40000"/>
              </a:spcBef>
            </a:pPr>
            <a:r>
              <a:rPr lang="en-US" altLang="en-US" sz="3100" dirty="0"/>
              <a:t>Disease-specific pay-for-performance</a:t>
            </a:r>
          </a:p>
          <a:p>
            <a:pPr eaLnBrk="1" hangingPunct="1">
              <a:spcBef>
                <a:spcPct val="40000"/>
              </a:spcBef>
            </a:pPr>
            <a:r>
              <a:rPr lang="en-US" altLang="en-US" sz="3100" dirty="0"/>
              <a:t>Increase access to specialty care</a:t>
            </a:r>
          </a:p>
          <a:p>
            <a:pPr eaLnBrk="1" hangingPunct="1">
              <a:spcBef>
                <a:spcPct val="40000"/>
              </a:spcBef>
            </a:pPr>
            <a:r>
              <a:rPr lang="en-US" altLang="en-US" sz="3100" dirty="0"/>
              <a:t>Carve outs</a:t>
            </a:r>
          </a:p>
        </p:txBody>
      </p:sp>
      <p:sp>
        <p:nvSpPr>
          <p:cNvPr id="36869" name="Text Box 4">
            <a:extLst>
              <a:ext uri="{FF2B5EF4-FFF2-40B4-BE49-F238E27FC236}">
                <a16:creationId xmlns:a16="http://schemas.microsoft.com/office/drawing/2014/main" id="{19548680-4C49-D53E-F91F-CA2D08F42664}"/>
              </a:ext>
            </a:extLst>
          </p:cNvPr>
          <p:cNvSpPr txBox="1">
            <a:spLocks noChangeArrowheads="1"/>
          </p:cNvSpPr>
          <p:nvPr/>
        </p:nvSpPr>
        <p:spPr bwMode="auto">
          <a:xfrm>
            <a:off x="838200" y="5105400"/>
            <a:ext cx="76962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0000"/>
              </a:spcBef>
              <a:buFontTx/>
              <a:buNone/>
            </a:pPr>
            <a:r>
              <a:rPr lang="en-US" altLang="en-US" sz="1600" b="0">
                <a:latin typeface="Helvetica" panose="020B0604020202020204" pitchFamily="34" charset="0"/>
                <a:cs typeface="Times New Roman" panose="02020603050405020304" pitchFamily="18" charset="0"/>
              </a:rPr>
              <a:t>Brook RH, McGlynn EA, Cleary PD. Quality of health care: Part 2: Measuring quality of care. </a:t>
            </a:r>
            <a:r>
              <a:rPr lang="en-US" altLang="en-US" sz="1600" b="0" i="1">
                <a:latin typeface="Helvetica" panose="020B0604020202020204" pitchFamily="34" charset="0"/>
                <a:cs typeface="Times New Roman" panose="02020603050405020304" pitchFamily="18" charset="0"/>
              </a:rPr>
              <a:t>N Engl J Med. </a:t>
            </a:r>
            <a:r>
              <a:rPr lang="en-US" altLang="en-US" sz="1600" b="0">
                <a:latin typeface="Helvetica" panose="020B0604020202020204" pitchFamily="34" charset="0"/>
                <a:cs typeface="Times New Roman" panose="02020603050405020304" pitchFamily="18" charset="0"/>
              </a:rPr>
              <a:t>1996;335:966-969.</a:t>
            </a:r>
            <a:r>
              <a:rPr lang="en-US" altLang="en-US" sz="1600" b="0">
                <a:latin typeface="Helvetica" panose="020B0604020202020204" pitchFamily="34" charset="0"/>
              </a:rPr>
              <a:t> </a:t>
            </a:r>
          </a:p>
          <a:p>
            <a:pPr eaLnBrk="1" hangingPunct="1">
              <a:lnSpc>
                <a:spcPct val="95000"/>
              </a:lnSpc>
              <a:spcBef>
                <a:spcPct val="30000"/>
              </a:spcBef>
              <a:buFontTx/>
              <a:buNone/>
            </a:pPr>
            <a:r>
              <a:rPr lang="en-US" altLang="en-US" sz="1600" b="0">
                <a:latin typeface="Helvetica" panose="020B0604020202020204" pitchFamily="34" charset="0"/>
              </a:rPr>
              <a:t>Stange KC.  The paradox of the parts and the whole in understanding and improving general practice.  </a:t>
            </a:r>
            <a:r>
              <a:rPr lang="en-US" altLang="en-US" sz="1600" b="0" i="1">
                <a:latin typeface="Helvetica" panose="020B0604020202020204" pitchFamily="34" charset="0"/>
              </a:rPr>
              <a:t>Int J Qual Health Care</a:t>
            </a:r>
            <a:r>
              <a:rPr lang="en-US" altLang="en-US" sz="1600" b="0">
                <a:latin typeface="Helvetica" panose="020B0604020202020204" pitchFamily="34" charset="0"/>
              </a:rPr>
              <a:t>, 2002; 14(4):267-268.</a:t>
            </a:r>
          </a:p>
          <a:p>
            <a:pPr eaLnBrk="1" hangingPunct="1">
              <a:lnSpc>
                <a:spcPct val="95000"/>
              </a:lnSpc>
              <a:spcBef>
                <a:spcPct val="30000"/>
              </a:spcBef>
              <a:buFontTx/>
              <a:buNone/>
            </a:pPr>
            <a:r>
              <a:rPr lang="en-US" altLang="en-US" sz="1600" b="0">
                <a:latin typeface="Helvetica" panose="020B0604020202020204" pitchFamily="34" charset="0"/>
              </a:rPr>
              <a:t>Aron D, Pogach L.  Specialists versus generalists in the era of pay for performance: “A plague o’ both your houses!”  Qual Saf Health Care. 2007;16:3-5.</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a:extLst>
              <a:ext uri="{FF2B5EF4-FFF2-40B4-BE49-F238E27FC236}">
                <a16:creationId xmlns:a16="http://schemas.microsoft.com/office/drawing/2014/main" id="{17870791-32B1-3A6E-6B97-AB7F547A9786}"/>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F21746D-9ED9-4D92-9611-DF16580DF368}" type="slidenum">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54</a:t>
            </a:fld>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7107" name="Rectangle 2">
            <a:extLst>
              <a:ext uri="{FF2B5EF4-FFF2-40B4-BE49-F238E27FC236}">
                <a16:creationId xmlns:a16="http://schemas.microsoft.com/office/drawing/2014/main" id="{FEFA9EE0-46E2-89B8-DF27-BD34BD70B326}"/>
              </a:ext>
            </a:extLst>
          </p:cNvPr>
          <p:cNvSpPr>
            <a:spLocks noGrp="1" noChangeArrowheads="1"/>
          </p:cNvSpPr>
          <p:nvPr>
            <p:ph type="title" idx="4294967295"/>
          </p:nvPr>
        </p:nvSpPr>
        <p:spPr>
          <a:xfrm>
            <a:off x="685800" y="274638"/>
            <a:ext cx="7772400" cy="731202"/>
          </a:xfrm>
        </p:spPr>
        <p:txBody>
          <a:bodyPr>
            <a:normAutofit/>
          </a:bodyPr>
          <a:lstStyle/>
          <a:p>
            <a:pPr algn="ctr" eaLnBrk="1" hangingPunct="1"/>
            <a:r>
              <a:rPr lang="en-US" altLang="en-US" sz="4000" b="1" dirty="0">
                <a:latin typeface="+mn-lt"/>
              </a:rPr>
              <a:t>Community-Oriented Primary Care</a:t>
            </a:r>
          </a:p>
        </p:txBody>
      </p:sp>
      <p:sp>
        <p:nvSpPr>
          <p:cNvPr id="47108" name="Rectangle 3">
            <a:extLst>
              <a:ext uri="{FF2B5EF4-FFF2-40B4-BE49-F238E27FC236}">
                <a16:creationId xmlns:a16="http://schemas.microsoft.com/office/drawing/2014/main" id="{66B63B4E-342F-10FC-E62F-9B7BF89B3648}"/>
              </a:ext>
            </a:extLst>
          </p:cNvPr>
          <p:cNvSpPr>
            <a:spLocks noGrp="1" noChangeArrowheads="1"/>
          </p:cNvSpPr>
          <p:nvPr>
            <p:ph type="body" idx="4294967295"/>
          </p:nvPr>
        </p:nvSpPr>
        <p:spPr>
          <a:xfrm>
            <a:off x="429290" y="1143954"/>
            <a:ext cx="8458200" cy="4068126"/>
          </a:xfrm>
        </p:spPr>
        <p:txBody>
          <a:bodyPr>
            <a:normAutofit lnSpcReduction="10000"/>
          </a:bodyPr>
          <a:lstStyle/>
          <a:p>
            <a:pPr eaLnBrk="1" hangingPunct="1">
              <a:spcBef>
                <a:spcPct val="40000"/>
              </a:spcBef>
            </a:pPr>
            <a:r>
              <a:rPr lang="en-US" altLang="en-US" sz="2900" dirty="0"/>
              <a:t>Links primary care, epidemiology, public health</a:t>
            </a:r>
          </a:p>
          <a:p>
            <a:pPr eaLnBrk="1" hangingPunct="1">
              <a:spcBef>
                <a:spcPts val="1200"/>
              </a:spcBef>
            </a:pPr>
            <a:r>
              <a:rPr lang="en-US" altLang="en-US" sz="2900" dirty="0"/>
              <a:t>Community for which practice assumes responsibility</a:t>
            </a:r>
          </a:p>
          <a:p>
            <a:pPr eaLnBrk="1" hangingPunct="1">
              <a:spcBef>
                <a:spcPts val="1200"/>
              </a:spcBef>
            </a:pPr>
            <a:r>
              <a:rPr lang="en-US" altLang="en-US" sz="2900" dirty="0"/>
              <a:t>Four steps</a:t>
            </a:r>
          </a:p>
          <a:p>
            <a:pPr lvl="1">
              <a:spcBef>
                <a:spcPts val="100"/>
              </a:spcBef>
            </a:pPr>
            <a:r>
              <a:rPr lang="en-US" altLang="en-US" sz="2600" dirty="0"/>
              <a:t>Define &amp; characterize the community</a:t>
            </a:r>
          </a:p>
          <a:p>
            <a:pPr lvl="1">
              <a:spcBef>
                <a:spcPts val="100"/>
              </a:spcBef>
            </a:pPr>
            <a:r>
              <a:rPr lang="en-US" altLang="en-US" sz="2600" dirty="0"/>
              <a:t>Describe community health problems</a:t>
            </a:r>
          </a:p>
          <a:p>
            <a:pPr lvl="1">
              <a:spcBef>
                <a:spcPts val="100"/>
              </a:spcBef>
            </a:pPr>
            <a:r>
              <a:rPr lang="en-US" altLang="en-US" sz="2600" dirty="0"/>
              <a:t>Modify health care to address high-priority needs</a:t>
            </a:r>
          </a:p>
          <a:p>
            <a:pPr lvl="1">
              <a:spcBef>
                <a:spcPts val="100"/>
              </a:spcBef>
            </a:pPr>
            <a:r>
              <a:rPr lang="en-US" altLang="en-US" sz="2600" dirty="0"/>
              <a:t>Monitoring effectiveness of program modifications</a:t>
            </a:r>
          </a:p>
          <a:p>
            <a:pPr eaLnBrk="1" hangingPunct="1">
              <a:spcBef>
                <a:spcPct val="40000"/>
              </a:spcBef>
            </a:pPr>
            <a:r>
              <a:rPr lang="en-US" altLang="en-US" sz="2800" dirty="0"/>
              <a:t>Many successes</a:t>
            </a:r>
          </a:p>
          <a:p>
            <a:pPr eaLnBrk="1" hangingPunct="1">
              <a:spcBef>
                <a:spcPts val="1200"/>
              </a:spcBef>
            </a:pPr>
            <a:r>
              <a:rPr lang="en-US" altLang="en-US" sz="2800" dirty="0"/>
              <a:t>No infrastructure for widespread implementation</a:t>
            </a:r>
          </a:p>
          <a:p>
            <a:pPr lvl="1">
              <a:lnSpc>
                <a:spcPct val="95000"/>
              </a:lnSpc>
              <a:spcBef>
                <a:spcPts val="100"/>
              </a:spcBef>
            </a:pPr>
            <a:endParaRPr lang="en-US" altLang="en-US" sz="2600" dirty="0"/>
          </a:p>
        </p:txBody>
      </p:sp>
      <p:sp>
        <p:nvSpPr>
          <p:cNvPr id="47109" name="Rectangle 4">
            <a:extLst>
              <a:ext uri="{FF2B5EF4-FFF2-40B4-BE49-F238E27FC236}">
                <a16:creationId xmlns:a16="http://schemas.microsoft.com/office/drawing/2014/main" id="{733BC0CB-5648-7494-CED9-B3A5E72BB707}"/>
              </a:ext>
            </a:extLst>
          </p:cNvPr>
          <p:cNvSpPr>
            <a:spLocks noChangeArrowheads="1"/>
          </p:cNvSpPr>
          <p:nvPr/>
        </p:nvSpPr>
        <p:spPr bwMode="auto">
          <a:xfrm>
            <a:off x="471820" y="5018724"/>
            <a:ext cx="8373140" cy="170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indent="0">
              <a:lnSpc>
                <a:spcPct val="80000"/>
              </a:lnSpc>
              <a:spcBef>
                <a:spcPts val="200"/>
              </a:spcBef>
              <a:spcAft>
                <a:spcPts val="0"/>
              </a:spcAft>
              <a:buNone/>
            </a:pPr>
            <a:r>
              <a:rPr lang="en-US" sz="1600" dirty="0">
                <a:effectLst/>
                <a:latin typeface="Calibri" panose="020F0502020204030204" pitchFamily="34" charset="0"/>
                <a:ea typeface="Calibri" panose="020F0502020204030204" pitchFamily="34" charset="0"/>
              </a:rPr>
              <a:t>Geiger HJ. Community-oriented primary care: a path to community development. Am J Pub Health. 2002;92(11):1713 - 1716. </a:t>
            </a:r>
            <a:endParaRPr lang="en-US" sz="1400" dirty="0">
              <a:effectLst/>
              <a:latin typeface="Times New Roman" panose="02020603050405020304" pitchFamily="18" charset="0"/>
              <a:ea typeface="Calibri" panose="020F0502020204030204" pitchFamily="34" charset="0"/>
            </a:endParaRPr>
          </a:p>
          <a:p>
            <a:pPr marL="0" marR="0" indent="0">
              <a:lnSpc>
                <a:spcPct val="80000"/>
              </a:lnSpc>
              <a:spcBef>
                <a:spcPts val="200"/>
              </a:spcBef>
              <a:spcAft>
                <a:spcPts val="0"/>
              </a:spcAft>
              <a:buNone/>
            </a:pPr>
            <a:r>
              <a:rPr lang="en-US" sz="1600" dirty="0">
                <a:effectLst/>
                <a:latin typeface="Calibri" panose="020F0502020204030204" pitchFamily="34" charset="0"/>
                <a:ea typeface="Calibri" panose="020F0502020204030204" pitchFamily="34" charset="0"/>
              </a:rPr>
              <a:t>Rhyne R, Bogue R, </a:t>
            </a:r>
            <a:r>
              <a:rPr lang="en-US" sz="1600" dirty="0" err="1">
                <a:effectLst/>
                <a:latin typeface="Calibri" panose="020F0502020204030204" pitchFamily="34" charset="0"/>
                <a:ea typeface="Calibri" panose="020F0502020204030204" pitchFamily="34" charset="0"/>
              </a:rPr>
              <a:t>Kukulka</a:t>
            </a:r>
            <a:r>
              <a:rPr lang="en-US" sz="1600" dirty="0">
                <a:effectLst/>
                <a:latin typeface="Calibri" panose="020F0502020204030204" pitchFamily="34" charset="0"/>
                <a:ea typeface="Calibri" panose="020F0502020204030204" pitchFamily="34" charset="0"/>
              </a:rPr>
              <a:t> G, Fulmer H, eds. Community-Oriented Primary Care: Health Care for the 21st Century. American Public Health Association; 1998.</a:t>
            </a:r>
            <a:endParaRPr lang="en-US" sz="1400" dirty="0">
              <a:effectLst/>
              <a:latin typeface="Times New Roman" panose="02020603050405020304" pitchFamily="18" charset="0"/>
              <a:ea typeface="Calibri" panose="020F0502020204030204" pitchFamily="34" charset="0"/>
            </a:endParaRPr>
          </a:p>
          <a:p>
            <a:pPr marL="0" marR="0" indent="0">
              <a:lnSpc>
                <a:spcPct val="80000"/>
              </a:lnSpc>
              <a:spcBef>
                <a:spcPts val="200"/>
              </a:spcBef>
              <a:spcAft>
                <a:spcPts val="0"/>
              </a:spcAft>
              <a:buNone/>
            </a:pPr>
            <a:r>
              <a:rPr lang="en-US" sz="1600" dirty="0">
                <a:effectLst/>
                <a:latin typeface="Calibri" panose="020F0502020204030204" pitchFamily="34" charset="0"/>
                <a:ea typeface="Calibri" panose="020F0502020204030204" pitchFamily="34" charset="0"/>
              </a:rPr>
              <a:t>Nutting PA. Community-oriented primary care: an integrated model for practice, research, and education. Am J Prev Med. 1986;2(3):140-7. </a:t>
            </a:r>
            <a:endParaRPr lang="en-US" sz="1400" dirty="0">
              <a:effectLst/>
              <a:latin typeface="Times New Roman" panose="02020603050405020304" pitchFamily="18" charset="0"/>
              <a:ea typeface="Calibri" panose="020F0502020204030204" pitchFamily="34" charset="0"/>
            </a:endParaRPr>
          </a:p>
          <a:p>
            <a:pPr marL="0" marR="0" indent="0">
              <a:lnSpc>
                <a:spcPct val="80000"/>
              </a:lnSpc>
              <a:spcBef>
                <a:spcPts val="200"/>
              </a:spcBef>
              <a:spcAft>
                <a:spcPts val="0"/>
              </a:spcAft>
              <a:buNone/>
            </a:pPr>
            <a:r>
              <a:rPr lang="en-US" sz="1600" dirty="0" err="1">
                <a:effectLst/>
                <a:latin typeface="Calibri" panose="020F0502020204030204" pitchFamily="34" charset="0"/>
                <a:ea typeface="Calibri" panose="020F0502020204030204" pitchFamily="34" charset="0"/>
              </a:rPr>
              <a:t>Longlett</a:t>
            </a:r>
            <a:r>
              <a:rPr lang="en-US" sz="1600" dirty="0">
                <a:effectLst/>
                <a:latin typeface="Calibri" panose="020F0502020204030204" pitchFamily="34" charset="0"/>
                <a:ea typeface="Calibri" panose="020F0502020204030204" pitchFamily="34" charset="0"/>
              </a:rPr>
              <a:t> SK, Kruse JE, Wesley RM. Community-oriented primary care: historical perspective. J Am Board Fam </a:t>
            </a:r>
            <a:r>
              <a:rPr lang="en-US" sz="1600" dirty="0" err="1">
                <a:effectLst/>
                <a:latin typeface="Calibri" panose="020F0502020204030204" pitchFamily="34" charset="0"/>
                <a:ea typeface="Calibri" panose="020F0502020204030204" pitchFamily="34" charset="0"/>
              </a:rPr>
              <a:t>Pract</a:t>
            </a:r>
            <a:r>
              <a:rPr lang="en-US" sz="1600" dirty="0">
                <a:effectLst/>
                <a:latin typeface="Calibri" panose="020F0502020204030204" pitchFamily="34" charset="0"/>
                <a:ea typeface="Calibri" panose="020F0502020204030204" pitchFamily="34" charset="0"/>
              </a:rPr>
              <a:t>. Jan-Feb 2001;14(1):54-63.</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01877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a:extLst>
              <a:ext uri="{FF2B5EF4-FFF2-40B4-BE49-F238E27FC236}">
                <a16:creationId xmlns:a16="http://schemas.microsoft.com/office/drawing/2014/main" id="{CF2A09D2-52A7-4B22-94BD-8602D311367E}"/>
              </a:ext>
            </a:extLst>
          </p:cNvPr>
          <p:cNvSpPr>
            <a:spLocks noGrp="1" noChangeArrowheads="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20D506-9881-44BF-B961-BC2B6834F70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59" name="Rectangle 2">
            <a:extLst>
              <a:ext uri="{FF2B5EF4-FFF2-40B4-BE49-F238E27FC236}">
                <a16:creationId xmlns:a16="http://schemas.microsoft.com/office/drawing/2014/main" id="{78B24C5F-E14F-4D9E-8B3D-0FDA0DF20AA3}"/>
              </a:ext>
            </a:extLst>
          </p:cNvPr>
          <p:cNvSpPr>
            <a:spLocks noGrp="1" noChangeArrowheads="1"/>
          </p:cNvSpPr>
          <p:nvPr>
            <p:ph type="title"/>
          </p:nvPr>
        </p:nvSpPr>
        <p:spPr>
          <a:xfrm>
            <a:off x="457200" y="274638"/>
            <a:ext cx="8229600" cy="868362"/>
          </a:xfrm>
        </p:spPr>
        <p:txBody>
          <a:bodyPr/>
          <a:lstStyle/>
          <a:p>
            <a:pPr algn="ctr"/>
            <a:r>
              <a:rPr lang="en-US" altLang="en-US" b="1" dirty="0">
                <a:latin typeface="+mn-lt"/>
              </a:rPr>
              <a:t>Direct Primary Care</a:t>
            </a:r>
          </a:p>
        </p:txBody>
      </p:sp>
      <p:sp>
        <p:nvSpPr>
          <p:cNvPr id="56324" name="Rectangle 3">
            <a:extLst>
              <a:ext uri="{FF2B5EF4-FFF2-40B4-BE49-F238E27FC236}">
                <a16:creationId xmlns:a16="http://schemas.microsoft.com/office/drawing/2014/main" id="{AA105871-4A71-4E1B-949E-B2A43C5616F4}"/>
              </a:ext>
            </a:extLst>
          </p:cNvPr>
          <p:cNvSpPr>
            <a:spLocks noGrp="1" noChangeArrowheads="1"/>
          </p:cNvSpPr>
          <p:nvPr>
            <p:ph type="body" idx="1"/>
          </p:nvPr>
        </p:nvSpPr>
        <p:spPr>
          <a:xfrm>
            <a:off x="457200" y="1447800"/>
            <a:ext cx="8382000" cy="3886200"/>
          </a:xfrm>
        </p:spPr>
        <p:txBody>
          <a:bodyPr/>
          <a:lstStyle/>
          <a:p>
            <a:pPr>
              <a:lnSpc>
                <a:spcPct val="95000"/>
              </a:lnSpc>
              <a:spcBef>
                <a:spcPct val="45000"/>
              </a:spcBef>
            </a:pPr>
            <a:r>
              <a:rPr lang="en-US" altLang="en-US" sz="2900" dirty="0"/>
              <a:t>Patients pay a monthly, quarterly, or annual fee that covers all or most primary care services </a:t>
            </a:r>
          </a:p>
          <a:p>
            <a:pPr>
              <a:lnSpc>
                <a:spcPct val="95000"/>
              </a:lnSpc>
              <a:spcBef>
                <a:spcPct val="45000"/>
              </a:spcBef>
            </a:pPr>
            <a:r>
              <a:rPr lang="en-US" altLang="en-US" sz="2900" dirty="0"/>
              <a:t>Often combined with high </a:t>
            </a:r>
            <a:r>
              <a:rPr lang="en-US" altLang="en-US" sz="2900" dirty="0" err="1"/>
              <a:t>deductable</a:t>
            </a:r>
            <a:r>
              <a:rPr lang="en-US" altLang="en-US" sz="2900" dirty="0"/>
              <a:t> insurance</a:t>
            </a:r>
          </a:p>
          <a:p>
            <a:pPr>
              <a:lnSpc>
                <a:spcPct val="95000"/>
              </a:lnSpc>
              <a:spcBef>
                <a:spcPct val="45000"/>
              </a:spcBef>
            </a:pPr>
            <a:r>
              <a:rPr lang="en-US" altLang="en-US" sz="2900" dirty="0"/>
              <a:t>Results</a:t>
            </a:r>
          </a:p>
          <a:p>
            <a:pPr lvl="1">
              <a:lnSpc>
                <a:spcPct val="95000"/>
              </a:lnSpc>
              <a:spcBef>
                <a:spcPct val="30000"/>
              </a:spcBef>
            </a:pPr>
            <a:r>
              <a:rPr lang="en-US" altLang="en-US" sz="2600" dirty="0"/>
              <a:t>More time with patients</a:t>
            </a:r>
          </a:p>
          <a:p>
            <a:pPr lvl="1">
              <a:lnSpc>
                <a:spcPct val="95000"/>
              </a:lnSpc>
              <a:spcBef>
                <a:spcPct val="30000"/>
              </a:spcBef>
            </a:pPr>
            <a:r>
              <a:rPr lang="en-US" altLang="en-US" sz="2600" dirty="0"/>
              <a:t>Low overhead; no insurance filing</a:t>
            </a:r>
          </a:p>
          <a:p>
            <a:endParaRPr lang="en-US" altLang="en-US" sz="3000" dirty="0"/>
          </a:p>
        </p:txBody>
      </p:sp>
      <p:sp>
        <p:nvSpPr>
          <p:cNvPr id="45061" name="Text Box 4">
            <a:extLst>
              <a:ext uri="{FF2B5EF4-FFF2-40B4-BE49-F238E27FC236}">
                <a16:creationId xmlns:a16="http://schemas.microsoft.com/office/drawing/2014/main" id="{98BEC76C-8B1D-479E-9F56-7474AA76C0FB}"/>
              </a:ext>
            </a:extLst>
          </p:cNvPr>
          <p:cNvSpPr txBox="1">
            <a:spLocks noChangeArrowheads="1"/>
          </p:cNvSpPr>
          <p:nvPr/>
        </p:nvSpPr>
        <p:spPr bwMode="auto">
          <a:xfrm>
            <a:off x="381000" y="5410200"/>
            <a:ext cx="83820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25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Direct Primary Care Coalition.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hlinkClick r:id="rId2"/>
              </a:rPr>
              <a:t>www.dpcare.org</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90000"/>
              </a:lnSpc>
              <a:spcBef>
                <a:spcPct val="25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Wu WN, Bliss G, Bliss EB, Green LA. Practice profile. A direct primary care medical home: the Qliance experience. Health Aff (Millwood). 2010 May;29(5):959-62. http://content.healthaffairs.org/content/29/5/959.full</a:t>
            </a:r>
          </a:p>
        </p:txBody>
      </p:sp>
    </p:spTree>
    <p:extLst>
      <p:ext uri="{BB962C8B-B14F-4D97-AF65-F5344CB8AC3E}">
        <p14:creationId xmlns:p14="http://schemas.microsoft.com/office/powerpoint/2010/main" val="197705703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32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3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a:extLst>
              <a:ext uri="{FF2B5EF4-FFF2-40B4-BE49-F238E27FC236}">
                <a16:creationId xmlns:a16="http://schemas.microsoft.com/office/drawing/2014/main" id="{427B5968-4C21-BE25-4B5F-361E59CB04FB}"/>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D419EF1-DD63-41A5-876E-6EB10DB14E91}" type="slidenum">
              <a:rPr lang="en-US" altLang="en-US" sz="1400"/>
              <a:pPr>
                <a:spcBef>
                  <a:spcPct val="0"/>
                </a:spcBef>
                <a:buFontTx/>
                <a:buNone/>
              </a:pPr>
              <a:t>56</a:t>
            </a:fld>
            <a:endParaRPr lang="en-US" altLang="en-US" sz="1400"/>
          </a:p>
        </p:txBody>
      </p:sp>
      <p:sp>
        <p:nvSpPr>
          <p:cNvPr id="73731" name="Rectangle 2">
            <a:extLst>
              <a:ext uri="{FF2B5EF4-FFF2-40B4-BE49-F238E27FC236}">
                <a16:creationId xmlns:a16="http://schemas.microsoft.com/office/drawing/2014/main" id="{91232150-7F58-F02D-0A67-9FE1C4E00AED}"/>
              </a:ext>
            </a:extLst>
          </p:cNvPr>
          <p:cNvSpPr>
            <a:spLocks noGrp="1" noChangeArrowheads="1"/>
          </p:cNvSpPr>
          <p:nvPr>
            <p:ph type="title"/>
          </p:nvPr>
        </p:nvSpPr>
        <p:spPr>
          <a:xfrm>
            <a:off x="457200" y="274638"/>
            <a:ext cx="8229600" cy="715962"/>
          </a:xfrm>
        </p:spPr>
        <p:txBody>
          <a:bodyPr/>
          <a:lstStyle/>
          <a:p>
            <a:pPr eaLnBrk="1" hangingPunct="1">
              <a:lnSpc>
                <a:spcPct val="95000"/>
              </a:lnSpc>
              <a:spcBef>
                <a:spcPct val="25000"/>
              </a:spcBef>
            </a:pPr>
            <a:r>
              <a:rPr lang="en-US" altLang="en-US" sz="3600" b="1" dirty="0">
                <a:latin typeface="+mn-lt"/>
              </a:rPr>
              <a:t>Franchising Primary Care</a:t>
            </a:r>
          </a:p>
        </p:txBody>
      </p:sp>
      <p:sp>
        <p:nvSpPr>
          <p:cNvPr id="73732" name="Rectangle 3">
            <a:extLst>
              <a:ext uri="{FF2B5EF4-FFF2-40B4-BE49-F238E27FC236}">
                <a16:creationId xmlns:a16="http://schemas.microsoft.com/office/drawing/2014/main" id="{B53FD4BA-AD80-C54A-8D22-A3296F38A0FC}"/>
              </a:ext>
            </a:extLst>
          </p:cNvPr>
          <p:cNvSpPr>
            <a:spLocks noGrp="1" noChangeArrowheads="1"/>
          </p:cNvSpPr>
          <p:nvPr>
            <p:ph type="body" idx="1"/>
          </p:nvPr>
        </p:nvSpPr>
        <p:spPr>
          <a:xfrm>
            <a:off x="228600" y="1143000"/>
            <a:ext cx="6096000" cy="3352800"/>
          </a:xfrm>
        </p:spPr>
        <p:txBody>
          <a:bodyPr>
            <a:normAutofit/>
          </a:bodyPr>
          <a:lstStyle/>
          <a:p>
            <a:pPr eaLnBrk="1" hangingPunct="1">
              <a:lnSpc>
                <a:spcPct val="90000"/>
              </a:lnSpc>
              <a:spcBef>
                <a:spcPct val="35000"/>
              </a:spcBef>
            </a:pPr>
            <a:r>
              <a:rPr lang="nb-NO" altLang="en-US" sz="2800" dirty="0"/>
              <a:t>The Patient-Centered Medical Home</a:t>
            </a:r>
          </a:p>
          <a:p>
            <a:pPr lvl="1">
              <a:spcBef>
                <a:spcPts val="200"/>
              </a:spcBef>
            </a:pPr>
            <a:r>
              <a:rPr lang="nb-NO" altLang="en-US" dirty="0"/>
              <a:t>A political construct</a:t>
            </a:r>
          </a:p>
          <a:p>
            <a:pPr eaLnBrk="1" hangingPunct="1">
              <a:lnSpc>
                <a:spcPct val="90000"/>
              </a:lnSpc>
              <a:spcBef>
                <a:spcPct val="35000"/>
              </a:spcBef>
            </a:pPr>
            <a:r>
              <a:rPr lang="nb-NO" altLang="en-US" sz="2800" dirty="0"/>
              <a:t>Future of Family Medicine Project</a:t>
            </a:r>
          </a:p>
          <a:p>
            <a:pPr marL="685800" marR="0" lvl="1" indent="-228600" algn="l" defTabSz="914400" rtl="0" eaLnBrk="1" fontAlgn="auto" latinLnBrk="0" hangingPunct="1">
              <a:lnSpc>
                <a:spcPct val="90000"/>
              </a:lnSpc>
              <a:spcBef>
                <a:spcPct val="10000"/>
              </a:spcBef>
              <a:spcAft>
                <a:spcPts val="0"/>
              </a:spcAft>
              <a:buClrTx/>
              <a:buSzTx/>
              <a:buFont typeface="Arial" panose="020B0604020202020204" pitchFamily="34" charset="0"/>
              <a:buChar char="•"/>
              <a:tabLst/>
              <a:defRPr/>
            </a:pPr>
            <a:r>
              <a:rPr kumimoji="0" lang="nb-NO"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‘New Model’ of care</a:t>
            </a:r>
          </a:p>
          <a:p>
            <a:pPr eaLnBrk="1" hangingPunct="1">
              <a:lnSpc>
                <a:spcPct val="90000"/>
              </a:lnSpc>
              <a:spcBef>
                <a:spcPct val="35000"/>
              </a:spcBef>
            </a:pPr>
            <a:r>
              <a:rPr lang="nb-NO" altLang="en-US" sz="2800" dirty="0"/>
              <a:t>Venture Capital funded</a:t>
            </a:r>
          </a:p>
          <a:p>
            <a:pPr lvl="1" eaLnBrk="1" hangingPunct="1">
              <a:lnSpc>
                <a:spcPct val="90000"/>
              </a:lnSpc>
              <a:spcBef>
                <a:spcPct val="10000"/>
              </a:spcBef>
            </a:pPr>
            <a:r>
              <a:rPr lang="nb-NO" altLang="en-US" sz="2600" dirty="0"/>
              <a:t>ChenMD, CityBlock, Oak Street Health</a:t>
            </a:r>
          </a:p>
        </p:txBody>
      </p:sp>
      <p:pic>
        <p:nvPicPr>
          <p:cNvPr id="73733" name="Picture 4" descr="j0430674">
            <a:extLst>
              <a:ext uri="{FF2B5EF4-FFF2-40B4-BE49-F238E27FC236}">
                <a16:creationId xmlns:a16="http://schemas.microsoft.com/office/drawing/2014/main" id="{153E66AA-34FB-DCB5-B40A-6B00F2436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1912" y="511176"/>
            <a:ext cx="24161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5">
            <a:extLst>
              <a:ext uri="{FF2B5EF4-FFF2-40B4-BE49-F238E27FC236}">
                <a16:creationId xmlns:a16="http://schemas.microsoft.com/office/drawing/2014/main" id="{135E6652-DD1C-83A0-7AC1-A77BC686B6B2}"/>
              </a:ext>
            </a:extLst>
          </p:cNvPr>
          <p:cNvSpPr txBox="1">
            <a:spLocks noChangeArrowheads="1"/>
          </p:cNvSpPr>
          <p:nvPr/>
        </p:nvSpPr>
        <p:spPr bwMode="auto">
          <a:xfrm>
            <a:off x="228600" y="4134567"/>
            <a:ext cx="8686800" cy="316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ts val="600"/>
              </a:spcBef>
              <a:buFontTx/>
              <a:buNone/>
            </a:pPr>
            <a:r>
              <a:rPr lang="en-US" altLang="en-US" sz="1400" b="0" dirty="0"/>
              <a:t>Robert Graham Center. The PCMH: History, seven core features, evidence and transformational change. Washington, DC; 2007. </a:t>
            </a:r>
            <a:r>
              <a:rPr lang="en-US" altLang="en-US" sz="1400" b="0" dirty="0">
                <a:hlinkClick r:id="rId3"/>
              </a:rPr>
              <a:t>www.graham-center.org/online/graham/home/publications/monographs-books/2007/rgcmo-medical-home.html</a:t>
            </a:r>
            <a:r>
              <a:rPr lang="en-US" altLang="en-US" sz="1400" b="0" dirty="0"/>
              <a:t> </a:t>
            </a:r>
          </a:p>
          <a:p>
            <a:pPr eaLnBrk="1" hangingPunct="1">
              <a:lnSpc>
                <a:spcPct val="85000"/>
              </a:lnSpc>
              <a:spcBef>
                <a:spcPts val="600"/>
              </a:spcBef>
              <a:buFontTx/>
              <a:buNone/>
            </a:pPr>
            <a:r>
              <a:rPr lang="en-US" altLang="en-US" sz="1400" b="0" dirty="0"/>
              <a:t>Stange KC, Miller WL, Nutting PA, Crabtree BF, Stewart EE, </a:t>
            </a:r>
            <a:r>
              <a:rPr lang="en-US" altLang="en-US" sz="1400" b="0" dirty="0" err="1"/>
              <a:t>Jaén</a:t>
            </a:r>
            <a:r>
              <a:rPr lang="en-US" altLang="en-US" sz="1400" b="0" dirty="0"/>
              <a:t> CR. Context for understanding the National Demonstration Project and the Patient-Centered Medical Home. Ann Fam Med. 2010;8(Suppl 1):S2-S8. </a:t>
            </a:r>
            <a:r>
              <a:rPr lang="en-US" altLang="en-US" sz="1400" b="0" dirty="0">
                <a:hlinkClick r:id="rId4"/>
              </a:rPr>
              <a:t>www.annfammed.org/cgi/content/full/8/Suppl_1/S2</a:t>
            </a:r>
            <a:endParaRPr lang="en-US" altLang="en-US" sz="1400" b="0" dirty="0"/>
          </a:p>
          <a:p>
            <a:pPr eaLnBrk="1" hangingPunct="1">
              <a:lnSpc>
                <a:spcPct val="85000"/>
              </a:lnSpc>
              <a:spcBef>
                <a:spcPts val="600"/>
              </a:spcBef>
              <a:buFontTx/>
              <a:buNone/>
            </a:pPr>
            <a:r>
              <a:rPr lang="en-US" altLang="en-US" sz="1400" b="0" dirty="0"/>
              <a:t>PCPCC. Shared Principles of Primary Care. </a:t>
            </a:r>
            <a:r>
              <a:rPr lang="en-US" altLang="en-US" sz="1400" b="0" dirty="0">
                <a:hlinkClick r:id="rId5"/>
              </a:rPr>
              <a:t>https://www.pcpcc.org/about/shared-principles</a:t>
            </a:r>
            <a:r>
              <a:rPr lang="en-US" altLang="en-US" sz="1400" b="0" dirty="0"/>
              <a:t> </a:t>
            </a:r>
          </a:p>
          <a:p>
            <a:pPr eaLnBrk="1" hangingPunct="1">
              <a:lnSpc>
                <a:spcPct val="85000"/>
              </a:lnSpc>
              <a:spcBef>
                <a:spcPts val="600"/>
              </a:spcBef>
              <a:buFontTx/>
              <a:buNone/>
            </a:pPr>
            <a:r>
              <a:rPr lang="en-US" altLang="en-US" sz="1400" dirty="0"/>
              <a:t>PCPCC. Results &amp; Evidence.  </a:t>
            </a:r>
            <a:r>
              <a:rPr lang="en-US" altLang="en-US" sz="1400" dirty="0">
                <a:hlinkClick r:id="rId6"/>
              </a:rPr>
              <a:t>https://www.pcpcc.org/results-evidence</a:t>
            </a:r>
            <a:r>
              <a:rPr lang="en-US" altLang="en-US" sz="1400" dirty="0"/>
              <a:t> </a:t>
            </a:r>
          </a:p>
          <a:p>
            <a:pPr>
              <a:lnSpc>
                <a:spcPct val="85000"/>
              </a:lnSpc>
              <a:spcBef>
                <a:spcPts val="600"/>
              </a:spcBef>
              <a:buNone/>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Stange KC, Nutting PA, Miller WL, et al. Defining and measuring the Patient-Centered Medical Home. </a:t>
            </a: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J Gen Intern Med. </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2010; 25(6): 601-612.</a:t>
            </a:r>
          </a:p>
          <a:p>
            <a:pPr>
              <a:lnSpc>
                <a:spcPct val="85000"/>
              </a:lnSpc>
              <a:spcBef>
                <a:spcPts val="600"/>
              </a:spcBef>
              <a:buNone/>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Martin JC, Avant RF, Bowman MA, et al. The Future of Family Medicine: a collaborative project of the family medicine community. Annals of Family Medicine. Mar-Apr 2004;2 Suppl 1:S3-32.</a:t>
            </a:r>
          </a:p>
          <a:p>
            <a:pPr eaLnBrk="1" hangingPunct="1">
              <a:lnSpc>
                <a:spcPct val="85000"/>
              </a:lnSpc>
              <a:spcBef>
                <a:spcPts val="600"/>
              </a:spcBef>
              <a:buFontTx/>
              <a:buNone/>
            </a:pPr>
            <a:endParaRPr lang="en-US" altLang="en-US" sz="1400" dirty="0"/>
          </a:p>
          <a:p>
            <a:pPr eaLnBrk="1" hangingPunct="1">
              <a:lnSpc>
                <a:spcPct val="85000"/>
              </a:lnSpc>
              <a:buFontTx/>
              <a:buNone/>
            </a:pPr>
            <a:endParaRPr lang="en-US" altLang="en-US" sz="1400" dirty="0"/>
          </a:p>
        </p:txBody>
      </p:sp>
    </p:spTree>
    <p:extLst>
      <p:ext uri="{BB962C8B-B14F-4D97-AF65-F5344CB8AC3E}">
        <p14:creationId xmlns:p14="http://schemas.microsoft.com/office/powerpoint/2010/main" val="639437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1AAB8F-809E-4A13-B30D-8AAD1CA5804C}" type="slidenum">
              <a:rPr lang="en-US" altLang="en-US" sz="1400" smtClean="0"/>
              <a:pPr>
                <a:spcBef>
                  <a:spcPct val="0"/>
                </a:spcBef>
                <a:buFontTx/>
                <a:buNone/>
              </a:pPr>
              <a:t>57</a:t>
            </a:fld>
            <a:endParaRPr lang="en-US" altLang="en-US" sz="1400"/>
          </a:p>
        </p:txBody>
      </p:sp>
      <p:sp>
        <p:nvSpPr>
          <p:cNvPr id="47107" name="Rectangle 2"/>
          <p:cNvSpPr>
            <a:spLocks noGrp="1" noChangeArrowheads="1"/>
          </p:cNvSpPr>
          <p:nvPr>
            <p:ph type="title"/>
          </p:nvPr>
        </p:nvSpPr>
        <p:spPr/>
        <p:txBody>
          <a:bodyPr/>
          <a:lstStyle/>
          <a:p>
            <a:pPr algn="ctr" eaLnBrk="1" hangingPunct="1"/>
            <a:r>
              <a:rPr lang="en-US" altLang="en-US" b="1" dirty="0">
                <a:latin typeface="+mn-lt"/>
              </a:rPr>
              <a:t>Borrowed AND Generalist</a:t>
            </a:r>
            <a:br>
              <a:rPr lang="en-US" altLang="en-US" b="1" dirty="0">
                <a:latin typeface="+mn-lt"/>
              </a:rPr>
            </a:br>
            <a:r>
              <a:rPr lang="en-US" altLang="en-US" b="1" dirty="0">
                <a:latin typeface="+mn-lt"/>
              </a:rPr>
              <a:t>Knowledge</a:t>
            </a:r>
          </a:p>
        </p:txBody>
      </p:sp>
      <p:sp>
        <p:nvSpPr>
          <p:cNvPr id="37892" name="Rectangle 3"/>
          <p:cNvSpPr>
            <a:spLocks noGrp="1" noChangeArrowheads="1"/>
          </p:cNvSpPr>
          <p:nvPr>
            <p:ph type="body" idx="1"/>
          </p:nvPr>
        </p:nvSpPr>
        <p:spPr>
          <a:xfrm>
            <a:off x="457200" y="1851660"/>
            <a:ext cx="8229600" cy="3166110"/>
          </a:xfrm>
        </p:spPr>
        <p:txBody>
          <a:bodyPr>
            <a:normAutofit/>
          </a:bodyPr>
          <a:lstStyle/>
          <a:p>
            <a:pPr marL="342900" indent="-342900">
              <a:spcBef>
                <a:spcPts val="2400"/>
              </a:spcBef>
            </a:pPr>
            <a:r>
              <a:rPr lang="en-US" sz="3200" dirty="0"/>
              <a:t>Borrowed knowledge</a:t>
            </a:r>
          </a:p>
          <a:p>
            <a:pPr lvl="1">
              <a:spcBef>
                <a:spcPts val="600"/>
              </a:spcBef>
            </a:pPr>
            <a:r>
              <a:rPr lang="en-US" sz="2800" dirty="0">
                <a:latin typeface="Calibri" panose="020F0502020204030204" pitchFamily="34" charset="0"/>
                <a:ea typeface="Calibri" panose="020F0502020204030204" pitchFamily="34" charset="0"/>
              </a:rPr>
              <a:t>Primary care as a problem to be solved</a:t>
            </a:r>
          </a:p>
          <a:p>
            <a:pPr lvl="1">
              <a:spcBef>
                <a:spcPts val="600"/>
              </a:spcBef>
            </a:pPr>
            <a:r>
              <a:rPr lang="en-US" sz="2800" dirty="0">
                <a:latin typeface="Calibri" panose="020F0502020204030204" pitchFamily="34" charset="0"/>
                <a:ea typeface="Calibri" panose="020F0502020204030204" pitchFamily="34" charset="0"/>
              </a:rPr>
              <a:t>0.4% of NIH budget</a:t>
            </a:r>
          </a:p>
          <a:p>
            <a:pPr marL="342900" indent="-342900">
              <a:spcBef>
                <a:spcPts val="2400"/>
              </a:spcBef>
            </a:pPr>
            <a:r>
              <a:rPr lang="en-US" sz="3200" spc="-40" dirty="0">
                <a:latin typeface="Calibri" panose="020F0502020204030204" pitchFamily="34" charset="0"/>
                <a:ea typeface="Calibri" panose="020F0502020204030204" pitchFamily="34" charset="0"/>
              </a:rPr>
              <a:t>Generalist knowledge</a:t>
            </a:r>
          </a:p>
          <a:p>
            <a:pPr lvl="1">
              <a:spcBef>
                <a:spcPts val="600"/>
              </a:spcBef>
            </a:pPr>
            <a:r>
              <a:rPr lang="en-US" sz="2800" dirty="0">
                <a:latin typeface="Calibri" panose="020F0502020204030204" pitchFamily="34" charset="0"/>
                <a:ea typeface="Calibri" panose="020F0502020204030204" pitchFamily="34" charset="0"/>
              </a:rPr>
              <a:t>Primary care as a force for integration</a:t>
            </a:r>
          </a:p>
          <a:p>
            <a:pPr lvl="1">
              <a:spcBef>
                <a:spcPts val="600"/>
              </a:spcBef>
            </a:pPr>
            <a:r>
              <a:rPr lang="en-US" sz="2800" dirty="0">
                <a:latin typeface="Calibri" panose="020F0502020204030204" pitchFamily="34" charset="0"/>
                <a:ea typeface="Calibri" panose="020F0502020204030204" pitchFamily="34" charset="0"/>
              </a:rPr>
              <a:t>to be understood and supported</a:t>
            </a:r>
          </a:p>
          <a:p>
            <a:pPr>
              <a:spcBef>
                <a:spcPts val="2400"/>
              </a:spcBef>
            </a:pPr>
            <a:endParaRPr lang="en-US" sz="3200" spc="-4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6659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a:extLst>
              <a:ext uri="{FF2B5EF4-FFF2-40B4-BE49-F238E27FC236}">
                <a16:creationId xmlns:a16="http://schemas.microsoft.com/office/drawing/2014/main" id="{4FE68D19-A0BA-4A01-881B-19A172D7FA23}"/>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24483E-54B2-40B0-8443-805AF4B4C6A8}" type="slidenum">
              <a:rPr lang="en-US" altLang="en-US" sz="1400"/>
              <a:pPr>
                <a:spcBef>
                  <a:spcPct val="0"/>
                </a:spcBef>
                <a:buFontTx/>
                <a:buNone/>
              </a:pPr>
              <a:t>58</a:t>
            </a:fld>
            <a:endParaRPr lang="en-US" altLang="en-US" sz="1400"/>
          </a:p>
        </p:txBody>
      </p:sp>
      <p:sp>
        <p:nvSpPr>
          <p:cNvPr id="92163" name="Rectangle 2">
            <a:extLst>
              <a:ext uri="{FF2B5EF4-FFF2-40B4-BE49-F238E27FC236}">
                <a16:creationId xmlns:a16="http://schemas.microsoft.com/office/drawing/2014/main" id="{2AD5C38D-1383-46BB-8D8A-13C9CD5621A2}"/>
              </a:ext>
            </a:extLst>
          </p:cNvPr>
          <p:cNvSpPr>
            <a:spLocks noGrp="1" noChangeArrowheads="1"/>
          </p:cNvSpPr>
          <p:nvPr>
            <p:ph type="title"/>
          </p:nvPr>
        </p:nvSpPr>
        <p:spPr>
          <a:xfrm>
            <a:off x="508000" y="400050"/>
            <a:ext cx="7924800" cy="742950"/>
          </a:xfrm>
        </p:spPr>
        <p:txBody>
          <a:bodyPr/>
          <a:lstStyle/>
          <a:p>
            <a:pPr eaLnBrk="1" hangingPunct="1">
              <a:spcBef>
                <a:spcPct val="30000"/>
              </a:spcBef>
              <a:spcAft>
                <a:spcPct val="35000"/>
              </a:spcAft>
            </a:pPr>
            <a:r>
              <a:rPr lang="en-US" altLang="en-US" sz="3900" b="1"/>
              <a:t> </a:t>
            </a:r>
            <a:r>
              <a:rPr lang="en-US" altLang="en-US" b="1"/>
              <a:t>4 Ways of Knowing </a:t>
            </a:r>
            <a:endParaRPr lang="en-US" altLang="en-US"/>
          </a:p>
        </p:txBody>
      </p:sp>
      <p:sp>
        <p:nvSpPr>
          <p:cNvPr id="92164" name="Rectangle 3">
            <a:extLst>
              <a:ext uri="{FF2B5EF4-FFF2-40B4-BE49-F238E27FC236}">
                <a16:creationId xmlns:a16="http://schemas.microsoft.com/office/drawing/2014/main" id="{7A2363D9-1904-4558-978D-DFDE4A3CEB87}"/>
              </a:ext>
            </a:extLst>
          </p:cNvPr>
          <p:cNvSpPr>
            <a:spLocks noGrp="1" noChangeArrowheads="1"/>
          </p:cNvSpPr>
          <p:nvPr>
            <p:ph type="body" idx="1"/>
          </p:nvPr>
        </p:nvSpPr>
        <p:spPr>
          <a:xfrm>
            <a:off x="533400" y="5410200"/>
            <a:ext cx="8153400" cy="1219200"/>
          </a:xfrm>
        </p:spPr>
        <p:txBody>
          <a:bodyPr/>
          <a:lstStyle/>
          <a:p>
            <a:pPr eaLnBrk="1" hangingPunct="1">
              <a:spcBef>
                <a:spcPct val="55000"/>
              </a:spcBef>
              <a:buFontTx/>
              <a:buNone/>
            </a:pPr>
            <a:r>
              <a:rPr lang="en-US" altLang="en-US" sz="1600" dirty="0"/>
              <a:t>Adapted from:   </a:t>
            </a:r>
          </a:p>
          <a:p>
            <a:pPr eaLnBrk="1" hangingPunct="1">
              <a:spcBef>
                <a:spcPct val="15000"/>
              </a:spcBef>
              <a:buFontTx/>
              <a:buNone/>
            </a:pPr>
            <a:r>
              <a:rPr lang="en-US" altLang="en-US" sz="1600" dirty="0"/>
              <a:t>Wilber, K.  </a:t>
            </a:r>
            <a:r>
              <a:rPr lang="en-US" altLang="en-US" sz="1600" i="1" dirty="0"/>
              <a:t>Sex, Ecology, Spirituality</a:t>
            </a:r>
            <a:r>
              <a:rPr lang="en-US" altLang="en-US" sz="1600" dirty="0"/>
              <a:t>.  1995/2000, Boston: Shambhala Publications, Inc.</a:t>
            </a:r>
          </a:p>
          <a:p>
            <a:pPr eaLnBrk="1" hangingPunct="1">
              <a:spcBef>
                <a:spcPct val="15000"/>
              </a:spcBef>
              <a:buFontTx/>
              <a:buNone/>
            </a:pPr>
            <a:r>
              <a:rPr lang="en-US" altLang="en-US" sz="1600" dirty="0"/>
              <a:t>Wilber, K.  </a:t>
            </a:r>
            <a:r>
              <a:rPr lang="en-US" altLang="en-US" sz="1600" i="1" dirty="0"/>
              <a:t>A Brief History of Everything</a:t>
            </a:r>
            <a:r>
              <a:rPr lang="en-US" altLang="en-US" sz="1600" dirty="0"/>
              <a:t>. 1996, Boston: Shambhala Publications, Inc.</a:t>
            </a:r>
          </a:p>
        </p:txBody>
      </p:sp>
      <p:sp>
        <p:nvSpPr>
          <p:cNvPr id="92165" name="Rectangle 4">
            <a:extLst>
              <a:ext uri="{FF2B5EF4-FFF2-40B4-BE49-F238E27FC236}">
                <a16:creationId xmlns:a16="http://schemas.microsoft.com/office/drawing/2014/main" id="{79853EA5-2EFF-45CF-B89B-116BB7EF208E}"/>
              </a:ext>
            </a:extLst>
          </p:cNvPr>
          <p:cNvSpPr>
            <a:spLocks noChangeArrowheads="1"/>
          </p:cNvSpPr>
          <p:nvPr/>
        </p:nvSpPr>
        <p:spPr bwMode="auto">
          <a:xfrm>
            <a:off x="685800" y="1371600"/>
            <a:ext cx="7848600" cy="381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166" name="Line 5">
            <a:extLst>
              <a:ext uri="{FF2B5EF4-FFF2-40B4-BE49-F238E27FC236}">
                <a16:creationId xmlns:a16="http://schemas.microsoft.com/office/drawing/2014/main" id="{0B23E65A-6558-49DD-A5A3-289CFA6FA1B7}"/>
              </a:ext>
            </a:extLst>
          </p:cNvPr>
          <p:cNvSpPr>
            <a:spLocks noChangeShapeType="1"/>
          </p:cNvSpPr>
          <p:nvPr/>
        </p:nvSpPr>
        <p:spPr bwMode="auto">
          <a:xfrm>
            <a:off x="685800" y="2590800"/>
            <a:ext cx="784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7" name="Line 6">
            <a:extLst>
              <a:ext uri="{FF2B5EF4-FFF2-40B4-BE49-F238E27FC236}">
                <a16:creationId xmlns:a16="http://schemas.microsoft.com/office/drawing/2014/main" id="{B9B08872-6B08-4324-8FB6-DEF745A04FF4}"/>
              </a:ext>
            </a:extLst>
          </p:cNvPr>
          <p:cNvSpPr>
            <a:spLocks noChangeShapeType="1"/>
          </p:cNvSpPr>
          <p:nvPr/>
        </p:nvSpPr>
        <p:spPr bwMode="auto">
          <a:xfrm>
            <a:off x="685800" y="3962400"/>
            <a:ext cx="784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8" name="Line 7">
            <a:extLst>
              <a:ext uri="{FF2B5EF4-FFF2-40B4-BE49-F238E27FC236}">
                <a16:creationId xmlns:a16="http://schemas.microsoft.com/office/drawing/2014/main" id="{9BA35C42-C4CD-4C14-A3A0-596FB4158E43}"/>
              </a:ext>
            </a:extLst>
          </p:cNvPr>
          <p:cNvSpPr>
            <a:spLocks noChangeShapeType="1"/>
          </p:cNvSpPr>
          <p:nvPr/>
        </p:nvSpPr>
        <p:spPr bwMode="auto">
          <a:xfrm>
            <a:off x="3276600" y="1371600"/>
            <a:ext cx="0" cy="3810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9" name="Line 8">
            <a:extLst>
              <a:ext uri="{FF2B5EF4-FFF2-40B4-BE49-F238E27FC236}">
                <a16:creationId xmlns:a16="http://schemas.microsoft.com/office/drawing/2014/main" id="{9957FFC7-DB8E-4744-885B-A21BAF2A3D00}"/>
              </a:ext>
            </a:extLst>
          </p:cNvPr>
          <p:cNvSpPr>
            <a:spLocks noChangeShapeType="1"/>
          </p:cNvSpPr>
          <p:nvPr/>
        </p:nvSpPr>
        <p:spPr bwMode="auto">
          <a:xfrm>
            <a:off x="5791200" y="1371600"/>
            <a:ext cx="0" cy="3810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93705" name="Text Box 9">
            <a:extLst>
              <a:ext uri="{FF2B5EF4-FFF2-40B4-BE49-F238E27FC236}">
                <a16:creationId xmlns:a16="http://schemas.microsoft.com/office/drawing/2014/main" id="{DC1CF316-A3D0-4451-B1A6-8FE8547D116C}"/>
              </a:ext>
            </a:extLst>
          </p:cNvPr>
          <p:cNvSpPr txBox="1">
            <a:spLocks noChangeArrowheads="1"/>
          </p:cNvSpPr>
          <p:nvPr/>
        </p:nvSpPr>
        <p:spPr bwMode="auto">
          <a:xfrm>
            <a:off x="3276600" y="1447800"/>
            <a:ext cx="2438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0">
                <a:latin typeface="Times New Roman" panose="02020603050405020304" pitchFamily="18" charset="0"/>
              </a:rPr>
              <a:t>Inner Reality</a:t>
            </a:r>
          </a:p>
        </p:txBody>
      </p:sp>
      <p:sp>
        <p:nvSpPr>
          <p:cNvPr id="4893706" name="Rectangle 10">
            <a:extLst>
              <a:ext uri="{FF2B5EF4-FFF2-40B4-BE49-F238E27FC236}">
                <a16:creationId xmlns:a16="http://schemas.microsoft.com/office/drawing/2014/main" id="{1F6C2CD8-B5C6-4598-BA68-AB4EA302D0AF}"/>
              </a:ext>
            </a:extLst>
          </p:cNvPr>
          <p:cNvSpPr>
            <a:spLocks noChangeArrowheads="1"/>
          </p:cNvSpPr>
          <p:nvPr/>
        </p:nvSpPr>
        <p:spPr bwMode="auto">
          <a:xfrm>
            <a:off x="5791200" y="1447800"/>
            <a:ext cx="2590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0">
                <a:latin typeface="Times New Roman" panose="02020603050405020304" pitchFamily="18" charset="0"/>
              </a:rPr>
              <a:t>Outer Reality</a:t>
            </a:r>
          </a:p>
        </p:txBody>
      </p:sp>
      <p:sp>
        <p:nvSpPr>
          <p:cNvPr id="4893707" name="Text Box 11">
            <a:extLst>
              <a:ext uri="{FF2B5EF4-FFF2-40B4-BE49-F238E27FC236}">
                <a16:creationId xmlns:a16="http://schemas.microsoft.com/office/drawing/2014/main" id="{3CB2F8DB-CA7B-4BB9-B3ED-0DD636999101}"/>
              </a:ext>
            </a:extLst>
          </p:cNvPr>
          <p:cNvSpPr txBox="1">
            <a:spLocks noChangeArrowheads="1"/>
          </p:cNvSpPr>
          <p:nvPr/>
        </p:nvSpPr>
        <p:spPr bwMode="auto">
          <a:xfrm>
            <a:off x="990600" y="2895600"/>
            <a:ext cx="206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0">
                <a:latin typeface="Times New Roman" panose="02020603050405020304" pitchFamily="18" charset="0"/>
              </a:rPr>
              <a:t>Individual</a:t>
            </a:r>
          </a:p>
        </p:txBody>
      </p:sp>
      <p:sp>
        <p:nvSpPr>
          <p:cNvPr id="4893708" name="Text Box 12">
            <a:extLst>
              <a:ext uri="{FF2B5EF4-FFF2-40B4-BE49-F238E27FC236}">
                <a16:creationId xmlns:a16="http://schemas.microsoft.com/office/drawing/2014/main" id="{99493669-22BB-4D8E-AC20-22AF6D982A1A}"/>
              </a:ext>
            </a:extLst>
          </p:cNvPr>
          <p:cNvSpPr txBox="1">
            <a:spLocks noChangeArrowheads="1"/>
          </p:cNvSpPr>
          <p:nvPr/>
        </p:nvSpPr>
        <p:spPr bwMode="auto">
          <a:xfrm>
            <a:off x="4114800" y="2895600"/>
            <a:ext cx="742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0">
                <a:latin typeface="Times New Roman" panose="02020603050405020304" pitchFamily="18" charset="0"/>
              </a:rPr>
              <a:t>“I”</a:t>
            </a:r>
          </a:p>
        </p:txBody>
      </p:sp>
      <p:sp>
        <p:nvSpPr>
          <p:cNvPr id="4893709" name="Text Box 13">
            <a:extLst>
              <a:ext uri="{FF2B5EF4-FFF2-40B4-BE49-F238E27FC236}">
                <a16:creationId xmlns:a16="http://schemas.microsoft.com/office/drawing/2014/main" id="{459430A2-B42B-4367-86FC-B4373812A7B6}"/>
              </a:ext>
            </a:extLst>
          </p:cNvPr>
          <p:cNvSpPr txBox="1">
            <a:spLocks noChangeArrowheads="1"/>
          </p:cNvSpPr>
          <p:nvPr/>
        </p:nvSpPr>
        <p:spPr bwMode="auto">
          <a:xfrm>
            <a:off x="6629400" y="2819400"/>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0">
                <a:latin typeface="Times New Roman" panose="02020603050405020304" pitchFamily="18" charset="0"/>
              </a:rPr>
              <a:t>“It”</a:t>
            </a:r>
          </a:p>
        </p:txBody>
      </p:sp>
      <p:sp>
        <p:nvSpPr>
          <p:cNvPr id="4893710" name="Text Box 14">
            <a:extLst>
              <a:ext uri="{FF2B5EF4-FFF2-40B4-BE49-F238E27FC236}">
                <a16:creationId xmlns:a16="http://schemas.microsoft.com/office/drawing/2014/main" id="{00C11426-8378-4E14-A855-DD41ACAB1796}"/>
              </a:ext>
            </a:extLst>
          </p:cNvPr>
          <p:cNvSpPr txBox="1">
            <a:spLocks noChangeArrowheads="1"/>
          </p:cNvSpPr>
          <p:nvPr/>
        </p:nvSpPr>
        <p:spPr bwMode="auto">
          <a:xfrm>
            <a:off x="914400" y="4267200"/>
            <a:ext cx="206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0">
                <a:latin typeface="Times New Roman" panose="02020603050405020304" pitchFamily="18" charset="0"/>
              </a:rPr>
              <a:t>Collective</a:t>
            </a:r>
          </a:p>
        </p:txBody>
      </p:sp>
      <p:sp>
        <p:nvSpPr>
          <p:cNvPr id="4893711" name="Text Box 15">
            <a:extLst>
              <a:ext uri="{FF2B5EF4-FFF2-40B4-BE49-F238E27FC236}">
                <a16:creationId xmlns:a16="http://schemas.microsoft.com/office/drawing/2014/main" id="{141A4017-DD83-4F8A-AEE2-8687F59AD8BB}"/>
              </a:ext>
            </a:extLst>
          </p:cNvPr>
          <p:cNvSpPr txBox="1">
            <a:spLocks noChangeArrowheads="1"/>
          </p:cNvSpPr>
          <p:nvPr/>
        </p:nvSpPr>
        <p:spPr bwMode="auto">
          <a:xfrm>
            <a:off x="3886200" y="4191000"/>
            <a:ext cx="1225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0">
                <a:latin typeface="Times New Roman" panose="02020603050405020304" pitchFamily="18" charset="0"/>
              </a:rPr>
              <a:t>“We”</a:t>
            </a:r>
          </a:p>
        </p:txBody>
      </p:sp>
      <p:sp>
        <p:nvSpPr>
          <p:cNvPr id="4893712" name="Rectangle 16">
            <a:extLst>
              <a:ext uri="{FF2B5EF4-FFF2-40B4-BE49-F238E27FC236}">
                <a16:creationId xmlns:a16="http://schemas.microsoft.com/office/drawing/2014/main" id="{BFF2AEFE-7E82-4AC4-BA03-EEF101625E36}"/>
              </a:ext>
            </a:extLst>
          </p:cNvPr>
          <p:cNvSpPr>
            <a:spLocks noChangeArrowheads="1"/>
          </p:cNvSpPr>
          <p:nvPr/>
        </p:nvSpPr>
        <p:spPr bwMode="auto">
          <a:xfrm>
            <a:off x="6629400" y="4191000"/>
            <a:ext cx="1047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0">
                <a:latin typeface="Times New Roman" panose="02020603050405020304" pitchFamily="18" charset="0"/>
              </a:rPr>
              <a:t>“Its”</a:t>
            </a:r>
          </a:p>
        </p:txBody>
      </p:sp>
    </p:spTree>
    <p:extLst>
      <p:ext uri="{BB962C8B-B14F-4D97-AF65-F5344CB8AC3E}">
        <p14:creationId xmlns:p14="http://schemas.microsoft.com/office/powerpoint/2010/main" val="1265767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937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9370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9370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9371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893708">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893711">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893712">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8937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a:extLst>
              <a:ext uri="{FF2B5EF4-FFF2-40B4-BE49-F238E27FC236}">
                <a16:creationId xmlns:a16="http://schemas.microsoft.com/office/drawing/2014/main" id="{77B9C512-43B3-4CC8-931B-337CBB16A79E}"/>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9BE5C26-5816-4DAD-A1BA-5B7E4DE66110}" type="slidenum">
              <a:rPr lang="en-US" altLang="en-US" sz="1400"/>
              <a:pPr>
                <a:spcBef>
                  <a:spcPct val="0"/>
                </a:spcBef>
                <a:buFontTx/>
                <a:buNone/>
              </a:pPr>
              <a:t>59</a:t>
            </a:fld>
            <a:endParaRPr lang="en-US" altLang="en-US" sz="1400"/>
          </a:p>
        </p:txBody>
      </p:sp>
      <p:sp>
        <p:nvSpPr>
          <p:cNvPr id="94211" name="Rectangle 2">
            <a:extLst>
              <a:ext uri="{FF2B5EF4-FFF2-40B4-BE49-F238E27FC236}">
                <a16:creationId xmlns:a16="http://schemas.microsoft.com/office/drawing/2014/main" id="{3876FC38-D9BD-4667-8CEE-29A8E0D349F2}"/>
              </a:ext>
            </a:extLst>
          </p:cNvPr>
          <p:cNvSpPr>
            <a:spLocks noGrp="1" noChangeArrowheads="1"/>
          </p:cNvSpPr>
          <p:nvPr>
            <p:ph type="ctrTitle"/>
          </p:nvPr>
        </p:nvSpPr>
        <p:spPr>
          <a:xfrm>
            <a:off x="457200" y="304800"/>
            <a:ext cx="8432800" cy="914400"/>
          </a:xfrm>
        </p:spPr>
        <p:txBody>
          <a:bodyPr anchor="ctr">
            <a:normAutofit fontScale="90000"/>
          </a:bodyPr>
          <a:lstStyle/>
          <a:p>
            <a:pPr eaLnBrk="1" hangingPunct="1"/>
            <a:r>
              <a:rPr lang="en-US" altLang="en-US" sz="3800" b="1"/>
              <a:t>4 Ways of Knowing </a:t>
            </a:r>
            <a:br>
              <a:rPr lang="en-US" altLang="en-US" sz="3800" b="1"/>
            </a:br>
            <a:r>
              <a:rPr lang="en-US" altLang="en-US" sz="3800" b="1"/>
              <a:t>About Health &amp; Health Care</a:t>
            </a:r>
            <a:endParaRPr lang="en-US" altLang="en-US" sz="2900" b="1"/>
          </a:p>
        </p:txBody>
      </p:sp>
      <p:sp>
        <p:nvSpPr>
          <p:cNvPr id="94212" name="Rectangle 3">
            <a:extLst>
              <a:ext uri="{FF2B5EF4-FFF2-40B4-BE49-F238E27FC236}">
                <a16:creationId xmlns:a16="http://schemas.microsoft.com/office/drawing/2014/main" id="{6ED3A7D6-7B54-4853-8970-39E66D7A5604}"/>
              </a:ext>
            </a:extLst>
          </p:cNvPr>
          <p:cNvSpPr>
            <a:spLocks noGrp="1" noChangeArrowheads="1"/>
          </p:cNvSpPr>
          <p:nvPr>
            <p:ph type="subTitle" idx="1"/>
          </p:nvPr>
        </p:nvSpPr>
        <p:spPr>
          <a:xfrm>
            <a:off x="1066800" y="5486400"/>
            <a:ext cx="6934200" cy="1371600"/>
          </a:xfrm>
        </p:spPr>
        <p:txBody>
          <a:bodyPr/>
          <a:lstStyle/>
          <a:p>
            <a:pPr algn="l" eaLnBrk="1" hangingPunct="1">
              <a:lnSpc>
                <a:spcPct val="85000"/>
              </a:lnSpc>
              <a:spcBef>
                <a:spcPct val="15000"/>
              </a:spcBef>
            </a:pPr>
            <a:r>
              <a:rPr lang="en-US" altLang="en-US" sz="1800"/>
              <a:t>Adapted from:</a:t>
            </a:r>
          </a:p>
          <a:p>
            <a:pPr algn="l" eaLnBrk="1" hangingPunct="1">
              <a:lnSpc>
                <a:spcPct val="85000"/>
              </a:lnSpc>
              <a:spcBef>
                <a:spcPct val="15000"/>
              </a:spcBef>
            </a:pPr>
            <a:r>
              <a:rPr lang="en-US" altLang="en-US" sz="1800"/>
              <a:t>Stange KC, Miller WL, McWhinney I.  Developing the knowledge base of family practice.  </a:t>
            </a:r>
            <a:r>
              <a:rPr lang="en-US" altLang="en-US" sz="1800" i="1"/>
              <a:t>Fam Med</a:t>
            </a:r>
            <a:r>
              <a:rPr lang="en-US" altLang="en-US" sz="1800"/>
              <a:t>.  2001; 33(4):286-297.</a:t>
            </a:r>
          </a:p>
          <a:p>
            <a:pPr algn="l" eaLnBrk="1" hangingPunct="1">
              <a:lnSpc>
                <a:spcPct val="85000"/>
              </a:lnSpc>
              <a:spcBef>
                <a:spcPct val="15000"/>
              </a:spcBef>
            </a:pPr>
            <a:r>
              <a:rPr lang="en-US" altLang="en-US" sz="1800"/>
              <a:t>Stange KC. Ways of knowing, learning, and developing. Ann. Fam. Med. Jan-Feb 2010;8(1):4-10.</a:t>
            </a:r>
          </a:p>
        </p:txBody>
      </p:sp>
      <p:grpSp>
        <p:nvGrpSpPr>
          <p:cNvPr id="4895748" name="Group 4">
            <a:extLst>
              <a:ext uri="{FF2B5EF4-FFF2-40B4-BE49-F238E27FC236}">
                <a16:creationId xmlns:a16="http://schemas.microsoft.com/office/drawing/2014/main" id="{3676241F-D18F-4EF2-8DEE-BDDC0273A219}"/>
              </a:ext>
            </a:extLst>
          </p:cNvPr>
          <p:cNvGrpSpPr>
            <a:grpSpLocks/>
          </p:cNvGrpSpPr>
          <p:nvPr/>
        </p:nvGrpSpPr>
        <p:grpSpPr bwMode="auto">
          <a:xfrm>
            <a:off x="838200" y="1676400"/>
            <a:ext cx="7543800" cy="3657600"/>
            <a:chOff x="528" y="1056"/>
            <a:chExt cx="4752" cy="2304"/>
          </a:xfrm>
        </p:grpSpPr>
        <p:sp>
          <p:nvSpPr>
            <p:cNvPr id="94214" name="Rectangle 5">
              <a:extLst>
                <a:ext uri="{FF2B5EF4-FFF2-40B4-BE49-F238E27FC236}">
                  <a16:creationId xmlns:a16="http://schemas.microsoft.com/office/drawing/2014/main" id="{9EAFE3D7-297A-40DA-B230-9DC772984DEA}"/>
                </a:ext>
              </a:extLst>
            </p:cNvPr>
            <p:cNvSpPr>
              <a:spLocks noChangeArrowheads="1"/>
            </p:cNvSpPr>
            <p:nvPr/>
          </p:nvSpPr>
          <p:spPr bwMode="auto">
            <a:xfrm>
              <a:off x="528" y="1056"/>
              <a:ext cx="4752" cy="23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4215" name="Line 6">
              <a:extLst>
                <a:ext uri="{FF2B5EF4-FFF2-40B4-BE49-F238E27FC236}">
                  <a16:creationId xmlns:a16="http://schemas.microsoft.com/office/drawing/2014/main" id="{7B7C1F2E-A88A-4FD9-946A-3E81FA70E4EE}"/>
                </a:ext>
              </a:extLst>
            </p:cNvPr>
            <p:cNvSpPr>
              <a:spLocks noChangeShapeType="1"/>
            </p:cNvSpPr>
            <p:nvPr/>
          </p:nvSpPr>
          <p:spPr bwMode="auto">
            <a:xfrm>
              <a:off x="2880" y="1056"/>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6" name="Line 7">
              <a:extLst>
                <a:ext uri="{FF2B5EF4-FFF2-40B4-BE49-F238E27FC236}">
                  <a16:creationId xmlns:a16="http://schemas.microsoft.com/office/drawing/2014/main" id="{566F836B-983D-4C89-91F5-8FC51EC6FC57}"/>
                </a:ext>
              </a:extLst>
            </p:cNvPr>
            <p:cNvSpPr>
              <a:spLocks noChangeShapeType="1"/>
            </p:cNvSpPr>
            <p:nvPr/>
          </p:nvSpPr>
          <p:spPr bwMode="auto">
            <a:xfrm>
              <a:off x="528" y="2208"/>
              <a:ext cx="47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7" name="Text Box 8">
              <a:extLst>
                <a:ext uri="{FF2B5EF4-FFF2-40B4-BE49-F238E27FC236}">
                  <a16:creationId xmlns:a16="http://schemas.microsoft.com/office/drawing/2014/main" id="{86A66DD2-049A-4B7F-9F4D-38B95B6B6140}"/>
                </a:ext>
              </a:extLst>
            </p:cNvPr>
            <p:cNvSpPr txBox="1">
              <a:spLocks noChangeArrowheads="1"/>
            </p:cNvSpPr>
            <p:nvPr/>
          </p:nvSpPr>
          <p:spPr bwMode="auto">
            <a:xfrm>
              <a:off x="528" y="1248"/>
              <a:ext cx="2352" cy="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5000"/>
                </a:lnSpc>
                <a:spcBef>
                  <a:spcPct val="0"/>
                </a:spcBef>
                <a:buFontTx/>
                <a:buNone/>
              </a:pPr>
              <a:r>
                <a:rPr lang="en-US" altLang="en-US" b="0">
                  <a:latin typeface="Times New Roman" panose="02020603050405020304" pitchFamily="18" charset="0"/>
                </a:rPr>
                <a:t>“I”</a:t>
              </a:r>
            </a:p>
            <a:p>
              <a:pPr algn="ctr">
                <a:lnSpc>
                  <a:spcPct val="85000"/>
                </a:lnSpc>
                <a:spcBef>
                  <a:spcPct val="0"/>
                </a:spcBef>
                <a:buFontTx/>
                <a:buNone/>
              </a:pPr>
              <a:r>
                <a:rPr lang="en-US" altLang="en-US" b="0">
                  <a:latin typeface="Times New Roman" panose="02020603050405020304" pitchFamily="18" charset="0"/>
                </a:rPr>
                <a:t>Patient, Clinician, Worker, Policymaker</a:t>
              </a:r>
            </a:p>
          </p:txBody>
        </p:sp>
        <p:sp>
          <p:nvSpPr>
            <p:cNvPr id="94218" name="Text Box 9">
              <a:extLst>
                <a:ext uri="{FF2B5EF4-FFF2-40B4-BE49-F238E27FC236}">
                  <a16:creationId xmlns:a16="http://schemas.microsoft.com/office/drawing/2014/main" id="{116B4DDD-7E71-4843-8612-96953FAA6A40}"/>
                </a:ext>
              </a:extLst>
            </p:cNvPr>
            <p:cNvSpPr txBox="1">
              <a:spLocks noChangeArrowheads="1"/>
            </p:cNvSpPr>
            <p:nvPr/>
          </p:nvSpPr>
          <p:spPr bwMode="auto">
            <a:xfrm>
              <a:off x="3408" y="1152"/>
              <a:ext cx="1306" cy="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0">
                  <a:latin typeface="Times New Roman" panose="02020603050405020304" pitchFamily="18" charset="0"/>
                </a:rPr>
                <a:t>“It”</a:t>
              </a:r>
            </a:p>
            <a:p>
              <a:pPr algn="ctr">
                <a:lnSpc>
                  <a:spcPct val="80000"/>
                </a:lnSpc>
                <a:spcBef>
                  <a:spcPct val="0"/>
                </a:spcBef>
                <a:buFontTx/>
                <a:buNone/>
              </a:pPr>
              <a:r>
                <a:rPr lang="en-US" altLang="en-US" b="0">
                  <a:latin typeface="Times New Roman" panose="02020603050405020304" pitchFamily="18" charset="0"/>
                </a:rPr>
                <a:t>Disease, Treatment</a:t>
              </a:r>
            </a:p>
          </p:txBody>
        </p:sp>
        <p:sp>
          <p:nvSpPr>
            <p:cNvPr id="94219" name="Text Box 10">
              <a:extLst>
                <a:ext uri="{FF2B5EF4-FFF2-40B4-BE49-F238E27FC236}">
                  <a16:creationId xmlns:a16="http://schemas.microsoft.com/office/drawing/2014/main" id="{DE822306-26FF-4B39-A906-84F5C175062B}"/>
                </a:ext>
              </a:extLst>
            </p:cNvPr>
            <p:cNvSpPr txBox="1">
              <a:spLocks noChangeArrowheads="1"/>
            </p:cNvSpPr>
            <p:nvPr/>
          </p:nvSpPr>
          <p:spPr bwMode="auto">
            <a:xfrm>
              <a:off x="576" y="2256"/>
              <a:ext cx="2304" cy="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0">
                  <a:latin typeface="Times New Roman" panose="02020603050405020304" pitchFamily="18" charset="0"/>
                </a:rPr>
                <a:t>“We”</a:t>
              </a:r>
            </a:p>
            <a:p>
              <a:pPr algn="ctr">
                <a:spcBef>
                  <a:spcPct val="0"/>
                </a:spcBef>
                <a:buFontTx/>
                <a:buNone/>
              </a:pPr>
              <a:r>
                <a:rPr lang="en-US" altLang="en-US" b="0">
                  <a:latin typeface="Times New Roman" panose="02020603050405020304" pitchFamily="18" charset="0"/>
                </a:rPr>
                <a:t>Family, Practice, Team, Community</a:t>
              </a:r>
            </a:p>
          </p:txBody>
        </p:sp>
        <p:sp>
          <p:nvSpPr>
            <p:cNvPr id="94220" name="Text Box 11">
              <a:extLst>
                <a:ext uri="{FF2B5EF4-FFF2-40B4-BE49-F238E27FC236}">
                  <a16:creationId xmlns:a16="http://schemas.microsoft.com/office/drawing/2014/main" id="{A0CA4046-7B63-4C1C-9702-1F1CC8F33632}"/>
                </a:ext>
              </a:extLst>
            </p:cNvPr>
            <p:cNvSpPr txBox="1">
              <a:spLocks noChangeArrowheads="1"/>
            </p:cNvSpPr>
            <p:nvPr/>
          </p:nvSpPr>
          <p:spPr bwMode="auto">
            <a:xfrm>
              <a:off x="2880" y="2208"/>
              <a:ext cx="2352" cy="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0">
                  <a:latin typeface="Times New Roman" panose="02020603050405020304" pitchFamily="18" charset="0"/>
                </a:rPr>
                <a:t>“Its”</a:t>
              </a:r>
            </a:p>
            <a:p>
              <a:pPr algn="ctr">
                <a:spcBef>
                  <a:spcPct val="0"/>
                </a:spcBef>
                <a:buFontTx/>
                <a:buNone/>
              </a:pPr>
              <a:r>
                <a:rPr lang="en-US" altLang="en-US" b="0">
                  <a:latin typeface="Times New Roman" panose="02020603050405020304" pitchFamily="18" charset="0"/>
                </a:rPr>
                <a:t>Systems, Organization</a:t>
              </a:r>
            </a:p>
          </p:txBody>
        </p:sp>
      </p:grpSp>
    </p:spTree>
    <p:extLst>
      <p:ext uri="{BB962C8B-B14F-4D97-AF65-F5344CB8AC3E}">
        <p14:creationId xmlns:p14="http://schemas.microsoft.com/office/powerpoint/2010/main" val="4204737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95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01752D2B-693E-8818-1C7D-37BAF5250A78}"/>
              </a:ext>
            </a:extLst>
          </p:cNvPr>
          <p:cNvPicPr>
            <a:picLocks noChangeAspect="1"/>
          </p:cNvPicPr>
          <p:nvPr/>
        </p:nvPicPr>
        <p:blipFill rotWithShape="1">
          <a:blip r:embed="rId2"/>
          <a:srcRect l="28419" t="11206" r="33013" b="29914"/>
          <a:stretch/>
        </p:blipFill>
        <p:spPr bwMode="auto">
          <a:xfrm>
            <a:off x="470596" y="136524"/>
            <a:ext cx="8201469" cy="5969308"/>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45DDD482-7CF2-2ECB-798B-98D0934A2C9E}"/>
              </a:ext>
            </a:extLst>
          </p:cNvPr>
          <p:cNvSpPr txBox="1"/>
          <p:nvPr/>
        </p:nvSpPr>
        <p:spPr>
          <a:xfrm>
            <a:off x="983225" y="6230316"/>
            <a:ext cx="8299777" cy="512704"/>
          </a:xfrm>
          <a:prstGeom prst="rect">
            <a:avLst/>
          </a:prstGeom>
          <a:noFill/>
        </p:spPr>
        <p:txBody>
          <a:bodyPr wrap="square" rtlCol="0">
            <a:spAutoFit/>
          </a:bodyPr>
          <a:lstStyle/>
          <a:p>
            <a:pPr marL="0" marR="0">
              <a:lnSpc>
                <a:spcPct val="85000"/>
              </a:lnSpc>
              <a:spcBef>
                <a:spcPts val="400"/>
              </a:spcBef>
            </a:pPr>
            <a:r>
              <a:rPr lang="en-US" sz="1550" dirty="0">
                <a:effectLst/>
                <a:latin typeface="Calibri" panose="020F0502020204030204" pitchFamily="34" charset="0"/>
                <a:ea typeface="Calibri" panose="020F0502020204030204" pitchFamily="34" charset="0"/>
              </a:rPr>
              <a:t>Stange KC, Miller WL, Etz RS. The role of primary care in improving population health. Milbank Q. 2023;101(S1):795-840.  </a:t>
            </a:r>
            <a:r>
              <a:rPr lang="en-US" sz="1550" dirty="0">
                <a:effectLst/>
                <a:latin typeface="Calibri" panose="020F0502020204030204" pitchFamily="34" charset="0"/>
                <a:ea typeface="Calibri" panose="020F0502020204030204" pitchFamily="34" charset="0"/>
                <a:hlinkClick r:id="rId3"/>
              </a:rPr>
              <a:t>https://onlinelibrary.wiley.com/doi/10.1111/1468-0009.12638</a:t>
            </a:r>
            <a:r>
              <a:rPr lang="en-US" sz="1550" dirty="0">
                <a:effectLst/>
                <a:latin typeface="Calibri" panose="020F0502020204030204" pitchFamily="34" charset="0"/>
                <a:ea typeface="Calibri" panose="020F0502020204030204" pitchFamily="34" charset="0"/>
              </a:rPr>
              <a:t> </a:t>
            </a:r>
            <a:endParaRPr lang="en-US" sz="1550" dirty="0"/>
          </a:p>
        </p:txBody>
      </p:sp>
      <p:sp>
        <p:nvSpPr>
          <p:cNvPr id="2" name="Slide Number Placeholder 1">
            <a:extLst>
              <a:ext uri="{FF2B5EF4-FFF2-40B4-BE49-F238E27FC236}">
                <a16:creationId xmlns:a16="http://schemas.microsoft.com/office/drawing/2014/main" id="{C7EB9874-4471-0892-B703-E46535F7D117}"/>
              </a:ext>
            </a:extLst>
          </p:cNvPr>
          <p:cNvSpPr>
            <a:spLocks noGrp="1"/>
          </p:cNvSpPr>
          <p:nvPr>
            <p:ph type="sldNum" sz="quarter" idx="12"/>
          </p:nvPr>
        </p:nvSpPr>
        <p:spPr/>
        <p:txBody>
          <a:bodyPr/>
          <a:lstStyle/>
          <a:p>
            <a:fld id="{464EB498-9CCD-457D-A359-273D18E4027B}" type="slidenum">
              <a:rPr lang="en-US" smtClean="0"/>
              <a:t>6</a:t>
            </a:fld>
            <a:endParaRPr lang="en-US"/>
          </a:p>
        </p:txBody>
      </p:sp>
    </p:spTree>
    <p:extLst>
      <p:ext uri="{BB962C8B-B14F-4D97-AF65-F5344CB8AC3E}">
        <p14:creationId xmlns:p14="http://schemas.microsoft.com/office/powerpoint/2010/main" val="295094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323" y="962526"/>
            <a:ext cx="3960576" cy="5125452"/>
          </a:xfrm>
          <a:prstGeom prst="rect">
            <a:avLst/>
          </a:prstGeom>
          <a:ln>
            <a:solidFill>
              <a:schemeClr val="tx1"/>
            </a:solidFill>
          </a:ln>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35" r="1672" b="1458"/>
          <a:stretch/>
        </p:blipFill>
        <p:spPr>
          <a:xfrm>
            <a:off x="4992925" y="962526"/>
            <a:ext cx="3410343" cy="5125452"/>
          </a:xfrm>
          <a:prstGeom prst="rect">
            <a:avLst/>
          </a:prstGeom>
        </p:spPr>
      </p:pic>
      <p:sp>
        <p:nvSpPr>
          <p:cNvPr id="2" name="Slide Number Placeholder 1">
            <a:extLst>
              <a:ext uri="{FF2B5EF4-FFF2-40B4-BE49-F238E27FC236}">
                <a16:creationId xmlns:a16="http://schemas.microsoft.com/office/drawing/2014/main" id="{DB4CA3FB-A076-DE0C-A5E8-71E5DAFC92D4}"/>
              </a:ext>
            </a:extLst>
          </p:cNvPr>
          <p:cNvSpPr>
            <a:spLocks noGrp="1"/>
          </p:cNvSpPr>
          <p:nvPr>
            <p:ph type="sldNum" sz="quarter" idx="12"/>
          </p:nvPr>
        </p:nvSpPr>
        <p:spPr/>
        <p:txBody>
          <a:bodyPr/>
          <a:lstStyle/>
          <a:p>
            <a:fld id="{464EB498-9CCD-457D-A359-273D18E4027B}" type="slidenum">
              <a:rPr lang="en-US" smtClean="0"/>
              <a:t>60</a:t>
            </a:fld>
            <a:endParaRPr lang="en-US"/>
          </a:p>
        </p:txBody>
      </p:sp>
    </p:spTree>
    <p:extLst>
      <p:ext uri="{BB962C8B-B14F-4D97-AF65-F5344CB8AC3E}">
        <p14:creationId xmlns:p14="http://schemas.microsoft.com/office/powerpoint/2010/main" val="9384813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4390" y="679382"/>
            <a:ext cx="7486650" cy="5311967"/>
          </a:xfrm>
          <a:prstGeom prst="rect">
            <a:avLst/>
          </a:prstGeom>
          <a:noFill/>
        </p:spPr>
        <p:txBody>
          <a:bodyPr wrap="square" rtlCol="0">
            <a:spAutoFit/>
          </a:bodyPr>
          <a:lstStyle/>
          <a:p>
            <a:pPr>
              <a:lnSpc>
                <a:spcPct val="105000"/>
              </a:lnSpc>
              <a:spcBef>
                <a:spcPts val="1800"/>
              </a:spcBef>
            </a:pPr>
            <a:r>
              <a:rPr lang="en-US" sz="3100" i="1" dirty="0"/>
              <a:t>“The family practice movement has succeeded in the decade just past because we were identified with reforms that are more pervasive and powerful than ourselves.”</a:t>
            </a:r>
          </a:p>
          <a:p>
            <a:pPr>
              <a:lnSpc>
                <a:spcPct val="105000"/>
              </a:lnSpc>
              <a:spcBef>
                <a:spcPts val="1800"/>
              </a:spcBef>
            </a:pPr>
            <a:r>
              <a:rPr lang="en-US" sz="3100" i="1" dirty="0"/>
              <a:t>“I am convinced that the emergence of family practice was a response to ideas whose time had come and that our continued success is dependent on our ability to identify what they are, and to facilitate their expression, not to manage, control, or own them.”</a:t>
            </a:r>
          </a:p>
        </p:txBody>
      </p:sp>
      <p:sp>
        <p:nvSpPr>
          <p:cNvPr id="4" name="TextBox 3"/>
          <p:cNvSpPr txBox="1"/>
          <p:nvPr/>
        </p:nvSpPr>
        <p:spPr>
          <a:xfrm>
            <a:off x="834390" y="6408658"/>
            <a:ext cx="7793480" cy="369332"/>
          </a:xfrm>
          <a:prstGeom prst="rect">
            <a:avLst/>
          </a:prstGeom>
          <a:noFill/>
        </p:spPr>
        <p:txBody>
          <a:bodyPr wrap="none" rtlCol="0">
            <a:spAutoFit/>
          </a:bodyPr>
          <a:lstStyle/>
          <a:p>
            <a:r>
              <a:rPr lang="en-US" dirty="0"/>
              <a:t>Stephens GG. Family medicine as counterculture. </a:t>
            </a:r>
            <a:r>
              <a:rPr lang="en-US" i="1" dirty="0"/>
              <a:t>Fam Med. </a:t>
            </a:r>
            <a:r>
              <a:rPr lang="en-US" dirty="0"/>
              <a:t>1989;21(2):103-109. </a:t>
            </a:r>
          </a:p>
        </p:txBody>
      </p:sp>
      <p:sp>
        <p:nvSpPr>
          <p:cNvPr id="2" name="Slide Number Placeholder 1">
            <a:extLst>
              <a:ext uri="{FF2B5EF4-FFF2-40B4-BE49-F238E27FC236}">
                <a16:creationId xmlns:a16="http://schemas.microsoft.com/office/drawing/2014/main" id="{69CFC6F3-B216-202E-683D-A3D62944EDD2}"/>
              </a:ext>
            </a:extLst>
          </p:cNvPr>
          <p:cNvSpPr>
            <a:spLocks noGrp="1"/>
          </p:cNvSpPr>
          <p:nvPr>
            <p:ph type="sldNum" sz="quarter" idx="12"/>
          </p:nvPr>
        </p:nvSpPr>
        <p:spPr/>
        <p:txBody>
          <a:bodyPr/>
          <a:lstStyle/>
          <a:p>
            <a:fld id="{464EB498-9CCD-457D-A359-273D18E4027B}" type="slidenum">
              <a:rPr lang="en-US" smtClean="0"/>
              <a:t>61</a:t>
            </a:fld>
            <a:endParaRPr lang="en-US"/>
          </a:p>
        </p:txBody>
      </p:sp>
    </p:spTree>
    <p:extLst>
      <p:ext uri="{BB962C8B-B14F-4D97-AF65-F5344CB8AC3E}">
        <p14:creationId xmlns:p14="http://schemas.microsoft.com/office/powerpoint/2010/main" val="310878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a:extLst>
              <a:ext uri="{FF2B5EF4-FFF2-40B4-BE49-F238E27FC236}">
                <a16:creationId xmlns:a16="http://schemas.microsoft.com/office/drawing/2014/main" id="{F30D0D1F-8940-AC84-4E21-579D0B34C4A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a:spcBef>
                <a:spcPct val="0"/>
              </a:spcBef>
              <a:buFontTx/>
              <a:buNone/>
            </a:pPr>
            <a:fld id="{8249EEC8-E2B0-4B46-9FAE-C0327D3EC6E7}" type="slidenum">
              <a:rPr lang="en-US" altLang="en-US" sz="1400" smtClean="0"/>
              <a:pPr>
                <a:spcBef>
                  <a:spcPct val="0"/>
                </a:spcBef>
                <a:buFontTx/>
                <a:buNone/>
              </a:pPr>
              <a:t>62</a:t>
            </a:fld>
            <a:endParaRPr lang="en-US" altLang="en-US" sz="1400"/>
          </a:p>
        </p:txBody>
      </p:sp>
      <p:pic>
        <p:nvPicPr>
          <p:cNvPr id="54275" name="Picture 2" descr="bestph34">
            <a:extLst>
              <a:ext uri="{FF2B5EF4-FFF2-40B4-BE49-F238E27FC236}">
                <a16:creationId xmlns:a16="http://schemas.microsoft.com/office/drawing/2014/main" id="{698394CD-5984-09AE-93BC-52D6934F0CFC}"/>
              </a:ext>
            </a:extLst>
          </p:cNvPr>
          <p:cNvPicPr>
            <a:picLocks noGrp="1" noChangeAspect="1" noChangeArrowheads="1"/>
          </p:cNvPicPr>
          <p:nvPr>
            <p:ph type="chart" sz="half" idx="4294967295"/>
          </p:nvPr>
        </p:nvPicPr>
        <p:blipFill rotWithShape="1">
          <a:blip r:embed="rId3">
            <a:lum bright="2000" contrast="4000"/>
            <a:extLst>
              <a:ext uri="{28A0092B-C50C-407E-A947-70E740481C1C}">
                <a14:useLocalDpi xmlns:a14="http://schemas.microsoft.com/office/drawing/2010/main" val="0"/>
              </a:ext>
            </a:extLst>
          </a:blip>
          <a:srcRect r="1988" b="3226"/>
          <a:stretch/>
        </p:blipFill>
        <p:spPr>
          <a:xfrm>
            <a:off x="0" y="0"/>
            <a:ext cx="9260958" cy="6858000"/>
          </a:xfrm>
          <a:noFill/>
        </p:spPr>
      </p:pic>
    </p:spTree>
    <p:extLst>
      <p:ext uri="{BB962C8B-B14F-4D97-AF65-F5344CB8AC3E}">
        <p14:creationId xmlns:p14="http://schemas.microsoft.com/office/powerpoint/2010/main" val="10046118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0E45-F795-4C9A-A67F-0C6E1CC24CE0}"/>
              </a:ext>
            </a:extLst>
          </p:cNvPr>
          <p:cNvSpPr>
            <a:spLocks noGrp="1"/>
          </p:cNvSpPr>
          <p:nvPr>
            <p:ph type="title"/>
          </p:nvPr>
        </p:nvSpPr>
        <p:spPr>
          <a:xfrm>
            <a:off x="697230" y="555171"/>
            <a:ext cx="7886700" cy="1216840"/>
          </a:xfrm>
        </p:spPr>
        <p:txBody>
          <a:bodyPr>
            <a:normAutofit/>
          </a:bodyPr>
          <a:lstStyle/>
          <a:p>
            <a:pPr algn="ctr"/>
            <a:r>
              <a:rPr lang="en-US" sz="6000" b="1" dirty="0">
                <a:latin typeface="+mj-lt"/>
              </a:rPr>
              <a:t>Methods</a:t>
            </a:r>
            <a:r>
              <a:rPr lang="en-US" sz="7200" b="1" dirty="0">
                <a:latin typeface="+mj-lt"/>
              </a:rPr>
              <a:t> </a:t>
            </a:r>
            <a:endParaRPr lang="en-US" sz="7200" b="1" dirty="0"/>
          </a:p>
        </p:txBody>
      </p:sp>
      <p:sp>
        <p:nvSpPr>
          <p:cNvPr id="3" name="Content Placeholder 2">
            <a:extLst>
              <a:ext uri="{FF2B5EF4-FFF2-40B4-BE49-F238E27FC236}">
                <a16:creationId xmlns:a16="http://schemas.microsoft.com/office/drawing/2014/main" id="{E050A663-BF77-40CA-99D0-FE090F5B07B5}"/>
              </a:ext>
            </a:extLst>
          </p:cNvPr>
          <p:cNvSpPr>
            <a:spLocks noGrp="1"/>
          </p:cNvSpPr>
          <p:nvPr>
            <p:ph idx="1"/>
          </p:nvPr>
        </p:nvSpPr>
        <p:spPr>
          <a:xfrm>
            <a:off x="971550" y="2253343"/>
            <a:ext cx="7315200" cy="3621677"/>
          </a:xfrm>
        </p:spPr>
        <p:txBody>
          <a:bodyPr>
            <a:normAutofit fontScale="92500"/>
          </a:bodyPr>
          <a:lstStyle/>
          <a:p>
            <a:pPr marL="339725" indent="-339725">
              <a:spcBef>
                <a:spcPts val="2200"/>
              </a:spcBef>
            </a:pPr>
            <a:r>
              <a:rPr lang="en-US" sz="3500" dirty="0"/>
              <a:t>Working at the interface of QI &amp; research</a:t>
            </a:r>
          </a:p>
          <a:p>
            <a:pPr marL="339725" indent="-339725">
              <a:spcBef>
                <a:spcPts val="2200"/>
              </a:spcBef>
            </a:pPr>
            <a:r>
              <a:rPr lang="en-US" sz="3500" dirty="0"/>
              <a:t>Participatory approaches</a:t>
            </a:r>
          </a:p>
          <a:p>
            <a:pPr marL="339725" indent="-339725">
              <a:spcBef>
                <a:spcPts val="2200"/>
              </a:spcBef>
            </a:pPr>
            <a:r>
              <a:rPr lang="en-US" sz="3500" dirty="0"/>
              <a:t>Measuring what matters</a:t>
            </a:r>
          </a:p>
          <a:p>
            <a:pPr marL="339725" indent="-339725">
              <a:spcBef>
                <a:spcPts val="2200"/>
              </a:spcBef>
            </a:pPr>
            <a:r>
              <a:rPr lang="en-US" sz="3500" dirty="0"/>
              <a:t>Modeling complexity</a:t>
            </a:r>
          </a:p>
          <a:p>
            <a:pPr marL="339725" indent="-339725">
              <a:spcBef>
                <a:spcPts val="2200"/>
              </a:spcBef>
            </a:pPr>
            <a:r>
              <a:rPr lang="en-US" sz="3500" dirty="0"/>
              <a:t>Numbers &amp; narratives</a:t>
            </a:r>
          </a:p>
          <a:p>
            <a:endParaRPr lang="en-US" dirty="0"/>
          </a:p>
        </p:txBody>
      </p:sp>
      <p:sp>
        <p:nvSpPr>
          <p:cNvPr id="4" name="Slide Number Placeholder 3">
            <a:extLst>
              <a:ext uri="{FF2B5EF4-FFF2-40B4-BE49-F238E27FC236}">
                <a16:creationId xmlns:a16="http://schemas.microsoft.com/office/drawing/2014/main" id="{1888B0F6-E972-07FF-051F-0475D265E7EB}"/>
              </a:ext>
            </a:extLst>
          </p:cNvPr>
          <p:cNvSpPr>
            <a:spLocks noGrp="1"/>
          </p:cNvSpPr>
          <p:nvPr>
            <p:ph type="sldNum" sz="quarter" idx="12"/>
          </p:nvPr>
        </p:nvSpPr>
        <p:spPr/>
        <p:txBody>
          <a:bodyPr/>
          <a:lstStyle/>
          <a:p>
            <a:fld id="{464EB498-9CCD-457D-A359-273D18E4027B}" type="slidenum">
              <a:rPr lang="en-US" smtClean="0"/>
              <a:t>63</a:t>
            </a:fld>
            <a:endParaRPr lang="en-US"/>
          </a:p>
        </p:txBody>
      </p:sp>
    </p:spTree>
    <p:extLst>
      <p:ext uri="{BB962C8B-B14F-4D97-AF65-F5344CB8AC3E}">
        <p14:creationId xmlns:p14="http://schemas.microsoft.com/office/powerpoint/2010/main" val="200929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47700" y="619256"/>
            <a:ext cx="7886700" cy="1173742"/>
          </a:xfrm>
        </p:spPr>
        <p:txBody>
          <a:bodyPr>
            <a:normAutofit fontScale="90000"/>
          </a:bodyPr>
          <a:lstStyle/>
          <a:p>
            <a:pPr algn="ctr"/>
            <a:r>
              <a:rPr lang="en-US" altLang="en-US" sz="4000" b="1" spc="-30" dirty="0">
                <a:latin typeface="+mn-lt"/>
              </a:rPr>
              <a:t>Working at the interface of QI &amp; research</a:t>
            </a:r>
          </a:p>
        </p:txBody>
      </p:sp>
      <p:sp>
        <p:nvSpPr>
          <p:cNvPr id="77827" name="Rectangle 3"/>
          <p:cNvSpPr>
            <a:spLocks noGrp="1" noChangeArrowheads="1"/>
          </p:cNvSpPr>
          <p:nvPr>
            <p:ph type="body" idx="1"/>
          </p:nvPr>
        </p:nvSpPr>
        <p:spPr>
          <a:xfrm>
            <a:off x="628650" y="2163774"/>
            <a:ext cx="7905750" cy="3196896"/>
          </a:xfrm>
        </p:spPr>
        <p:txBody>
          <a:bodyPr>
            <a:normAutofit/>
          </a:bodyPr>
          <a:lstStyle/>
          <a:p>
            <a:pPr>
              <a:lnSpc>
                <a:spcPct val="100000"/>
              </a:lnSpc>
              <a:spcBef>
                <a:spcPts val="1800"/>
              </a:spcBef>
            </a:pPr>
            <a:r>
              <a:rPr lang="en-US" spc="-30" dirty="0"/>
              <a:t>Difference between quality improvement &amp; research</a:t>
            </a:r>
            <a:endParaRPr lang="en-US" sz="2500" spc="-30" dirty="0"/>
          </a:p>
          <a:p>
            <a:pPr lvl="1">
              <a:lnSpc>
                <a:spcPct val="100000"/>
              </a:lnSpc>
              <a:spcBef>
                <a:spcPts val="0"/>
              </a:spcBef>
            </a:pPr>
            <a:r>
              <a:rPr lang="en-US" dirty="0"/>
              <a:t>Local or transportable new knowledge?</a:t>
            </a:r>
          </a:p>
          <a:p>
            <a:pPr lvl="1">
              <a:lnSpc>
                <a:spcPct val="100000"/>
              </a:lnSpc>
              <a:spcBef>
                <a:spcPts val="0"/>
              </a:spcBef>
            </a:pPr>
            <a:r>
              <a:rPr lang="en-US" dirty="0"/>
              <a:t>IRB</a:t>
            </a:r>
          </a:p>
          <a:p>
            <a:pPr>
              <a:lnSpc>
                <a:spcPct val="100000"/>
              </a:lnSpc>
              <a:spcBef>
                <a:spcPts val="1800"/>
              </a:spcBef>
            </a:pPr>
            <a:r>
              <a:rPr lang="en-US" dirty="0"/>
              <a:t>Develop clinical laboratories &amp; learning communities</a:t>
            </a:r>
          </a:p>
          <a:p>
            <a:pPr lvl="1"/>
            <a:endParaRPr lang="en-US" altLang="en-US" dirty="0"/>
          </a:p>
          <a:p>
            <a:pPr lvl="1"/>
            <a:endParaRPr lang="en-US" altLang="en-US" dirty="0"/>
          </a:p>
        </p:txBody>
      </p:sp>
      <p:sp>
        <p:nvSpPr>
          <p:cNvPr id="3" name="TextBox 2"/>
          <p:cNvSpPr txBox="1"/>
          <p:nvPr/>
        </p:nvSpPr>
        <p:spPr>
          <a:xfrm>
            <a:off x="908050" y="5731446"/>
            <a:ext cx="7607300" cy="800732"/>
          </a:xfrm>
          <a:prstGeom prst="rect">
            <a:avLst/>
          </a:prstGeom>
          <a:noFill/>
        </p:spPr>
        <p:txBody>
          <a:bodyPr wrap="square" rtlCol="0">
            <a:spAutoFit/>
          </a:bodyPr>
          <a:lstStyle/>
          <a:p>
            <a:pPr lvl="0">
              <a:lnSpc>
                <a:spcPct val="85000"/>
              </a:lnSpc>
              <a:spcBef>
                <a:spcPts val="800"/>
              </a:spcBef>
            </a:pPr>
            <a:r>
              <a:rPr lang="en-US" dirty="0"/>
              <a:t>Mold JW, Peterson KA. Primary care practice-based research networks: working at the interface between research and quality improvement. Ann Fam Med. 2005;3 Suppl 1:S12-20.</a:t>
            </a:r>
          </a:p>
        </p:txBody>
      </p:sp>
      <p:sp>
        <p:nvSpPr>
          <p:cNvPr id="2" name="Slide Number Placeholder 1"/>
          <p:cNvSpPr>
            <a:spLocks noGrp="1"/>
          </p:cNvSpPr>
          <p:nvPr>
            <p:ph type="sldNum" sz="quarter" idx="12"/>
          </p:nvPr>
        </p:nvSpPr>
        <p:spPr/>
        <p:txBody>
          <a:bodyPr/>
          <a:lstStyle/>
          <a:p>
            <a:fld id="{63179637-2391-7046-8FF9-3F03ED7A9E11}" type="slidenum">
              <a:rPr lang="en-US" smtClean="0"/>
              <a:t>64</a:t>
            </a:fld>
            <a:endParaRPr lang="en-US"/>
          </a:p>
        </p:txBody>
      </p:sp>
    </p:spTree>
    <p:extLst>
      <p:ext uri="{BB962C8B-B14F-4D97-AF65-F5344CB8AC3E}">
        <p14:creationId xmlns:p14="http://schemas.microsoft.com/office/powerpoint/2010/main" val="55061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66750" y="307117"/>
            <a:ext cx="7886700" cy="763774"/>
          </a:xfrm>
        </p:spPr>
        <p:txBody>
          <a:bodyPr>
            <a:normAutofit/>
          </a:bodyPr>
          <a:lstStyle/>
          <a:p>
            <a:pPr algn="ctr"/>
            <a:r>
              <a:rPr lang="en-US" altLang="en-US" sz="4000" b="1" spc="-30" dirty="0">
                <a:latin typeface="+mn-lt"/>
              </a:rPr>
              <a:t>Participatory approaches</a:t>
            </a:r>
          </a:p>
        </p:txBody>
      </p:sp>
      <p:sp>
        <p:nvSpPr>
          <p:cNvPr id="77827" name="Rectangle 3"/>
          <p:cNvSpPr>
            <a:spLocks noGrp="1" noChangeArrowheads="1"/>
          </p:cNvSpPr>
          <p:nvPr>
            <p:ph type="body" idx="1"/>
          </p:nvPr>
        </p:nvSpPr>
        <p:spPr>
          <a:xfrm>
            <a:off x="628650" y="1257300"/>
            <a:ext cx="7905750" cy="1504374"/>
          </a:xfrm>
        </p:spPr>
        <p:txBody>
          <a:bodyPr>
            <a:normAutofit/>
          </a:bodyPr>
          <a:lstStyle/>
          <a:p>
            <a:pPr>
              <a:lnSpc>
                <a:spcPct val="100000"/>
              </a:lnSpc>
              <a:spcBef>
                <a:spcPts val="1800"/>
              </a:spcBef>
            </a:pPr>
            <a:r>
              <a:rPr lang="en-US" sz="3100" spc="-30" dirty="0"/>
              <a:t>Practice-based research networks</a:t>
            </a:r>
          </a:p>
          <a:p>
            <a:pPr>
              <a:lnSpc>
                <a:spcPct val="100000"/>
              </a:lnSpc>
              <a:spcBef>
                <a:spcPts val="1800"/>
              </a:spcBef>
            </a:pPr>
            <a:r>
              <a:rPr lang="en-US" sz="3100" spc="-30" dirty="0"/>
              <a:t>Community-based participatory research</a:t>
            </a:r>
          </a:p>
          <a:p>
            <a:pPr lvl="1"/>
            <a:endParaRPr lang="en-US" altLang="en-US" dirty="0"/>
          </a:p>
          <a:p>
            <a:pPr lvl="1"/>
            <a:endParaRPr lang="en-US" altLang="en-US" dirty="0"/>
          </a:p>
        </p:txBody>
      </p:sp>
      <p:sp>
        <p:nvSpPr>
          <p:cNvPr id="3" name="TextBox 2"/>
          <p:cNvSpPr txBox="1"/>
          <p:nvPr/>
        </p:nvSpPr>
        <p:spPr>
          <a:xfrm>
            <a:off x="768350" y="2898198"/>
            <a:ext cx="7607300" cy="3959802"/>
          </a:xfrm>
          <a:prstGeom prst="rect">
            <a:avLst/>
          </a:prstGeom>
          <a:noFill/>
        </p:spPr>
        <p:txBody>
          <a:bodyPr wrap="square" rtlCol="0">
            <a:spAutoFit/>
          </a:bodyPr>
          <a:lstStyle/>
          <a:p>
            <a:pPr lvl="0">
              <a:lnSpc>
                <a:spcPct val="85000"/>
              </a:lnSpc>
              <a:spcBef>
                <a:spcPts val="400"/>
              </a:spcBef>
            </a:pPr>
            <a:r>
              <a:rPr lang="en-US" sz="1600" dirty="0"/>
              <a:t>Nutting PA, Green LA. Practice-based research networks: reuniting practice and research around the problems most of the people have most of the time. J Fam </a:t>
            </a:r>
            <a:r>
              <a:rPr lang="en-US" sz="1600" dirty="0" err="1"/>
              <a:t>Pract</a:t>
            </a:r>
            <a:r>
              <a:rPr lang="en-US" sz="1600" dirty="0"/>
              <a:t>. 1994;38(4):335-336. </a:t>
            </a:r>
          </a:p>
          <a:p>
            <a:pPr lvl="0">
              <a:lnSpc>
                <a:spcPct val="85000"/>
              </a:lnSpc>
              <a:spcBef>
                <a:spcPts val="400"/>
              </a:spcBef>
            </a:pPr>
            <a:r>
              <a:rPr lang="en-US" sz="1600" dirty="0"/>
              <a:t>Nutting PA, Beasley JW, Werner JJ. Practice-based research networks answer primary care questions. JAMA. 1999;281(8):686-688. </a:t>
            </a:r>
          </a:p>
          <a:p>
            <a:pPr lvl="0">
              <a:lnSpc>
                <a:spcPct val="85000"/>
              </a:lnSpc>
              <a:spcBef>
                <a:spcPts val="400"/>
              </a:spcBef>
            </a:pPr>
            <a:r>
              <a:rPr lang="en-US" sz="1600" dirty="0"/>
              <a:t>Green LA, White LL, Barry HC, </a:t>
            </a:r>
            <a:r>
              <a:rPr lang="en-US" sz="1600" dirty="0" err="1"/>
              <a:t>Nease</a:t>
            </a:r>
            <a:r>
              <a:rPr lang="en-US" sz="1600" dirty="0"/>
              <a:t> DE, Jr, Hudson BL. Infrastructure requirements for practice-based research networks. Ann Fam Med. 2005;3 Suppl 1:S5-11. </a:t>
            </a:r>
          </a:p>
          <a:p>
            <a:pPr lvl="0">
              <a:lnSpc>
                <a:spcPct val="85000"/>
              </a:lnSpc>
              <a:spcBef>
                <a:spcPts val="400"/>
              </a:spcBef>
            </a:pPr>
            <a:r>
              <a:rPr lang="en-US" sz="1600" dirty="0"/>
              <a:t>Agency for Healthcare Research and Quality. AHRQ Practice-Based Research Networks (PBRNs). AHRQ Publication No. 01-P020. Agency for Healthcare Research and Quality, Rockville, MD. http://www.ahrq.gov/cpi/initiatives/pbrn/index.html</a:t>
            </a:r>
          </a:p>
          <a:p>
            <a:pPr lvl="0">
              <a:lnSpc>
                <a:spcPct val="85000"/>
              </a:lnSpc>
              <a:spcBef>
                <a:spcPts val="400"/>
              </a:spcBef>
            </a:pPr>
            <a:r>
              <a:rPr lang="en-US" sz="1600" dirty="0"/>
              <a:t>Westfall JM, </a:t>
            </a:r>
            <a:r>
              <a:rPr lang="en-US" sz="1600" dirty="0" err="1"/>
              <a:t>VanVorts</a:t>
            </a:r>
            <a:r>
              <a:rPr lang="en-US" sz="1600" dirty="0"/>
              <a:t> RF, Main DS, Herbert C. Community-based participatory research in practice-based research networks. Ann Fam Med. 2006;4(1):8-14. </a:t>
            </a:r>
          </a:p>
          <a:p>
            <a:pPr lvl="0">
              <a:lnSpc>
                <a:spcPct val="85000"/>
              </a:lnSpc>
              <a:spcBef>
                <a:spcPts val="400"/>
              </a:spcBef>
            </a:pPr>
            <a:r>
              <a:rPr lang="en-US" sz="1600" dirty="0"/>
              <a:t>Israel BA, Eng E, Schulz AJ, Parker EA. Methods for Community-Based Participatory Research for Health. 2nd ed. Wiley; 2012.</a:t>
            </a:r>
          </a:p>
          <a:p>
            <a:pPr lvl="0">
              <a:lnSpc>
                <a:spcPct val="85000"/>
              </a:lnSpc>
              <a:spcBef>
                <a:spcPts val="400"/>
              </a:spcBef>
            </a:pPr>
            <a:r>
              <a:rPr lang="en-US" sz="1600" dirty="0"/>
              <a:t>Macaulay AC, Commanda LE, Freeman WL, et al. Participatory research </a:t>
            </a:r>
            <a:r>
              <a:rPr lang="en-US" sz="1600" dirty="0" err="1"/>
              <a:t>maximises</a:t>
            </a:r>
            <a:r>
              <a:rPr lang="en-US" sz="1600" dirty="0"/>
              <a:t> community and lay involvement. North American Primary Care Research Group. BMJ. 1999;319(7212):774-778</a:t>
            </a:r>
          </a:p>
        </p:txBody>
      </p:sp>
      <p:sp>
        <p:nvSpPr>
          <p:cNvPr id="2" name="Slide Number Placeholder 1"/>
          <p:cNvSpPr>
            <a:spLocks noGrp="1"/>
          </p:cNvSpPr>
          <p:nvPr>
            <p:ph type="sldNum" sz="quarter" idx="12"/>
          </p:nvPr>
        </p:nvSpPr>
        <p:spPr/>
        <p:txBody>
          <a:bodyPr/>
          <a:lstStyle/>
          <a:p>
            <a:fld id="{63179637-2391-7046-8FF9-3F03ED7A9E11}" type="slidenum">
              <a:rPr lang="en-US" smtClean="0"/>
              <a:t>65</a:t>
            </a:fld>
            <a:endParaRPr lang="en-US"/>
          </a:p>
        </p:txBody>
      </p:sp>
    </p:spTree>
    <p:extLst>
      <p:ext uri="{BB962C8B-B14F-4D97-AF65-F5344CB8AC3E}">
        <p14:creationId xmlns:p14="http://schemas.microsoft.com/office/powerpoint/2010/main" val="330541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2571750"/>
          </a:xfrm>
        </p:spPr>
        <p:txBody>
          <a:bodyPr>
            <a:normAutofit/>
          </a:bodyPr>
          <a:lstStyle/>
          <a:p>
            <a:pPr>
              <a:spcBef>
                <a:spcPts val="2400"/>
              </a:spcBef>
              <a:spcAft>
                <a:spcPts val="4200"/>
              </a:spcAft>
            </a:pPr>
            <a:r>
              <a:rPr lang="en-US" b="1" dirty="0">
                <a:latin typeface="+mn-lt"/>
              </a:rPr>
              <a:t>Modeling complexity</a:t>
            </a:r>
            <a:br>
              <a:rPr lang="en-US" b="1" dirty="0">
                <a:latin typeface="+mn-lt"/>
              </a:rPr>
            </a:br>
            <a:endParaRPr lang="en-US" sz="4000" b="1" dirty="0">
              <a:latin typeface="+mn-lt"/>
            </a:endParaRPr>
          </a:p>
        </p:txBody>
      </p:sp>
      <p:sp>
        <p:nvSpPr>
          <p:cNvPr id="3" name="Slide Number Placeholder 2">
            <a:extLst>
              <a:ext uri="{FF2B5EF4-FFF2-40B4-BE49-F238E27FC236}">
                <a16:creationId xmlns:a16="http://schemas.microsoft.com/office/drawing/2014/main" id="{1B8EACA1-65D8-A1E2-8D6A-8510389B80A6}"/>
              </a:ext>
            </a:extLst>
          </p:cNvPr>
          <p:cNvSpPr>
            <a:spLocks noGrp="1"/>
          </p:cNvSpPr>
          <p:nvPr>
            <p:ph type="sldNum" sz="quarter" idx="12"/>
          </p:nvPr>
        </p:nvSpPr>
        <p:spPr/>
        <p:txBody>
          <a:bodyPr/>
          <a:lstStyle/>
          <a:p>
            <a:fld id="{464EB498-9CCD-457D-A359-273D18E4027B}" type="slidenum">
              <a:rPr lang="en-US" smtClean="0"/>
              <a:t>66</a:t>
            </a:fld>
            <a:endParaRPr lang="en-US"/>
          </a:p>
        </p:txBody>
      </p:sp>
    </p:spTree>
    <p:extLst>
      <p:ext uri="{BB962C8B-B14F-4D97-AF65-F5344CB8AC3E}">
        <p14:creationId xmlns:p14="http://schemas.microsoft.com/office/powerpoint/2010/main" val="12167591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28650" y="365127"/>
            <a:ext cx="7886700" cy="1173742"/>
          </a:xfrm>
        </p:spPr>
        <p:txBody>
          <a:bodyPr>
            <a:normAutofit/>
          </a:bodyPr>
          <a:lstStyle/>
          <a:p>
            <a:pPr algn="ctr"/>
            <a:r>
              <a:rPr lang="en-US" altLang="en-US" sz="4000" b="1" dirty="0">
                <a:latin typeface="+mn-lt"/>
              </a:rPr>
              <a:t>Complex Systems Modeling</a:t>
            </a:r>
          </a:p>
        </p:txBody>
      </p:sp>
      <p:sp>
        <p:nvSpPr>
          <p:cNvPr id="77827" name="Rectangle 3"/>
          <p:cNvSpPr>
            <a:spLocks noGrp="1" noChangeArrowheads="1"/>
          </p:cNvSpPr>
          <p:nvPr>
            <p:ph type="body" idx="1"/>
          </p:nvPr>
        </p:nvSpPr>
        <p:spPr>
          <a:xfrm>
            <a:off x="774700" y="1538869"/>
            <a:ext cx="7759700" cy="5171868"/>
          </a:xfrm>
        </p:spPr>
        <p:txBody>
          <a:bodyPr>
            <a:normAutofit/>
          </a:bodyPr>
          <a:lstStyle/>
          <a:p>
            <a:pPr>
              <a:spcBef>
                <a:spcPts val="1800"/>
              </a:spcBef>
            </a:pPr>
            <a:r>
              <a:rPr lang="en-US" dirty="0"/>
              <a:t>Simulation </a:t>
            </a:r>
            <a:r>
              <a:rPr lang="en-US" sz="2500" dirty="0"/>
              <a:t>– hybrid computer models</a:t>
            </a:r>
          </a:p>
          <a:p>
            <a:pPr lvl="1">
              <a:spcBef>
                <a:spcPts val="0"/>
              </a:spcBef>
            </a:pPr>
            <a:r>
              <a:rPr lang="en-US" dirty="0"/>
              <a:t>Agent-based </a:t>
            </a:r>
          </a:p>
          <a:p>
            <a:pPr lvl="1">
              <a:spcBef>
                <a:spcPts val="0"/>
              </a:spcBef>
            </a:pPr>
            <a:r>
              <a:rPr lang="en-US" dirty="0"/>
              <a:t>System dynamics</a:t>
            </a:r>
          </a:p>
          <a:p>
            <a:pPr lvl="1">
              <a:spcBef>
                <a:spcPts val="0"/>
              </a:spcBef>
            </a:pPr>
            <a:r>
              <a:rPr lang="en-US" dirty="0"/>
              <a:t>Social network analysis</a:t>
            </a:r>
          </a:p>
          <a:p>
            <a:pPr>
              <a:spcBef>
                <a:spcPts val="1800"/>
              </a:spcBef>
            </a:pPr>
            <a:r>
              <a:rPr lang="en-US" dirty="0"/>
              <a:t>Participatory group model building </a:t>
            </a:r>
          </a:p>
          <a:p>
            <a:pPr>
              <a:spcBef>
                <a:spcPts val="1800"/>
              </a:spcBef>
            </a:pPr>
            <a:r>
              <a:rPr lang="en-US" dirty="0"/>
              <a:t>Test hypotheses about complexly-related    primary care mechanisms &amp; outcomes</a:t>
            </a:r>
          </a:p>
          <a:p>
            <a:pPr lvl="1"/>
            <a:endParaRPr lang="en-US" altLang="en-US" dirty="0"/>
          </a:p>
        </p:txBody>
      </p:sp>
      <p:sp>
        <p:nvSpPr>
          <p:cNvPr id="3" name="TextBox 2"/>
          <p:cNvSpPr txBox="1"/>
          <p:nvPr/>
        </p:nvSpPr>
        <p:spPr>
          <a:xfrm>
            <a:off x="774700" y="5181600"/>
            <a:ext cx="7607300" cy="1529137"/>
          </a:xfrm>
          <a:prstGeom prst="rect">
            <a:avLst/>
          </a:prstGeom>
          <a:noFill/>
        </p:spPr>
        <p:txBody>
          <a:bodyPr wrap="square" rtlCol="0">
            <a:spAutoFit/>
          </a:bodyPr>
          <a:lstStyle/>
          <a:p>
            <a:pPr lvl="0">
              <a:lnSpc>
                <a:spcPct val="85000"/>
              </a:lnSpc>
              <a:spcBef>
                <a:spcPts val="800"/>
              </a:spcBef>
            </a:pPr>
            <a:r>
              <a:rPr lang="en-US" sz="1700" dirty="0" err="1"/>
              <a:t>Homa</a:t>
            </a:r>
            <a:r>
              <a:rPr lang="en-US" sz="1700" dirty="0"/>
              <a:t> L, Rose J, </a:t>
            </a:r>
            <a:r>
              <a:rPr lang="en-US" sz="1700" dirty="0" err="1"/>
              <a:t>Hovmand</a:t>
            </a:r>
            <a:r>
              <a:rPr lang="en-US" sz="1700" dirty="0"/>
              <a:t> PS, et al.  A participatory model of the paradox of primary care. </a:t>
            </a:r>
            <a:r>
              <a:rPr lang="en-US" sz="1700" i="1" dirty="0"/>
              <a:t>Ann Fam Med</a:t>
            </a:r>
            <a:r>
              <a:rPr lang="en-US" sz="1700" dirty="0"/>
              <a:t> 2015; 456-465.</a:t>
            </a:r>
          </a:p>
          <a:p>
            <a:pPr lvl="0">
              <a:lnSpc>
                <a:spcPct val="85000"/>
              </a:lnSpc>
              <a:spcBef>
                <a:spcPts val="800"/>
              </a:spcBef>
            </a:pPr>
            <a:r>
              <a:rPr lang="en-US" sz="1700" dirty="0"/>
              <a:t>Stange KC, </a:t>
            </a:r>
            <a:r>
              <a:rPr lang="en-US" sz="1700" dirty="0" err="1"/>
              <a:t>Cherng</a:t>
            </a:r>
            <a:r>
              <a:rPr lang="en-US" sz="1700" dirty="0"/>
              <a:t> ST, </a:t>
            </a:r>
            <a:r>
              <a:rPr lang="en-US" sz="1700" dirty="0" err="1"/>
              <a:t>Riolo</a:t>
            </a:r>
            <a:r>
              <a:rPr lang="en-US" sz="1700" dirty="0"/>
              <a:t> RL, et al.  No longer looking just under the lamp post: modeling the complexity of (primary) health care.  In: Kaplan G, </a:t>
            </a:r>
            <a:r>
              <a:rPr lang="en-US" sz="1700" dirty="0" err="1"/>
              <a:t>Diez</a:t>
            </a:r>
            <a:r>
              <a:rPr lang="en-US" sz="1700" dirty="0"/>
              <a:t>-Roux A, </a:t>
            </a:r>
            <a:r>
              <a:rPr lang="en-US" sz="1700" dirty="0" err="1"/>
              <a:t>Galeo</a:t>
            </a:r>
            <a:r>
              <a:rPr lang="en-US" sz="1700" dirty="0"/>
              <a:t> S, Simon C, eds. </a:t>
            </a:r>
            <a:r>
              <a:rPr lang="en-US" sz="1700" i="1" dirty="0"/>
              <a:t>Growing Inequality: Bridging Complex Systems, Population Health, and Health Disparities</a:t>
            </a:r>
            <a:r>
              <a:rPr lang="en-US" sz="1700" dirty="0"/>
              <a:t>.  Washington, D.C., Westphalia Press, 2017. pp 81-107.</a:t>
            </a:r>
            <a:endParaRPr lang="en-US" dirty="0"/>
          </a:p>
        </p:txBody>
      </p:sp>
      <p:sp>
        <p:nvSpPr>
          <p:cNvPr id="2" name="Slide Number Placeholder 1"/>
          <p:cNvSpPr>
            <a:spLocks noGrp="1"/>
          </p:cNvSpPr>
          <p:nvPr>
            <p:ph type="sldNum" sz="quarter" idx="12"/>
          </p:nvPr>
        </p:nvSpPr>
        <p:spPr/>
        <p:txBody>
          <a:bodyPr/>
          <a:lstStyle/>
          <a:p>
            <a:fld id="{63179637-2391-7046-8FF9-3F03ED7A9E11}" type="slidenum">
              <a:rPr lang="en-US" smtClean="0"/>
              <a:t>67</a:t>
            </a:fld>
            <a:endParaRPr lang="en-US"/>
          </a:p>
        </p:txBody>
      </p:sp>
    </p:spTree>
    <p:extLst>
      <p:ext uri="{BB962C8B-B14F-4D97-AF65-F5344CB8AC3E}">
        <p14:creationId xmlns:p14="http://schemas.microsoft.com/office/powerpoint/2010/main" val="217457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28650" y="136525"/>
            <a:ext cx="7886700" cy="652145"/>
          </a:xfrm>
        </p:spPr>
        <p:txBody>
          <a:bodyPr>
            <a:normAutofit fontScale="90000"/>
          </a:bodyPr>
          <a:lstStyle/>
          <a:p>
            <a:pPr algn="ctr"/>
            <a:r>
              <a:rPr lang="en-US" altLang="en-US" sz="4000" b="1" dirty="0">
                <a:latin typeface="+mn-lt"/>
              </a:rPr>
              <a:t>An Agent-Based Model of Primary Care</a:t>
            </a:r>
          </a:p>
        </p:txBody>
      </p:sp>
      <p:sp>
        <p:nvSpPr>
          <p:cNvPr id="77827" name="Rectangle 3"/>
          <p:cNvSpPr>
            <a:spLocks noGrp="1" noChangeArrowheads="1"/>
          </p:cNvSpPr>
          <p:nvPr>
            <p:ph type="body" idx="1"/>
          </p:nvPr>
        </p:nvSpPr>
        <p:spPr>
          <a:xfrm>
            <a:off x="251460" y="1004525"/>
            <a:ext cx="8282940" cy="5439888"/>
          </a:xfrm>
        </p:spPr>
        <p:txBody>
          <a:bodyPr>
            <a:normAutofit fontScale="85000" lnSpcReduction="10000"/>
          </a:bodyPr>
          <a:lstStyle/>
          <a:p>
            <a:pPr>
              <a:spcBef>
                <a:spcPts val="1800"/>
              </a:spcBef>
            </a:pPr>
            <a:r>
              <a:rPr lang="en-US" dirty="0"/>
              <a:t>Group model building</a:t>
            </a:r>
            <a:endParaRPr lang="en-US" sz="2500" dirty="0"/>
          </a:p>
          <a:p>
            <a:pPr lvl="1">
              <a:spcBef>
                <a:spcPts val="0"/>
              </a:spcBef>
            </a:pPr>
            <a:r>
              <a:rPr lang="en-US" dirty="0"/>
              <a:t>Patients are at risk for acute illness, acute life-changing illness, chronic illness, and mental </a:t>
            </a:r>
          </a:p>
          <a:p>
            <a:pPr lvl="1">
              <a:spcBef>
                <a:spcPts val="0"/>
              </a:spcBef>
            </a:pPr>
            <a:r>
              <a:rPr lang="en-US" dirty="0"/>
              <a:t>Patients have changeable health behaviors and care-seeking tendencies that relate to their living in advantaged or disadvantaged neighborhoods. </a:t>
            </a:r>
          </a:p>
          <a:p>
            <a:pPr lvl="1">
              <a:spcBef>
                <a:spcPts val="0"/>
              </a:spcBef>
            </a:pPr>
            <a:r>
              <a:rPr lang="en-US" dirty="0"/>
              <a:t>There are 2 types of care available to patients: primary and specialty.</a:t>
            </a:r>
          </a:p>
          <a:p>
            <a:pPr lvl="2">
              <a:spcBef>
                <a:spcPts val="0"/>
              </a:spcBef>
            </a:pPr>
            <a:r>
              <a:rPr lang="en-US" dirty="0"/>
              <a:t>Primary care in the model is less effective than specialty care in treating single diseases, but it has the ability to treat multiple diseases at once. </a:t>
            </a:r>
          </a:p>
          <a:p>
            <a:pPr lvl="2">
              <a:spcBef>
                <a:spcPts val="0"/>
              </a:spcBef>
            </a:pPr>
            <a:r>
              <a:rPr lang="en-US" dirty="0"/>
              <a:t>Primary care also can provide disease prevention visits, help patients improve their health behaviors, refer to specialty care, and develop relationships with patients that cause them to lower their threshold for seeking care. </a:t>
            </a:r>
          </a:p>
          <a:p>
            <a:pPr lvl="0">
              <a:spcBef>
                <a:spcPts val="1800"/>
              </a:spcBef>
            </a:pPr>
            <a:r>
              <a:rPr lang="en-US" dirty="0">
                <a:solidFill>
                  <a:prstClr val="black"/>
                </a:solidFill>
              </a:rPr>
              <a:t>Model runs</a:t>
            </a:r>
            <a:endParaRPr lang="en-US" sz="2500" dirty="0">
              <a:solidFill>
                <a:prstClr val="black"/>
              </a:solidFill>
            </a:endParaRPr>
          </a:p>
          <a:p>
            <a:pPr lvl="1">
              <a:spcBef>
                <a:spcPts val="0"/>
              </a:spcBef>
            </a:pPr>
            <a:r>
              <a:rPr lang="en-US" dirty="0"/>
              <a:t>With primary care features turned off, primary care patients have poorer health. </a:t>
            </a:r>
          </a:p>
          <a:p>
            <a:pPr lvl="1">
              <a:spcBef>
                <a:spcPts val="0"/>
              </a:spcBef>
            </a:pPr>
            <a:r>
              <a:rPr lang="en-US" dirty="0"/>
              <a:t>With all primary care features turned on, their conjoint effect leads to better population health for patients who seek primary care, </a:t>
            </a:r>
          </a:p>
          <a:p>
            <a:pPr lvl="2">
              <a:spcBef>
                <a:spcPts val="0"/>
              </a:spcBef>
            </a:pPr>
            <a:r>
              <a:rPr lang="en-US" dirty="0"/>
              <a:t>The primary care effect being particularly pronounced for patients who are disadvantaged and patients with multiple chronic conditions. </a:t>
            </a:r>
          </a:p>
          <a:p>
            <a:pPr lvl="2">
              <a:spcBef>
                <a:spcPts val="0"/>
              </a:spcBef>
            </a:pPr>
            <a:r>
              <a:rPr lang="en-US" dirty="0"/>
              <a:t>Primary care leads to more total health care visits that are due to more disease prevention visits, but there are reduced illness visits among people in disadvantaged neighborhoods. </a:t>
            </a:r>
            <a:endParaRPr lang="en-US" altLang="en-US" dirty="0"/>
          </a:p>
        </p:txBody>
      </p:sp>
      <p:sp>
        <p:nvSpPr>
          <p:cNvPr id="3" name="TextBox 2"/>
          <p:cNvSpPr txBox="1"/>
          <p:nvPr/>
        </p:nvSpPr>
        <p:spPr>
          <a:xfrm>
            <a:off x="160020" y="6572205"/>
            <a:ext cx="8823960" cy="277064"/>
          </a:xfrm>
          <a:prstGeom prst="rect">
            <a:avLst/>
          </a:prstGeom>
          <a:noFill/>
        </p:spPr>
        <p:txBody>
          <a:bodyPr wrap="square" rtlCol="0">
            <a:spAutoFit/>
          </a:bodyPr>
          <a:lstStyle/>
          <a:p>
            <a:pPr lvl="0">
              <a:lnSpc>
                <a:spcPct val="85000"/>
              </a:lnSpc>
              <a:spcBef>
                <a:spcPts val="800"/>
              </a:spcBef>
            </a:pPr>
            <a:r>
              <a:rPr lang="en-US" sz="1400" dirty="0" err="1"/>
              <a:t>Homa</a:t>
            </a:r>
            <a:r>
              <a:rPr lang="en-US" sz="1400" dirty="0"/>
              <a:t> L, Rose J, </a:t>
            </a:r>
            <a:r>
              <a:rPr lang="en-US" sz="1400" dirty="0" err="1"/>
              <a:t>Hovmand</a:t>
            </a:r>
            <a:r>
              <a:rPr lang="en-US" sz="1400" dirty="0"/>
              <a:t> PS, et al.  A participatory model of the paradox of primary care. </a:t>
            </a:r>
            <a:r>
              <a:rPr lang="en-US" sz="1400" i="1" dirty="0"/>
              <a:t>Ann Fam Med</a:t>
            </a:r>
            <a:r>
              <a:rPr lang="en-US" sz="1400" dirty="0"/>
              <a:t> 2015; 456-465.</a:t>
            </a:r>
          </a:p>
        </p:txBody>
      </p:sp>
      <p:sp>
        <p:nvSpPr>
          <p:cNvPr id="2" name="Slide Number Placeholder 1"/>
          <p:cNvSpPr>
            <a:spLocks noGrp="1"/>
          </p:cNvSpPr>
          <p:nvPr>
            <p:ph type="sldNum" sz="quarter" idx="12"/>
          </p:nvPr>
        </p:nvSpPr>
        <p:spPr/>
        <p:txBody>
          <a:bodyPr/>
          <a:lstStyle/>
          <a:p>
            <a:fld id="{63179637-2391-7046-8FF9-3F03ED7A9E11}" type="slidenum">
              <a:rPr lang="en-US" smtClean="0"/>
              <a:t>68</a:t>
            </a:fld>
            <a:endParaRPr lang="en-US"/>
          </a:p>
        </p:txBody>
      </p:sp>
    </p:spTree>
    <p:extLst>
      <p:ext uri="{BB962C8B-B14F-4D97-AF65-F5344CB8AC3E}">
        <p14:creationId xmlns:p14="http://schemas.microsoft.com/office/powerpoint/2010/main" val="262971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8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82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82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782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82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78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047" y="213189"/>
            <a:ext cx="8404261" cy="621201"/>
          </a:xfrm>
        </p:spPr>
        <p:txBody>
          <a:bodyPr>
            <a:noAutofit/>
          </a:bodyPr>
          <a:lstStyle/>
          <a:p>
            <a:r>
              <a:rPr lang="en-US" sz="4000" b="1" dirty="0">
                <a:latin typeface="+mn-lt"/>
              </a:rPr>
              <a:t>Community-Based System Dynamics</a:t>
            </a:r>
          </a:p>
        </p:txBody>
      </p:sp>
      <p:sp>
        <p:nvSpPr>
          <p:cNvPr id="3" name="Subtitle 2"/>
          <p:cNvSpPr>
            <a:spLocks noGrp="1"/>
          </p:cNvSpPr>
          <p:nvPr>
            <p:ph type="subTitle" idx="1"/>
          </p:nvPr>
        </p:nvSpPr>
        <p:spPr>
          <a:xfrm>
            <a:off x="1143000" y="5589270"/>
            <a:ext cx="6983858" cy="1268730"/>
          </a:xfrm>
        </p:spPr>
        <p:txBody>
          <a:bodyPr>
            <a:noAutofit/>
          </a:bodyPr>
          <a:lstStyle/>
          <a:p>
            <a:pPr algn="l">
              <a:spcBef>
                <a:spcPts val="600"/>
              </a:spcBef>
            </a:pPr>
            <a:r>
              <a:rPr lang="en-US" sz="1500" dirty="0"/>
              <a:t>Hovmand PS. Community Based System Dynamics. Springer,; 2014</a:t>
            </a:r>
          </a:p>
          <a:p>
            <a:pPr algn="l">
              <a:spcBef>
                <a:spcPts val="600"/>
              </a:spcBef>
            </a:pPr>
            <a:r>
              <a:rPr lang="en-US" sz="1500" dirty="0"/>
              <a:t>Stange KC, </a:t>
            </a:r>
            <a:r>
              <a:rPr lang="en-US" sz="1500" dirty="0" err="1"/>
              <a:t>Cherng</a:t>
            </a:r>
            <a:r>
              <a:rPr lang="en-US" sz="1500" dirty="0"/>
              <a:t> ST, </a:t>
            </a:r>
            <a:r>
              <a:rPr lang="en-US" sz="1500" dirty="0" err="1"/>
              <a:t>Riolo</a:t>
            </a:r>
            <a:r>
              <a:rPr lang="en-US" sz="1500" dirty="0"/>
              <a:t> RL, et al. No longer looking just under the lamp post: modeling the complexity of primary health care. In: Kaplan GA, Diez Roux AV, Simon CP, Galea S, eds. Growing Inequality: Bridging Complex Systems, Population Health, and Health Disparities. Washington, DC: Westphalia Press; 2017:81-107.</a:t>
            </a:r>
          </a:p>
        </p:txBody>
      </p:sp>
      <p:pic>
        <p:nvPicPr>
          <p:cNvPr id="4" name="Picture 3" descr="C:\Users\kcs\Documents\A MEPS and Primary Care Study\Screen Shot 2017-08-21 at 5.16.16 PM.png"/>
          <p:cNvPicPr/>
          <p:nvPr/>
        </p:nvPicPr>
        <p:blipFill rotWithShape="1">
          <a:blip r:embed="rId2">
            <a:extLst>
              <a:ext uri="{28A0092B-C50C-407E-A947-70E740481C1C}">
                <a14:useLocalDpi xmlns:a14="http://schemas.microsoft.com/office/drawing/2010/main" val="0"/>
              </a:ext>
            </a:extLst>
          </a:blip>
          <a:srcRect l="2639" t="3536" r="5964" b="8252"/>
          <a:stretch/>
        </p:blipFill>
        <p:spPr bwMode="auto">
          <a:xfrm>
            <a:off x="708660" y="937260"/>
            <a:ext cx="7806690" cy="4560570"/>
          </a:xfrm>
          <a:prstGeom prst="rect">
            <a:avLst/>
          </a:prstGeom>
          <a:noFill/>
          <a:ln>
            <a:noFill/>
          </a:ln>
          <a:extLst>
            <a:ext uri="{53640926-AAD7-44D8-BBD7-CCE9431645EC}">
              <a14:shadowObscured xmlns:a14="http://schemas.microsoft.com/office/drawing/2010/main"/>
            </a:ext>
          </a:extLst>
        </p:spPr>
      </p:pic>
      <p:sp>
        <p:nvSpPr>
          <p:cNvPr id="5" name="Slide Number Placeholder 4">
            <a:extLst>
              <a:ext uri="{FF2B5EF4-FFF2-40B4-BE49-F238E27FC236}">
                <a16:creationId xmlns:a16="http://schemas.microsoft.com/office/drawing/2014/main" id="{A57535EC-17CC-AC1A-477A-9FC0960F5F81}"/>
              </a:ext>
            </a:extLst>
          </p:cNvPr>
          <p:cNvSpPr>
            <a:spLocks noGrp="1"/>
          </p:cNvSpPr>
          <p:nvPr>
            <p:ph type="sldNum" sz="quarter" idx="12"/>
          </p:nvPr>
        </p:nvSpPr>
        <p:spPr/>
        <p:txBody>
          <a:bodyPr/>
          <a:lstStyle/>
          <a:p>
            <a:fld id="{464EB498-9CCD-457D-A359-273D18E4027B}" type="slidenum">
              <a:rPr lang="en-US" smtClean="0"/>
              <a:t>69</a:t>
            </a:fld>
            <a:endParaRPr lang="en-US"/>
          </a:p>
        </p:txBody>
      </p:sp>
    </p:spTree>
    <p:extLst>
      <p:ext uri="{BB962C8B-B14F-4D97-AF65-F5344CB8AC3E}">
        <p14:creationId xmlns:p14="http://schemas.microsoft.com/office/powerpoint/2010/main" val="2364592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87C8A0-453F-4129-B881-798BE5E6BD35}" type="slidenum">
              <a:rPr lang="en-US" altLang="en-US" sz="1400" smtClean="0"/>
              <a:pPr>
                <a:spcBef>
                  <a:spcPct val="0"/>
                </a:spcBef>
                <a:buFontTx/>
                <a:buNone/>
              </a:pPr>
              <a:t>7</a:t>
            </a:fld>
            <a:endParaRPr lang="en-US" altLang="en-US" sz="1400"/>
          </a:p>
        </p:txBody>
      </p:sp>
      <p:sp>
        <p:nvSpPr>
          <p:cNvPr id="28676" name="Rectangle 2"/>
          <p:cNvSpPr>
            <a:spLocks noGrp="1" noChangeArrowheads="1"/>
          </p:cNvSpPr>
          <p:nvPr>
            <p:ph type="title" idx="4294967295"/>
          </p:nvPr>
        </p:nvSpPr>
        <p:spPr>
          <a:xfrm>
            <a:off x="76200" y="-1"/>
            <a:ext cx="8991600" cy="1278865"/>
          </a:xfrm>
        </p:spPr>
        <p:txBody>
          <a:bodyPr>
            <a:normAutofit/>
          </a:bodyPr>
          <a:lstStyle/>
          <a:p>
            <a:pPr algn="ctr" eaLnBrk="1" hangingPunct="1">
              <a:lnSpc>
                <a:spcPct val="95000"/>
              </a:lnSpc>
              <a:spcBef>
                <a:spcPct val="25000"/>
              </a:spcBef>
            </a:pPr>
            <a:r>
              <a:rPr lang="en-US" altLang="en-US" b="1" dirty="0">
                <a:latin typeface="+mn-lt"/>
              </a:rPr>
              <a:t>Principles of Primary Care – 4Cs</a:t>
            </a:r>
            <a:endParaRPr lang="en-US" altLang="en-US" b="1" i="1" dirty="0">
              <a:latin typeface="+mn-lt"/>
            </a:endParaRPr>
          </a:p>
        </p:txBody>
      </p:sp>
      <p:sp>
        <p:nvSpPr>
          <p:cNvPr id="33797" name="Rectangle 3"/>
          <p:cNvSpPr>
            <a:spLocks noGrp="1" noChangeArrowheads="1"/>
          </p:cNvSpPr>
          <p:nvPr>
            <p:ph type="body" idx="4294967295"/>
          </p:nvPr>
        </p:nvSpPr>
        <p:spPr>
          <a:xfrm>
            <a:off x="3714752" y="1295400"/>
            <a:ext cx="5257798" cy="5562600"/>
          </a:xfrm>
        </p:spPr>
        <p:txBody>
          <a:bodyPr>
            <a:normAutofit/>
          </a:bodyPr>
          <a:lstStyle/>
          <a:p>
            <a:pPr>
              <a:spcBef>
                <a:spcPts val="3000"/>
              </a:spcBef>
            </a:pPr>
            <a:r>
              <a:rPr lang="nb-NO" altLang="en-US" sz="3700" dirty="0"/>
              <a:t>1</a:t>
            </a:r>
            <a:r>
              <a:rPr lang="nb-NO" altLang="en-US" sz="3700" baseline="30000" dirty="0"/>
              <a:t>st</a:t>
            </a:r>
            <a:r>
              <a:rPr lang="nb-NO" altLang="en-US" sz="3700" dirty="0"/>
              <a:t> </a:t>
            </a:r>
            <a:r>
              <a:rPr lang="nb-NO" altLang="en-US" sz="4000" b="1" dirty="0"/>
              <a:t>Contact </a:t>
            </a:r>
            <a:r>
              <a:rPr lang="nb-NO" altLang="en-US" sz="4000" dirty="0"/>
              <a:t>accessibility</a:t>
            </a:r>
            <a:endParaRPr lang="nb-NO" altLang="en-US" sz="4000" b="1" dirty="0"/>
          </a:p>
          <a:p>
            <a:pPr eaLnBrk="1" hangingPunct="1">
              <a:lnSpc>
                <a:spcPct val="90000"/>
              </a:lnSpc>
              <a:spcBef>
                <a:spcPts val="3000"/>
              </a:spcBef>
            </a:pPr>
            <a:r>
              <a:rPr lang="nb-NO" altLang="en-US" sz="4000" b="1" dirty="0"/>
              <a:t>Comprehensiveness </a:t>
            </a:r>
          </a:p>
          <a:p>
            <a:pPr eaLnBrk="1" hangingPunct="1">
              <a:lnSpc>
                <a:spcPct val="90000"/>
              </a:lnSpc>
              <a:spcBef>
                <a:spcPts val="3000"/>
              </a:spcBef>
            </a:pPr>
            <a:r>
              <a:rPr lang="nb-NO" altLang="en-US" sz="4000" b="1" dirty="0"/>
              <a:t>Coordination</a:t>
            </a:r>
            <a:r>
              <a:rPr lang="nb-NO" altLang="en-US" sz="4000" dirty="0"/>
              <a:t> </a:t>
            </a:r>
          </a:p>
          <a:p>
            <a:pPr eaLnBrk="1" hangingPunct="1">
              <a:lnSpc>
                <a:spcPct val="90000"/>
              </a:lnSpc>
              <a:spcBef>
                <a:spcPts val="3000"/>
              </a:spcBef>
            </a:pPr>
            <a:r>
              <a:rPr lang="nb-NO" altLang="en-US" sz="4000" b="1" dirty="0"/>
              <a:t>Continuity </a:t>
            </a:r>
            <a:endParaRPr lang="en-US" altLang="en-US" sz="4000" dirty="0"/>
          </a:p>
        </p:txBody>
      </p:sp>
      <p:sp>
        <p:nvSpPr>
          <p:cNvPr id="28679" name="Text Box 6"/>
          <p:cNvSpPr txBox="1">
            <a:spLocks noChangeArrowheads="1"/>
          </p:cNvSpPr>
          <p:nvPr/>
        </p:nvSpPr>
        <p:spPr bwMode="auto">
          <a:xfrm>
            <a:off x="293370" y="5558790"/>
            <a:ext cx="8301990" cy="131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tx1"/>
                </a:solidFill>
                <a:latin typeface="Arial" panose="020B0604020202020204" pitchFamily="34" charset="0"/>
              </a:defRPr>
            </a:lvl1pPr>
            <a:lvl2pPr marL="800100" indent="-342900">
              <a:defRPr b="1">
                <a:solidFill>
                  <a:schemeClr val="tx1"/>
                </a:solidFill>
                <a:latin typeface="Arial" panose="020B0604020202020204" pitchFamily="34" charset="0"/>
              </a:defRPr>
            </a:lvl2pPr>
            <a:lvl3pPr marL="1257300" indent="-342900">
              <a:defRPr b="1">
                <a:solidFill>
                  <a:schemeClr val="tx1"/>
                </a:solidFill>
                <a:latin typeface="Arial" panose="020B0604020202020204" pitchFamily="34" charset="0"/>
              </a:defRPr>
            </a:lvl3pPr>
            <a:lvl4pPr marL="1714500" indent="-342900">
              <a:defRPr b="1">
                <a:solidFill>
                  <a:schemeClr val="tx1"/>
                </a:solidFill>
                <a:latin typeface="Arial" panose="020B0604020202020204" pitchFamily="34" charset="0"/>
              </a:defRPr>
            </a:lvl4pPr>
            <a:lvl5pPr marL="2171700" indent="-342900">
              <a:defRPr b="1">
                <a:solidFill>
                  <a:schemeClr val="tx1"/>
                </a:solidFill>
                <a:latin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defRPr>
            </a:lvl9pPr>
          </a:lstStyle>
          <a:p>
            <a:pPr>
              <a:lnSpc>
                <a:spcPct val="85000"/>
              </a:lnSpc>
              <a:spcBef>
                <a:spcPct val="10000"/>
              </a:spcBef>
            </a:pPr>
            <a:r>
              <a:rPr lang="en-US" altLang="en-US" sz="1500" b="0" dirty="0" err="1"/>
              <a:t>Starfield</a:t>
            </a:r>
            <a:r>
              <a:rPr lang="en-US" altLang="en-US" sz="1500" b="0" dirty="0"/>
              <a:t> B.  Primary Care.  Balancing Health Needs, Services and Technology.  New York: Oxford University Press, 1998.</a:t>
            </a:r>
          </a:p>
          <a:p>
            <a:pPr eaLnBrk="1" hangingPunct="1">
              <a:lnSpc>
                <a:spcPct val="85000"/>
              </a:lnSpc>
              <a:spcBef>
                <a:spcPct val="10000"/>
              </a:spcBef>
            </a:pPr>
            <a:r>
              <a:rPr lang="en-US" altLang="en-US" sz="1500" b="0" dirty="0"/>
              <a:t>Stange KC, Nutting PA, Miller WL, et al. Defining and measuring the Patient-Centered Medical Home. </a:t>
            </a:r>
            <a:r>
              <a:rPr lang="en-US" altLang="en-US" sz="1500" b="0" i="1" dirty="0"/>
              <a:t>J Gen Intern Med. </a:t>
            </a:r>
            <a:r>
              <a:rPr lang="en-US" altLang="en-US" sz="1500" b="0" dirty="0"/>
              <a:t>2010; 25(6): 601-612.</a:t>
            </a:r>
          </a:p>
          <a:p>
            <a:pPr eaLnBrk="1" hangingPunct="1">
              <a:lnSpc>
                <a:spcPct val="85000"/>
              </a:lnSpc>
              <a:spcBef>
                <a:spcPct val="10000"/>
              </a:spcBef>
            </a:pPr>
            <a:r>
              <a:rPr lang="en-US" altLang="en-US" sz="1500" b="0" dirty="0"/>
              <a:t>National Academies of Sciences, Engineering and Medicine. Implementing high-quality primary care: Rebuilding the foundation of health care. The National Academies Press; 2021.</a:t>
            </a:r>
          </a:p>
        </p:txBody>
      </p:sp>
      <p:pic>
        <p:nvPicPr>
          <p:cNvPr id="2" name="Picture 2" descr="Image result for photo of barbara starfield">
            <a:extLst>
              <a:ext uri="{FF2B5EF4-FFF2-40B4-BE49-F238E27FC236}">
                <a16:creationId xmlns:a16="http://schemas.microsoft.com/office/drawing/2014/main" id="{2DD3E7E0-2F09-8EBB-E593-FD65E426D0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296" t="3298" r="30283" b="23323"/>
          <a:stretch/>
        </p:blipFill>
        <p:spPr bwMode="auto">
          <a:xfrm>
            <a:off x="293370" y="1295400"/>
            <a:ext cx="3192780" cy="418048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32702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2571750"/>
          </a:xfrm>
        </p:spPr>
        <p:txBody>
          <a:bodyPr>
            <a:normAutofit/>
          </a:bodyPr>
          <a:lstStyle/>
          <a:p>
            <a:pPr>
              <a:spcBef>
                <a:spcPts val="2400"/>
              </a:spcBef>
              <a:spcAft>
                <a:spcPts val="4200"/>
              </a:spcAft>
            </a:pPr>
            <a:r>
              <a:rPr lang="en-US" b="1" dirty="0">
                <a:latin typeface="+mn-lt"/>
              </a:rPr>
              <a:t>Numbers &amp; narratives</a:t>
            </a:r>
            <a:br>
              <a:rPr lang="en-US" b="1" dirty="0">
                <a:latin typeface="+mn-lt"/>
              </a:rPr>
            </a:br>
            <a:endParaRPr lang="en-US" sz="4000" b="1" dirty="0">
              <a:latin typeface="+mn-lt"/>
            </a:endParaRPr>
          </a:p>
        </p:txBody>
      </p:sp>
      <p:sp>
        <p:nvSpPr>
          <p:cNvPr id="3" name="Slide Number Placeholder 2">
            <a:extLst>
              <a:ext uri="{FF2B5EF4-FFF2-40B4-BE49-F238E27FC236}">
                <a16:creationId xmlns:a16="http://schemas.microsoft.com/office/drawing/2014/main" id="{C50342EB-7DB4-716D-5655-84D1BA63CB83}"/>
              </a:ext>
            </a:extLst>
          </p:cNvPr>
          <p:cNvSpPr>
            <a:spLocks noGrp="1"/>
          </p:cNvSpPr>
          <p:nvPr>
            <p:ph type="sldNum" sz="quarter" idx="12"/>
          </p:nvPr>
        </p:nvSpPr>
        <p:spPr/>
        <p:txBody>
          <a:bodyPr/>
          <a:lstStyle/>
          <a:p>
            <a:fld id="{464EB498-9CCD-457D-A359-273D18E4027B}" type="slidenum">
              <a:rPr lang="en-US" smtClean="0"/>
              <a:t>70</a:t>
            </a:fld>
            <a:endParaRPr lang="en-US"/>
          </a:p>
        </p:txBody>
      </p:sp>
    </p:spTree>
    <p:extLst>
      <p:ext uri="{BB962C8B-B14F-4D97-AF65-F5344CB8AC3E}">
        <p14:creationId xmlns:p14="http://schemas.microsoft.com/office/powerpoint/2010/main" val="6766826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0"/>
            <a:ext cx="7620000" cy="914400"/>
          </a:xfrm>
        </p:spPr>
        <p:txBody>
          <a:bodyPr>
            <a:normAutofit/>
          </a:bodyPr>
          <a:lstStyle/>
          <a:p>
            <a:pPr algn="ctr"/>
            <a:r>
              <a:rPr lang="en-US" altLang="en-US" sz="4000" b="1" dirty="0">
                <a:latin typeface="+mn-lt"/>
              </a:rPr>
              <a:t>Multimethod Research </a:t>
            </a:r>
            <a:endParaRPr lang="en-US" altLang="en-US" sz="3900" b="1" dirty="0"/>
          </a:p>
        </p:txBody>
      </p:sp>
      <p:sp>
        <p:nvSpPr>
          <p:cNvPr id="47107" name="Rectangle 3"/>
          <p:cNvSpPr>
            <a:spLocks noGrp="1" noChangeArrowheads="1"/>
          </p:cNvSpPr>
          <p:nvPr>
            <p:ph type="body" idx="1"/>
          </p:nvPr>
        </p:nvSpPr>
        <p:spPr>
          <a:xfrm>
            <a:off x="802888" y="956217"/>
            <a:ext cx="7807712" cy="4558990"/>
          </a:xfrm>
        </p:spPr>
        <p:txBody>
          <a:bodyPr>
            <a:normAutofit/>
          </a:bodyPr>
          <a:lstStyle/>
          <a:p>
            <a:pPr marL="0" indent="0">
              <a:spcBef>
                <a:spcPts val="0"/>
              </a:spcBef>
            </a:pPr>
            <a:r>
              <a:rPr lang="en-US" altLang="en-US" sz="2600" dirty="0"/>
              <a:t>  </a:t>
            </a:r>
            <a:r>
              <a:rPr lang="en-US" altLang="en-US" sz="2600" b="1" dirty="0"/>
              <a:t>Quantitative methods</a:t>
            </a:r>
            <a:endParaRPr lang="en-US" altLang="en-US" sz="2400" b="1" dirty="0"/>
          </a:p>
          <a:p>
            <a:pPr marL="571500" lvl="1" indent="-342900">
              <a:spcBef>
                <a:spcPts val="0"/>
              </a:spcBef>
              <a:buClr>
                <a:schemeClr val="tx1"/>
              </a:buClr>
              <a:buFontTx/>
              <a:buChar char="•"/>
            </a:pPr>
            <a:r>
              <a:rPr lang="en-US" altLang="en-US" sz="2300" dirty="0"/>
              <a:t>Counting descriptions</a:t>
            </a:r>
          </a:p>
          <a:p>
            <a:pPr marL="571500" lvl="1" indent="-342900">
              <a:spcBef>
                <a:spcPts val="0"/>
              </a:spcBef>
              <a:buClr>
                <a:schemeClr val="tx1"/>
              </a:buClr>
              <a:buFontTx/>
              <a:buChar char="•"/>
            </a:pPr>
            <a:r>
              <a:rPr lang="en-US" altLang="en-US" sz="2300" dirty="0"/>
              <a:t>Testing </a:t>
            </a:r>
            <a:r>
              <a:rPr lang="en-US" altLang="en-US" sz="2300" i="1" dirty="0"/>
              <a:t>a priori</a:t>
            </a:r>
            <a:r>
              <a:rPr lang="en-US" altLang="en-US" sz="2300" dirty="0"/>
              <a:t> hypotheses</a:t>
            </a:r>
          </a:p>
          <a:p>
            <a:pPr marL="571500" lvl="1" indent="-342900">
              <a:spcBef>
                <a:spcPts val="0"/>
              </a:spcBef>
              <a:buClr>
                <a:schemeClr val="tx1"/>
              </a:buClr>
              <a:buFontTx/>
              <a:buChar char="•"/>
            </a:pPr>
            <a:r>
              <a:rPr lang="en-US" altLang="en-US" sz="2300" dirty="0"/>
              <a:t>Seek to isolate phenomenon from context</a:t>
            </a:r>
            <a:endParaRPr lang="en-US" altLang="en-US" sz="2400" dirty="0"/>
          </a:p>
          <a:p>
            <a:pPr marL="0" indent="0">
              <a:spcBef>
                <a:spcPts val="1800"/>
              </a:spcBef>
            </a:pPr>
            <a:r>
              <a:rPr lang="en-US" altLang="en-US" sz="2400" dirty="0"/>
              <a:t>  </a:t>
            </a:r>
            <a:r>
              <a:rPr lang="en-US" altLang="en-US" sz="2600" b="1" dirty="0"/>
              <a:t>Qualitative methods</a:t>
            </a:r>
            <a:endParaRPr lang="en-US" altLang="en-US" sz="2800" dirty="0"/>
          </a:p>
          <a:p>
            <a:pPr marL="571500" lvl="1" indent="-342900">
              <a:spcBef>
                <a:spcPts val="0"/>
              </a:spcBef>
              <a:buClr>
                <a:schemeClr val="tx1"/>
              </a:buClr>
              <a:buFontTx/>
              <a:buChar char="•"/>
            </a:pPr>
            <a:r>
              <a:rPr lang="en-US" altLang="en-US" sz="2300" dirty="0"/>
              <a:t>Rich descriptions</a:t>
            </a:r>
          </a:p>
          <a:p>
            <a:pPr marL="571500" lvl="1" indent="-342900">
              <a:spcBef>
                <a:spcPts val="0"/>
              </a:spcBef>
              <a:buClr>
                <a:schemeClr val="tx1"/>
              </a:buClr>
              <a:buFontTx/>
              <a:buChar char="•"/>
            </a:pPr>
            <a:r>
              <a:rPr lang="en-US" altLang="en-US" sz="2300" dirty="0"/>
              <a:t>Discovery; testing evolving hypotheses</a:t>
            </a:r>
          </a:p>
          <a:p>
            <a:pPr marL="571500" lvl="1" indent="-342900">
              <a:spcBef>
                <a:spcPts val="0"/>
              </a:spcBef>
              <a:buClr>
                <a:schemeClr val="tx1"/>
              </a:buClr>
              <a:buFontTx/>
              <a:buChar char="•"/>
            </a:pPr>
            <a:r>
              <a:rPr lang="en-US" altLang="en-US" sz="2300" dirty="0"/>
              <a:t>Seek to understand meaning and context</a:t>
            </a:r>
          </a:p>
          <a:p>
            <a:pPr marL="0" indent="0">
              <a:spcBef>
                <a:spcPts val="1800"/>
              </a:spcBef>
            </a:pPr>
            <a:r>
              <a:rPr lang="en-US" altLang="en-US" sz="2600" dirty="0"/>
              <a:t> </a:t>
            </a:r>
            <a:r>
              <a:rPr lang="en-US" altLang="en-US" sz="2600" b="1" dirty="0"/>
              <a:t>Integrated use</a:t>
            </a:r>
            <a:endParaRPr lang="en-US" altLang="en-US" sz="2800" b="1" dirty="0"/>
          </a:p>
          <a:p>
            <a:pPr marL="571500" lvl="1" indent="-342900">
              <a:spcBef>
                <a:spcPts val="0"/>
              </a:spcBef>
              <a:buClr>
                <a:schemeClr val="tx1"/>
              </a:buClr>
              <a:buFontTx/>
              <a:buChar char="•"/>
            </a:pPr>
            <a:r>
              <a:rPr lang="en-US" altLang="en-US" sz="2300" dirty="0"/>
              <a:t>Qualitative, then quantitative</a:t>
            </a:r>
          </a:p>
          <a:p>
            <a:pPr marL="571500" lvl="1" indent="-342900">
              <a:spcBef>
                <a:spcPts val="0"/>
              </a:spcBef>
              <a:buClr>
                <a:schemeClr val="tx1"/>
              </a:buClr>
              <a:buFontTx/>
              <a:buChar char="•"/>
            </a:pPr>
            <a:r>
              <a:rPr lang="en-US" altLang="en-US" sz="2300" dirty="0"/>
              <a:t>Quantitative, then qualitative</a:t>
            </a:r>
          </a:p>
          <a:p>
            <a:pPr marL="571500" lvl="1" indent="-342900">
              <a:spcBef>
                <a:spcPts val="0"/>
              </a:spcBef>
              <a:buClr>
                <a:schemeClr val="tx1"/>
              </a:buClr>
              <a:buFontTx/>
              <a:buChar char="•"/>
            </a:pPr>
            <a:r>
              <a:rPr lang="en-US" altLang="en-US" sz="2300" dirty="0"/>
              <a:t>Simultaneous</a:t>
            </a:r>
          </a:p>
          <a:p>
            <a:pPr marL="571500" lvl="1" indent="-342900">
              <a:spcBef>
                <a:spcPct val="0"/>
              </a:spcBef>
              <a:spcAft>
                <a:spcPct val="25000"/>
              </a:spcAft>
              <a:buClr>
                <a:schemeClr val="tx1"/>
              </a:buClr>
              <a:buFontTx/>
              <a:buChar char="•"/>
            </a:pPr>
            <a:endParaRPr lang="en-US" altLang="en-US" sz="1400" dirty="0"/>
          </a:p>
        </p:txBody>
      </p:sp>
      <p:sp>
        <p:nvSpPr>
          <p:cNvPr id="4" name="Rectangle 3"/>
          <p:cNvSpPr txBox="1">
            <a:spLocks noChangeArrowheads="1"/>
          </p:cNvSpPr>
          <p:nvPr/>
        </p:nvSpPr>
        <p:spPr>
          <a:xfrm>
            <a:off x="256479" y="5687122"/>
            <a:ext cx="8642194" cy="1260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spcBef>
                <a:spcPts val="500"/>
              </a:spcBef>
              <a:buNone/>
            </a:pPr>
            <a:r>
              <a:rPr lang="en-US" altLang="en-US" sz="1450" dirty="0"/>
              <a:t>Stange KC, </a:t>
            </a:r>
            <a:r>
              <a:rPr lang="en-US" altLang="en-US" sz="1450" dirty="0" err="1"/>
              <a:t>Zyzanski</a:t>
            </a:r>
            <a:r>
              <a:rPr lang="en-US" altLang="en-US" sz="1450" dirty="0"/>
              <a:t> SJ.  Integrating qualitative and quantitative research methods. </a:t>
            </a:r>
            <a:r>
              <a:rPr lang="en-US" altLang="en-US" sz="1450" i="1" dirty="0"/>
              <a:t>Fam Med</a:t>
            </a:r>
            <a:r>
              <a:rPr lang="en-US" altLang="en-US" sz="1450" dirty="0"/>
              <a:t>, 1989;21:448-451.</a:t>
            </a:r>
          </a:p>
          <a:p>
            <a:pPr marL="0" indent="0">
              <a:lnSpc>
                <a:spcPct val="85000"/>
              </a:lnSpc>
              <a:spcBef>
                <a:spcPts val="500"/>
              </a:spcBef>
              <a:buClr>
                <a:schemeClr val="tx1"/>
              </a:buClr>
              <a:buNone/>
            </a:pPr>
            <a:r>
              <a:rPr lang="en-US" altLang="en-US" sz="1450" dirty="0"/>
              <a:t>Stange KC, Miller WL, Crabtree BF, O’Connor PJ, </a:t>
            </a:r>
            <a:r>
              <a:rPr lang="en-US" altLang="en-US" sz="1450" dirty="0" err="1"/>
              <a:t>Zyzanski</a:t>
            </a:r>
            <a:r>
              <a:rPr lang="en-US" altLang="en-US" sz="1450" dirty="0"/>
              <a:t> SJ.  Multimethod research: Approaches for integrating qualitative and quantitative methods.  </a:t>
            </a:r>
            <a:r>
              <a:rPr lang="en-US" altLang="en-US" sz="1450" i="1" dirty="0"/>
              <a:t>J Gen Intern Med</a:t>
            </a:r>
            <a:r>
              <a:rPr lang="en-US" altLang="en-US" sz="1450" dirty="0"/>
              <a:t>.  1994; 9:278-282.</a:t>
            </a:r>
          </a:p>
          <a:p>
            <a:pPr marL="0" indent="0">
              <a:lnSpc>
                <a:spcPct val="85000"/>
              </a:lnSpc>
              <a:spcBef>
                <a:spcPts val="500"/>
              </a:spcBef>
              <a:buClr>
                <a:schemeClr val="tx1"/>
              </a:buClr>
              <a:buNone/>
            </a:pPr>
            <a:r>
              <a:rPr lang="en-US" altLang="en-US" sz="1450" dirty="0">
                <a:cs typeface="Times New Roman" panose="02020603050405020304" pitchFamily="18" charset="0"/>
              </a:rPr>
              <a:t>Crabtree BF, Miller WL, Stange KC.  Understanding practice from the ground up. </a:t>
            </a:r>
            <a:r>
              <a:rPr lang="en-US" altLang="en-US" sz="1450" i="1" dirty="0">
                <a:cs typeface="Times New Roman" panose="02020603050405020304" pitchFamily="18" charset="0"/>
              </a:rPr>
              <a:t>J Fam </a:t>
            </a:r>
            <a:r>
              <a:rPr lang="en-US" altLang="en-US" sz="1450" i="1" dirty="0" err="1">
                <a:cs typeface="Times New Roman" panose="02020603050405020304" pitchFamily="18" charset="0"/>
              </a:rPr>
              <a:t>Pract</a:t>
            </a:r>
            <a:r>
              <a:rPr lang="en-US" altLang="en-US" sz="1450" dirty="0">
                <a:cs typeface="Times New Roman" panose="02020603050405020304" pitchFamily="18" charset="0"/>
              </a:rPr>
              <a:t>, 2001;50:881-887.</a:t>
            </a:r>
            <a:r>
              <a:rPr lang="en-US" altLang="en-US" sz="1450" dirty="0"/>
              <a:t> </a:t>
            </a:r>
          </a:p>
          <a:p>
            <a:pPr marL="0" indent="0">
              <a:lnSpc>
                <a:spcPct val="85000"/>
              </a:lnSpc>
              <a:spcBef>
                <a:spcPts val="500"/>
              </a:spcBef>
              <a:buClr>
                <a:schemeClr val="tx1"/>
              </a:buClr>
              <a:buNone/>
            </a:pPr>
            <a:r>
              <a:rPr lang="en-US" sz="1450" dirty="0"/>
              <a:t>Stange KC, Crabtree BF, Miller WL. Publishing multimethod research. </a:t>
            </a:r>
            <a:r>
              <a:rPr lang="en-US" sz="1450" i="1" dirty="0"/>
              <a:t>Ann Fam Med. </a:t>
            </a:r>
            <a:r>
              <a:rPr lang="en-US" sz="1450" dirty="0"/>
              <a:t>2006;4(4):292-294.</a:t>
            </a:r>
            <a:endParaRPr lang="en-US" altLang="en-US" sz="1450" dirty="0"/>
          </a:p>
        </p:txBody>
      </p:sp>
      <p:sp>
        <p:nvSpPr>
          <p:cNvPr id="2" name="Slide Number Placeholder 1"/>
          <p:cNvSpPr>
            <a:spLocks noGrp="1"/>
          </p:cNvSpPr>
          <p:nvPr>
            <p:ph type="sldNum" sz="quarter" idx="12"/>
          </p:nvPr>
        </p:nvSpPr>
        <p:spPr/>
        <p:txBody>
          <a:bodyPr/>
          <a:lstStyle/>
          <a:p>
            <a:fld id="{63179637-2391-7046-8FF9-3F03ED7A9E11}" type="slidenum">
              <a:rPr lang="en-US" smtClean="0"/>
              <a:t>71</a:t>
            </a:fld>
            <a:endParaRPr lang="en-US"/>
          </a:p>
        </p:txBody>
      </p:sp>
    </p:spTree>
    <p:extLst>
      <p:ext uri="{BB962C8B-B14F-4D97-AF65-F5344CB8AC3E}">
        <p14:creationId xmlns:p14="http://schemas.microsoft.com/office/powerpoint/2010/main" val="385953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1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0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10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10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107">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1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8926"/>
            <a:ext cx="7772400" cy="2712378"/>
          </a:xfrm>
        </p:spPr>
        <p:txBody>
          <a:bodyPr>
            <a:normAutofit/>
          </a:bodyPr>
          <a:lstStyle/>
          <a:p>
            <a:r>
              <a:rPr lang="en-US" b="1" dirty="0">
                <a:latin typeface="+mn-lt"/>
              </a:rPr>
              <a:t>A Few</a:t>
            </a:r>
            <a:br>
              <a:rPr lang="en-US" b="1" dirty="0">
                <a:latin typeface="+mn-lt"/>
              </a:rPr>
            </a:br>
            <a:r>
              <a:rPr lang="en-US" b="1" dirty="0">
                <a:latin typeface="+mn-lt"/>
              </a:rPr>
              <a:t>Take-Away Points</a:t>
            </a:r>
          </a:p>
        </p:txBody>
      </p:sp>
      <p:sp>
        <p:nvSpPr>
          <p:cNvPr id="3" name="Slide Number Placeholder 2">
            <a:extLst>
              <a:ext uri="{FF2B5EF4-FFF2-40B4-BE49-F238E27FC236}">
                <a16:creationId xmlns:a16="http://schemas.microsoft.com/office/drawing/2014/main" id="{4EB2E64E-ADE5-2180-BC4E-4D0DC6FD5B53}"/>
              </a:ext>
            </a:extLst>
          </p:cNvPr>
          <p:cNvSpPr>
            <a:spLocks noGrp="1"/>
          </p:cNvSpPr>
          <p:nvPr>
            <p:ph type="sldNum" sz="quarter" idx="12"/>
          </p:nvPr>
        </p:nvSpPr>
        <p:spPr/>
        <p:txBody>
          <a:bodyPr/>
          <a:lstStyle/>
          <a:p>
            <a:fld id="{464EB498-9CCD-457D-A359-273D18E4027B}" type="slidenum">
              <a:rPr lang="en-US" smtClean="0"/>
              <a:t>72</a:t>
            </a:fld>
            <a:endParaRPr lang="en-US"/>
          </a:p>
        </p:txBody>
      </p:sp>
    </p:spTree>
    <p:extLst>
      <p:ext uri="{BB962C8B-B14F-4D97-AF65-F5344CB8AC3E}">
        <p14:creationId xmlns:p14="http://schemas.microsoft.com/office/powerpoint/2010/main" val="17786998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0E45-F795-4C9A-A67F-0C6E1CC24CE0}"/>
              </a:ext>
            </a:extLst>
          </p:cNvPr>
          <p:cNvSpPr>
            <a:spLocks noGrp="1"/>
          </p:cNvSpPr>
          <p:nvPr>
            <p:ph type="title"/>
          </p:nvPr>
        </p:nvSpPr>
        <p:spPr>
          <a:xfrm>
            <a:off x="628650" y="202020"/>
            <a:ext cx="7886700" cy="839972"/>
          </a:xfrm>
        </p:spPr>
        <p:txBody>
          <a:bodyPr>
            <a:normAutofit/>
          </a:bodyPr>
          <a:lstStyle/>
          <a:p>
            <a:pPr algn="ctr"/>
            <a:r>
              <a:rPr lang="en-US" sz="4400" b="1" dirty="0">
                <a:latin typeface="+mj-lt"/>
              </a:rPr>
              <a:t>Review</a:t>
            </a:r>
            <a:endParaRPr lang="en-US" b="1" dirty="0"/>
          </a:p>
        </p:txBody>
      </p:sp>
      <p:sp>
        <p:nvSpPr>
          <p:cNvPr id="3" name="Content Placeholder 2">
            <a:extLst>
              <a:ext uri="{FF2B5EF4-FFF2-40B4-BE49-F238E27FC236}">
                <a16:creationId xmlns:a16="http://schemas.microsoft.com/office/drawing/2014/main" id="{E050A663-BF77-40CA-99D0-FE090F5B07B5}"/>
              </a:ext>
            </a:extLst>
          </p:cNvPr>
          <p:cNvSpPr>
            <a:spLocks noGrp="1"/>
          </p:cNvSpPr>
          <p:nvPr>
            <p:ph idx="1"/>
          </p:nvPr>
        </p:nvSpPr>
        <p:spPr>
          <a:xfrm>
            <a:off x="628650" y="1158949"/>
            <a:ext cx="7886700" cy="5369442"/>
          </a:xfrm>
        </p:spPr>
        <p:txBody>
          <a:bodyPr/>
          <a:lstStyle/>
          <a:p>
            <a:pPr marL="339725" indent="-339725">
              <a:lnSpc>
                <a:spcPct val="90000"/>
              </a:lnSpc>
              <a:spcBef>
                <a:spcPts val="1350"/>
              </a:spcBef>
              <a:buFont typeface="Arial" panose="020B0604020202020204" pitchFamily="34" charset="0"/>
              <a:buChar char="•"/>
            </a:pPr>
            <a:r>
              <a:rPr lang="en-US" sz="2800" dirty="0"/>
              <a:t>Different views of population health</a:t>
            </a:r>
          </a:p>
          <a:p>
            <a:pPr marL="339725" indent="-339725">
              <a:lnSpc>
                <a:spcPct val="90000"/>
              </a:lnSpc>
              <a:spcBef>
                <a:spcPts val="1350"/>
              </a:spcBef>
              <a:buFont typeface="Arial" panose="020B0604020202020204" pitchFamily="34" charset="0"/>
              <a:buChar char="•"/>
            </a:pPr>
            <a:r>
              <a:rPr lang="en-US" dirty="0"/>
              <a:t>Paradox of primary care</a:t>
            </a:r>
          </a:p>
          <a:p>
            <a:pPr marL="339725" indent="-339725">
              <a:lnSpc>
                <a:spcPct val="90000"/>
              </a:lnSpc>
              <a:spcBef>
                <a:spcPts val="1350"/>
              </a:spcBef>
              <a:buFont typeface="Arial" panose="020B0604020202020204" pitchFamily="34" charset="0"/>
              <a:buChar char="•"/>
            </a:pPr>
            <a:r>
              <a:rPr lang="en-US" sz="2800" dirty="0"/>
              <a:t>Possible mechanisms</a:t>
            </a:r>
          </a:p>
          <a:p>
            <a:pPr marL="744538" lvl="1" indent="-287338">
              <a:spcBef>
                <a:spcPts val="200"/>
              </a:spcBef>
            </a:pPr>
            <a:r>
              <a:rPr lang="en-US" dirty="0"/>
              <a:t>Breadth + drilling down</a:t>
            </a:r>
          </a:p>
          <a:p>
            <a:pPr marL="744538" lvl="1" indent="-287338">
              <a:spcBef>
                <a:spcPts val="200"/>
              </a:spcBef>
            </a:pPr>
            <a:r>
              <a:rPr lang="en-US" dirty="0"/>
              <a:t>Prioritizing</a:t>
            </a:r>
          </a:p>
          <a:p>
            <a:pPr marL="744538" lvl="1" indent="-287338">
              <a:spcBef>
                <a:spcPts val="200"/>
              </a:spcBef>
            </a:pPr>
            <a:r>
              <a:rPr lang="en-US" dirty="0"/>
              <a:t>Contextualizing</a:t>
            </a:r>
          </a:p>
          <a:p>
            <a:pPr marL="744538" lvl="1" indent="-287338">
              <a:spcBef>
                <a:spcPts val="200"/>
              </a:spcBef>
            </a:pPr>
            <a:r>
              <a:rPr lang="en-US" dirty="0"/>
              <a:t>Systemic + personal connectedness</a:t>
            </a:r>
          </a:p>
          <a:p>
            <a:pPr marL="339725" indent="-339725">
              <a:lnSpc>
                <a:spcPct val="90000"/>
              </a:lnSpc>
              <a:spcBef>
                <a:spcPts val="1350"/>
              </a:spcBef>
              <a:buFont typeface="Arial" panose="020B0604020202020204" pitchFamily="34" charset="0"/>
              <a:buChar char="•"/>
            </a:pPr>
            <a:r>
              <a:rPr lang="en-US" dirty="0"/>
              <a:t>Methods</a:t>
            </a:r>
          </a:p>
          <a:p>
            <a:pPr marL="744538" lvl="1" indent="-287338">
              <a:spcBef>
                <a:spcPts val="200"/>
              </a:spcBef>
            </a:pPr>
            <a:r>
              <a:rPr lang="en-US" dirty="0"/>
              <a:t>Measuring what matters</a:t>
            </a:r>
          </a:p>
          <a:p>
            <a:pPr marL="744538" lvl="1" indent="-287338">
              <a:spcBef>
                <a:spcPts val="200"/>
              </a:spcBef>
            </a:pPr>
            <a:r>
              <a:rPr lang="en-US" dirty="0"/>
              <a:t>Modeling complexity</a:t>
            </a:r>
          </a:p>
          <a:p>
            <a:pPr marL="744538" lvl="1" indent="-287338">
              <a:spcBef>
                <a:spcPts val="200"/>
              </a:spcBef>
            </a:pPr>
            <a:r>
              <a:rPr lang="en-US" dirty="0"/>
              <a:t>Numbers &amp; Narratives</a:t>
            </a:r>
          </a:p>
          <a:p>
            <a:endParaRPr lang="en-US" dirty="0"/>
          </a:p>
        </p:txBody>
      </p:sp>
      <p:sp>
        <p:nvSpPr>
          <p:cNvPr id="4" name="Slide Number Placeholder 3">
            <a:extLst>
              <a:ext uri="{FF2B5EF4-FFF2-40B4-BE49-F238E27FC236}">
                <a16:creationId xmlns:a16="http://schemas.microsoft.com/office/drawing/2014/main" id="{4C2252A1-7334-C0A8-25D4-F75D7046298A}"/>
              </a:ext>
            </a:extLst>
          </p:cNvPr>
          <p:cNvSpPr>
            <a:spLocks noGrp="1"/>
          </p:cNvSpPr>
          <p:nvPr>
            <p:ph type="sldNum" sz="quarter" idx="12"/>
          </p:nvPr>
        </p:nvSpPr>
        <p:spPr/>
        <p:txBody>
          <a:bodyPr/>
          <a:lstStyle/>
          <a:p>
            <a:fld id="{464EB498-9CCD-457D-A359-273D18E4027B}" type="slidenum">
              <a:rPr lang="en-US" smtClean="0"/>
              <a:t>73</a:t>
            </a:fld>
            <a:endParaRPr lang="en-US"/>
          </a:p>
        </p:txBody>
      </p:sp>
    </p:spTree>
    <p:extLst>
      <p:ext uri="{BB962C8B-B14F-4D97-AF65-F5344CB8AC3E}">
        <p14:creationId xmlns:p14="http://schemas.microsoft.com/office/powerpoint/2010/main" val="31024297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1A08-2C9F-F005-858F-35E0C353F795}"/>
              </a:ext>
            </a:extLst>
          </p:cNvPr>
          <p:cNvSpPr>
            <a:spLocks noGrp="1"/>
          </p:cNvSpPr>
          <p:nvPr>
            <p:ph type="title"/>
          </p:nvPr>
        </p:nvSpPr>
        <p:spPr>
          <a:xfrm>
            <a:off x="628650" y="180754"/>
            <a:ext cx="7886700" cy="738962"/>
          </a:xfrm>
        </p:spPr>
        <p:txBody>
          <a:bodyPr/>
          <a:lstStyle/>
          <a:p>
            <a:pPr algn="ctr"/>
            <a:r>
              <a:rPr lang="en-US" b="1" dirty="0">
                <a:latin typeface="+mn-lt"/>
              </a:rPr>
              <a:t>Policy Points</a:t>
            </a:r>
          </a:p>
        </p:txBody>
      </p:sp>
      <p:sp>
        <p:nvSpPr>
          <p:cNvPr id="3" name="Content Placeholder 2">
            <a:extLst>
              <a:ext uri="{FF2B5EF4-FFF2-40B4-BE49-F238E27FC236}">
                <a16:creationId xmlns:a16="http://schemas.microsoft.com/office/drawing/2014/main" id="{FFE04554-B4D6-0B06-D862-E461C5904FB5}"/>
              </a:ext>
            </a:extLst>
          </p:cNvPr>
          <p:cNvSpPr>
            <a:spLocks noGrp="1"/>
          </p:cNvSpPr>
          <p:nvPr>
            <p:ph idx="1"/>
          </p:nvPr>
        </p:nvSpPr>
        <p:spPr>
          <a:xfrm>
            <a:off x="628650" y="1068306"/>
            <a:ext cx="7886700" cy="5023884"/>
          </a:xfrm>
        </p:spPr>
        <p:txBody>
          <a:bodyPr>
            <a:normAutofit/>
          </a:bodyPr>
          <a:lstStyle/>
          <a:p>
            <a:r>
              <a:rPr lang="en-US" dirty="0"/>
              <a:t>Systems based on primary care have</a:t>
            </a:r>
          </a:p>
          <a:p>
            <a:pPr lvl="1">
              <a:spcBef>
                <a:spcPts val="300"/>
              </a:spcBef>
            </a:pPr>
            <a:r>
              <a:rPr lang="en-US" dirty="0"/>
              <a:t>Better population health</a:t>
            </a:r>
          </a:p>
          <a:p>
            <a:pPr lvl="1">
              <a:spcBef>
                <a:spcPts val="300"/>
              </a:spcBef>
            </a:pPr>
            <a:r>
              <a:rPr lang="en-US" dirty="0"/>
              <a:t>Greater health equity</a:t>
            </a:r>
          </a:p>
          <a:p>
            <a:pPr lvl="1">
              <a:spcBef>
                <a:spcPts val="300"/>
              </a:spcBef>
            </a:pPr>
            <a:r>
              <a:rPr lang="en-US" dirty="0"/>
              <a:t>Better healthcare quality</a:t>
            </a:r>
          </a:p>
          <a:p>
            <a:pPr lvl="1">
              <a:spcBef>
                <a:spcPts val="300"/>
              </a:spcBef>
            </a:pPr>
            <a:r>
              <a:rPr lang="en-US" dirty="0"/>
              <a:t>Lower health care expenditure</a:t>
            </a:r>
          </a:p>
          <a:p>
            <a:pPr>
              <a:spcBef>
                <a:spcPts val="1400"/>
              </a:spcBef>
            </a:pPr>
            <a:r>
              <a:rPr lang="en-US" dirty="0"/>
              <a:t>Primary care can be a boundary spanning force to integrate and personalize the many factors from which population health emerges.</a:t>
            </a:r>
          </a:p>
          <a:p>
            <a:pPr>
              <a:spcBef>
                <a:spcPts val="1400"/>
              </a:spcBef>
            </a:pPr>
            <a:r>
              <a:rPr lang="en-US" dirty="0"/>
              <a:t>Equitably advancing population health requires understanding and supporting the complexly interacting mechanisms by which primary care influences health, equity, and health service costs.</a:t>
            </a:r>
          </a:p>
          <a:p>
            <a:endParaRPr lang="en-US" dirty="0"/>
          </a:p>
        </p:txBody>
      </p:sp>
      <p:sp>
        <p:nvSpPr>
          <p:cNvPr id="4" name="TextBox 3">
            <a:extLst>
              <a:ext uri="{FF2B5EF4-FFF2-40B4-BE49-F238E27FC236}">
                <a16:creationId xmlns:a16="http://schemas.microsoft.com/office/drawing/2014/main" id="{FBA848E9-A186-B735-E32B-0DCC62879C3F}"/>
              </a:ext>
            </a:extLst>
          </p:cNvPr>
          <p:cNvSpPr txBox="1"/>
          <p:nvPr/>
        </p:nvSpPr>
        <p:spPr>
          <a:xfrm>
            <a:off x="960120" y="6092190"/>
            <a:ext cx="7315200" cy="1075679"/>
          </a:xfrm>
          <a:prstGeom prst="rect">
            <a:avLst/>
          </a:prstGeom>
          <a:noFill/>
        </p:spPr>
        <p:txBody>
          <a:bodyPr wrap="square" rtlCol="0">
            <a:spAutoFit/>
          </a:bodyPr>
          <a:lstStyle/>
          <a:p>
            <a:pPr>
              <a:lnSpc>
                <a:spcPct val="85000"/>
              </a:lnSpc>
            </a:pPr>
            <a:r>
              <a:rPr lang="en-US" sz="1800" dirty="0">
                <a:effectLst/>
                <a:latin typeface="Calibri" panose="020F0502020204030204" pitchFamily="34" charset="0"/>
                <a:ea typeface="Calibri" panose="020F0502020204030204" pitchFamily="34" charset="0"/>
              </a:rPr>
              <a:t>Stange KC, Miller WL, Etz RS. The role of primary care in improving population health. Milbank Q. 2023;101(S1):795-840. </a:t>
            </a:r>
            <a:r>
              <a:rPr lang="en-US" sz="1800" dirty="0">
                <a:effectLst/>
                <a:latin typeface="Calibri" panose="020F0502020204030204" pitchFamily="34" charset="0"/>
                <a:ea typeface="Calibri" panose="020F0502020204030204" pitchFamily="34" charset="0"/>
                <a:hlinkClick r:id="rId2"/>
              </a:rPr>
              <a:t>https://onlinelibrary.wiley.com/doi/epdf/10.1111/1468-0009.12638</a:t>
            </a:r>
            <a:endParaRPr lang="en-US" sz="1800" dirty="0">
              <a:effectLst/>
              <a:latin typeface="Calibri" panose="020F0502020204030204" pitchFamily="34" charset="0"/>
              <a:ea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C3FB60ED-93CD-7AB6-764A-49BB54EB92C3}"/>
              </a:ext>
            </a:extLst>
          </p:cNvPr>
          <p:cNvSpPr>
            <a:spLocks noGrp="1"/>
          </p:cNvSpPr>
          <p:nvPr>
            <p:ph type="sldNum" sz="quarter" idx="12"/>
          </p:nvPr>
        </p:nvSpPr>
        <p:spPr/>
        <p:txBody>
          <a:bodyPr/>
          <a:lstStyle/>
          <a:p>
            <a:fld id="{464EB498-9CCD-457D-A359-273D18E4027B}" type="slidenum">
              <a:rPr lang="en-US" smtClean="0"/>
              <a:t>74</a:t>
            </a:fld>
            <a:endParaRPr lang="en-US"/>
          </a:p>
        </p:txBody>
      </p:sp>
    </p:spTree>
    <p:extLst>
      <p:ext uri="{BB962C8B-B14F-4D97-AF65-F5344CB8AC3E}">
        <p14:creationId xmlns:p14="http://schemas.microsoft.com/office/powerpoint/2010/main" val="40171691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4E186288-09B9-1DA9-4E02-C32AEA3B7BC7}"/>
              </a:ext>
            </a:extLst>
          </p:cNvPr>
          <p:cNvSpPr>
            <a:spLocks noGrp="1"/>
          </p:cNvSpPr>
          <p:nvPr>
            <p:ph type="title"/>
          </p:nvPr>
        </p:nvSpPr>
        <p:spPr>
          <a:xfrm>
            <a:off x="457200" y="152400"/>
            <a:ext cx="8229600" cy="974725"/>
          </a:xfrm>
        </p:spPr>
        <p:txBody>
          <a:bodyPr/>
          <a:lstStyle/>
          <a:p>
            <a:pPr algn="ctr"/>
            <a:r>
              <a:rPr lang="en-US" altLang="en-US" b="1" dirty="0">
                <a:latin typeface="+mn-lt"/>
              </a:rPr>
              <a:t>Implications</a:t>
            </a:r>
          </a:p>
        </p:txBody>
      </p:sp>
      <p:sp>
        <p:nvSpPr>
          <p:cNvPr id="3" name="Content Placeholder 2">
            <a:extLst>
              <a:ext uri="{FF2B5EF4-FFF2-40B4-BE49-F238E27FC236}">
                <a16:creationId xmlns:a16="http://schemas.microsoft.com/office/drawing/2014/main" id="{7B544698-098E-DDFF-7C40-83F6324F2ECE}"/>
              </a:ext>
            </a:extLst>
          </p:cNvPr>
          <p:cNvSpPr>
            <a:spLocks noGrp="1"/>
          </p:cNvSpPr>
          <p:nvPr>
            <p:ph idx="1"/>
          </p:nvPr>
        </p:nvSpPr>
        <p:spPr>
          <a:xfrm>
            <a:off x="1052623" y="1295400"/>
            <a:ext cx="7038754" cy="5257800"/>
          </a:xfrm>
        </p:spPr>
        <p:txBody>
          <a:bodyPr>
            <a:normAutofit/>
          </a:bodyPr>
          <a:lstStyle/>
          <a:p>
            <a:r>
              <a:rPr lang="en-US" sz="3000" dirty="0"/>
              <a:t>To get the benefits of primary care for:</a:t>
            </a:r>
          </a:p>
          <a:p>
            <a:pPr lvl="1">
              <a:spcBef>
                <a:spcPts val="300"/>
              </a:spcBef>
            </a:pPr>
            <a:r>
              <a:rPr lang="en-US" sz="2600" dirty="0"/>
              <a:t>Population health</a:t>
            </a:r>
          </a:p>
          <a:p>
            <a:pPr lvl="1">
              <a:spcBef>
                <a:spcPts val="300"/>
              </a:spcBef>
            </a:pPr>
            <a:r>
              <a:rPr lang="en-US" sz="2600" dirty="0"/>
              <a:t>Equity</a:t>
            </a:r>
          </a:p>
          <a:p>
            <a:pPr lvl="1">
              <a:spcBef>
                <a:spcPts val="300"/>
              </a:spcBef>
            </a:pPr>
            <a:r>
              <a:rPr lang="en-US" sz="2600" dirty="0"/>
              <a:t>Quality</a:t>
            </a:r>
          </a:p>
          <a:p>
            <a:pPr lvl="1">
              <a:spcBef>
                <a:spcPts val="300"/>
              </a:spcBef>
            </a:pPr>
            <a:r>
              <a:rPr lang="en-US" sz="2600" dirty="0"/>
              <a:t>Sustainability</a:t>
            </a:r>
          </a:p>
          <a:p>
            <a:pPr>
              <a:spcBef>
                <a:spcPts val="2100"/>
              </a:spcBef>
            </a:pPr>
            <a:r>
              <a:rPr lang="en-US" sz="3000" i="1" dirty="0"/>
              <a:t>Support</a:t>
            </a:r>
            <a:r>
              <a:rPr lang="en-US" sz="3000" dirty="0"/>
              <a:t> frontlines primary care with:</a:t>
            </a:r>
          </a:p>
          <a:p>
            <a:pPr lvl="1">
              <a:spcBef>
                <a:spcPts val="400"/>
              </a:spcBef>
            </a:pPr>
            <a:r>
              <a:rPr lang="en-US" sz="2600" dirty="0"/>
              <a:t>Understanding of its complex role/functions</a:t>
            </a:r>
          </a:p>
          <a:p>
            <a:pPr lvl="1">
              <a:spcBef>
                <a:spcPts val="400"/>
              </a:spcBef>
            </a:pPr>
            <a:r>
              <a:rPr lang="en-US" sz="2600" dirty="0"/>
              <a:t>Relevant information</a:t>
            </a:r>
          </a:p>
          <a:p>
            <a:pPr lvl="1">
              <a:spcBef>
                <a:spcPts val="400"/>
              </a:spcBef>
            </a:pPr>
            <a:r>
              <a:rPr lang="en-US" sz="2600" dirty="0"/>
              <a:t>Time</a:t>
            </a:r>
          </a:p>
          <a:p>
            <a:pPr lvl="1">
              <a:spcBef>
                <a:spcPts val="400"/>
              </a:spcBef>
            </a:pPr>
            <a:r>
              <a:rPr lang="en-US" sz="2600" dirty="0"/>
              <a:t>Investment in relationship</a:t>
            </a:r>
          </a:p>
          <a:p>
            <a:pPr lvl="1">
              <a:spcBef>
                <a:spcPts val="400"/>
              </a:spcBef>
            </a:pPr>
            <a:r>
              <a:rPr lang="en-US" sz="2600" dirty="0"/>
              <a:t>Iteration between the parts and the whole</a:t>
            </a:r>
          </a:p>
          <a:p>
            <a:pPr>
              <a:spcBef>
                <a:spcPts val="1500"/>
              </a:spcBef>
            </a:pPr>
            <a:endParaRPr lang="en-US" altLang="en-US" dirty="0"/>
          </a:p>
        </p:txBody>
      </p:sp>
      <p:sp>
        <p:nvSpPr>
          <p:cNvPr id="87044" name="Slide Number Placeholder 3">
            <a:extLst>
              <a:ext uri="{FF2B5EF4-FFF2-40B4-BE49-F238E27FC236}">
                <a16:creationId xmlns:a16="http://schemas.microsoft.com/office/drawing/2014/main" id="{F81306C9-1E19-49FB-C8F2-5D66A499DC26}"/>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5B17546-4FB1-4EE0-94B2-E6ED687D5C75}" type="slidenum">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75</a:t>
            </a:fld>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736E-26E9-913E-442A-041814916D58}"/>
              </a:ext>
            </a:extLst>
          </p:cNvPr>
          <p:cNvSpPr>
            <a:spLocks noGrp="1"/>
          </p:cNvSpPr>
          <p:nvPr>
            <p:ph type="ctrTitle"/>
          </p:nvPr>
        </p:nvSpPr>
        <p:spPr>
          <a:xfrm>
            <a:off x="685800" y="1122363"/>
            <a:ext cx="7772400" cy="2066608"/>
          </a:xfrm>
        </p:spPr>
        <p:txBody>
          <a:bodyPr>
            <a:normAutofit/>
          </a:bodyPr>
          <a:lstStyle/>
          <a:p>
            <a:pPr>
              <a:lnSpc>
                <a:spcPct val="110000"/>
              </a:lnSpc>
            </a:pPr>
            <a:r>
              <a:rPr lang="en-US" dirty="0"/>
              <a:t>Family medicine is population health,</a:t>
            </a:r>
          </a:p>
        </p:txBody>
      </p:sp>
      <p:sp>
        <p:nvSpPr>
          <p:cNvPr id="3" name="Subtitle 2">
            <a:extLst>
              <a:ext uri="{FF2B5EF4-FFF2-40B4-BE49-F238E27FC236}">
                <a16:creationId xmlns:a16="http://schemas.microsoft.com/office/drawing/2014/main" id="{002E295A-91E8-FA15-AC31-68A763490A8C}"/>
              </a:ext>
            </a:extLst>
          </p:cNvPr>
          <p:cNvSpPr>
            <a:spLocks noGrp="1"/>
          </p:cNvSpPr>
          <p:nvPr>
            <p:ph type="subTitle" idx="1"/>
          </p:nvPr>
        </p:nvSpPr>
        <p:spPr>
          <a:xfrm>
            <a:off x="1143000" y="4697730"/>
            <a:ext cx="6858000" cy="560070"/>
          </a:xfrm>
        </p:spPr>
        <p:txBody>
          <a:bodyPr/>
          <a:lstStyle/>
          <a:p>
            <a:r>
              <a:rPr lang="en-US" dirty="0"/>
              <a:t>Larry Bauer, MSW</a:t>
            </a:r>
          </a:p>
        </p:txBody>
      </p:sp>
      <p:sp>
        <p:nvSpPr>
          <p:cNvPr id="4" name="Slide Number Placeholder 3">
            <a:extLst>
              <a:ext uri="{FF2B5EF4-FFF2-40B4-BE49-F238E27FC236}">
                <a16:creationId xmlns:a16="http://schemas.microsoft.com/office/drawing/2014/main" id="{55841858-E163-E2BA-9B87-3C3D7D20CA7E}"/>
              </a:ext>
            </a:extLst>
          </p:cNvPr>
          <p:cNvSpPr>
            <a:spLocks noGrp="1"/>
          </p:cNvSpPr>
          <p:nvPr>
            <p:ph type="sldNum" sz="quarter" idx="12"/>
          </p:nvPr>
        </p:nvSpPr>
        <p:spPr/>
        <p:txBody>
          <a:bodyPr/>
          <a:lstStyle/>
          <a:p>
            <a:fld id="{464EB498-9CCD-457D-A359-273D18E4027B}" type="slidenum">
              <a:rPr lang="en-US" smtClean="0"/>
              <a:t>76</a:t>
            </a:fld>
            <a:endParaRPr lang="en-US"/>
          </a:p>
        </p:txBody>
      </p:sp>
      <p:sp>
        <p:nvSpPr>
          <p:cNvPr id="5" name="TextBox 4">
            <a:extLst>
              <a:ext uri="{FF2B5EF4-FFF2-40B4-BE49-F238E27FC236}">
                <a16:creationId xmlns:a16="http://schemas.microsoft.com/office/drawing/2014/main" id="{45AD81D3-8E05-F937-4849-9011BD8E862D}"/>
              </a:ext>
            </a:extLst>
          </p:cNvPr>
          <p:cNvSpPr txBox="1"/>
          <p:nvPr/>
        </p:nvSpPr>
        <p:spPr>
          <a:xfrm>
            <a:off x="1325880" y="3161198"/>
            <a:ext cx="7932420" cy="1015663"/>
          </a:xfrm>
          <a:prstGeom prst="rect">
            <a:avLst/>
          </a:prstGeom>
          <a:noFill/>
        </p:spPr>
        <p:txBody>
          <a:bodyPr wrap="square" rtlCol="0">
            <a:spAutoFit/>
          </a:bodyPr>
          <a:lstStyle/>
          <a:p>
            <a:r>
              <a:rPr kumimoji="0" lang="en-US" sz="6000" b="0" i="0" u="none" strike="noStrike" kern="1200" cap="none" spc="0" normalizeH="0" baseline="0" noProof="0" dirty="0">
                <a:ln>
                  <a:noFill/>
                </a:ln>
                <a:solidFill>
                  <a:prstClr val="black"/>
                </a:solidFill>
                <a:effectLst/>
                <a:uLnTx/>
                <a:uFillTx/>
                <a:latin typeface="Calibri Light" panose="020F0302020204030204"/>
                <a:ea typeface="+mj-ea"/>
                <a:cs typeface="+mj-cs"/>
              </a:rPr>
              <a:t>one person at a time.</a:t>
            </a:r>
            <a:endParaRPr lang="en-US" dirty="0"/>
          </a:p>
        </p:txBody>
      </p:sp>
    </p:spTree>
    <p:extLst>
      <p:ext uri="{BB962C8B-B14F-4D97-AF65-F5344CB8AC3E}">
        <p14:creationId xmlns:p14="http://schemas.microsoft.com/office/powerpoint/2010/main" val="114153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a:extLst>
              <a:ext uri="{FF2B5EF4-FFF2-40B4-BE49-F238E27FC236}">
                <a16:creationId xmlns:a16="http://schemas.microsoft.com/office/drawing/2014/main" id="{78859EB1-6C86-4223-8BEB-17AB39E03C2C}"/>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B059C9-2553-41E3-85EC-081A0F91CD5E}"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1" name="Text Box 2">
            <a:extLst>
              <a:ext uri="{FF2B5EF4-FFF2-40B4-BE49-F238E27FC236}">
                <a16:creationId xmlns:a16="http://schemas.microsoft.com/office/drawing/2014/main" id="{657E6E20-A7E1-4319-A42C-595C68B661CA}"/>
              </a:ext>
            </a:extLst>
          </p:cNvPr>
          <p:cNvSpPr txBox="1">
            <a:spLocks noChangeArrowheads="1"/>
          </p:cNvSpPr>
          <p:nvPr/>
        </p:nvSpPr>
        <p:spPr bwMode="auto">
          <a:xfrm>
            <a:off x="6019800" y="0"/>
            <a:ext cx="3124200" cy="600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endParaRPr>
          </a:p>
          <a:p>
            <a:pPr marL="0" marR="0" lvl="0" indent="0" algn="l" defTabSz="914400" rtl="0" eaLnBrk="0" fontAlgn="base" latinLnBrk="0" hangingPunct="0">
              <a:lnSpc>
                <a:spcPct val="100000"/>
              </a:lnSpc>
              <a:spcBef>
                <a:spcPct val="10000"/>
              </a:spcBef>
              <a:spcAft>
                <a:spcPct val="0"/>
              </a:spcAft>
              <a:buClrTx/>
              <a:buSzTx/>
              <a:buFontTx/>
              <a:buNone/>
              <a:tabLst/>
              <a:defRPr/>
            </a:pPr>
            <a:endPar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endParaRPr>
          </a:p>
          <a:p>
            <a:pPr marL="0" marR="0" lvl="0" indent="0" algn="l" defTabSz="914400" rtl="0" eaLnBrk="0" fontAlgn="base" latinLnBrk="0" hangingPunct="0">
              <a:lnSpc>
                <a:spcPct val="100000"/>
              </a:lnSpc>
              <a:spcBef>
                <a:spcPct val="75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1000 persons</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800 report symptoms</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327 consider seeking medical care</a:t>
            </a:r>
          </a:p>
          <a:p>
            <a:pPr marL="0" marR="0" lvl="0" indent="0" algn="l" defTabSz="914400" rtl="0" eaLnBrk="0" fontAlgn="base" latinLnBrk="0" hangingPunct="0">
              <a:lnSpc>
                <a:spcPct val="0"/>
              </a:lnSpc>
              <a:spcBef>
                <a:spcPct val="50000"/>
              </a:spcBef>
              <a:spcAft>
                <a:spcPct val="0"/>
              </a:spcAft>
              <a:buClrTx/>
              <a:buSzTx/>
              <a:buFontTx/>
              <a:buNone/>
              <a:tabLst/>
              <a:defRPr/>
            </a:pPr>
            <a:endPar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endParaRPr>
          </a:p>
          <a:p>
            <a:pPr marL="0" marR="0" lvl="0" indent="0" algn="l" defTabSz="914400" rtl="0" eaLnBrk="0" fontAlgn="base" latinLnBrk="0" hangingPunct="0">
              <a:lnSpc>
                <a:spcPct val="100000"/>
              </a:lnSpc>
              <a:spcBef>
                <a:spcPct val="115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217 visit a physician office (113 visit a primary care physician’s office)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65 visit a complementary or alternative medical care provider</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21 visit a hospital outpatient clinic</a:t>
            </a:r>
          </a:p>
          <a:p>
            <a:pPr marL="0" marR="0" lvl="0" indent="0" algn="l" defTabSz="914400" rtl="0" eaLnBrk="0" fontAlgn="base" latinLnBrk="0" hangingPunct="0">
              <a:lnSpc>
                <a:spcPct val="0"/>
              </a:lnSpc>
              <a:spcBef>
                <a:spcPct val="25000"/>
              </a:spcBef>
              <a:spcAft>
                <a:spcPct val="0"/>
              </a:spcAft>
              <a:buClrTx/>
              <a:buSzTx/>
              <a:buFontTx/>
              <a:buNone/>
              <a:tabLst/>
              <a:defRPr/>
            </a:pPr>
            <a:endPar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endParaRPr>
          </a:p>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14 receive home health care</a:t>
            </a:r>
          </a:p>
          <a:p>
            <a:pPr marL="0" marR="0" lvl="0" indent="0" algn="l" defTabSz="914400" rtl="0" eaLnBrk="0" fontAlgn="base" latinLnBrk="0" hangingPunct="0">
              <a:lnSpc>
                <a:spcPct val="0"/>
              </a:lnSpc>
              <a:spcBef>
                <a:spcPct val="25000"/>
              </a:spcBef>
              <a:spcAft>
                <a:spcPct val="0"/>
              </a:spcAft>
              <a:buClrTx/>
              <a:buSzTx/>
              <a:buFontTx/>
              <a:buNone/>
              <a:tabLst/>
              <a:defRPr/>
            </a:pPr>
            <a:endPar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endParaRPr>
          </a:p>
          <a:p>
            <a:pPr marL="0" marR="0" lvl="0" indent="0" algn="l" defTabSz="914400" rtl="0" eaLnBrk="0" fontAlgn="base" latinLnBrk="0" hangingPunct="0">
              <a:lnSpc>
                <a:spcPct val="80000"/>
              </a:lnSpc>
              <a:spcBef>
                <a:spcPct val="30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13 visit an emergency dept</a:t>
            </a:r>
            <a:r>
              <a:rPr kumimoji="0" lang="en-US" altLang="en-US" sz="16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 </a:t>
            </a:r>
          </a:p>
          <a:p>
            <a:pPr marL="0" marR="0" lvl="0" indent="0" algn="l" defTabSz="914400" rtl="0" eaLnBrk="0" fontAlgn="base" latinLnBrk="0" hangingPunct="0">
              <a:lnSpc>
                <a:spcPct val="0"/>
              </a:lnSpc>
              <a:spcBef>
                <a:spcPct val="30000"/>
              </a:spcBef>
              <a:spcAft>
                <a:spcPct val="0"/>
              </a:spcAft>
              <a:buClrTx/>
              <a:buSzTx/>
              <a:buFontTx/>
              <a:buNone/>
              <a:tabLst/>
              <a:defRPr/>
            </a:pPr>
            <a:endPar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endParaRPr>
          </a:p>
          <a:p>
            <a:pPr marL="0" marR="0" lvl="0" indent="0" algn="l" defTabSz="914400" rtl="0" eaLnBrk="0" fontAlgn="base" latinLnBrk="0" hangingPunct="0">
              <a:lnSpc>
                <a:spcPct val="80000"/>
              </a:lnSpc>
              <a:spcBef>
                <a:spcPct val="70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8 are hospitalized</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&lt;1 is hospitalized in an academic medical center</a:t>
            </a:r>
            <a:endParaRPr kumimoji="0" lang="en-US" altLang="en-US" sz="1600" b="1" i="0" u="none" strike="noStrike" kern="1200" cap="none" spc="0" normalizeH="0" baseline="0" noProof="0" dirty="0">
              <a:ln>
                <a:noFill/>
              </a:ln>
              <a:solidFill>
                <a:srgbClr val="000000"/>
              </a:solidFill>
              <a:effectLst/>
              <a:uLnTx/>
              <a:uFillTx/>
              <a:latin typeface="Helvetica" panose="020B0604020202020204" pitchFamily="34" charset="0"/>
              <a:ea typeface="+mn-ea"/>
              <a:cs typeface="+mn-cs"/>
            </a:endParaRPr>
          </a:p>
        </p:txBody>
      </p:sp>
      <p:sp>
        <p:nvSpPr>
          <p:cNvPr id="27652" name="Rectangle 3">
            <a:extLst>
              <a:ext uri="{FF2B5EF4-FFF2-40B4-BE49-F238E27FC236}">
                <a16:creationId xmlns:a16="http://schemas.microsoft.com/office/drawing/2014/main" id="{80C10764-60AC-4B9C-8FA4-89C5F6E5B28A}"/>
              </a:ext>
            </a:extLst>
          </p:cNvPr>
          <p:cNvSpPr>
            <a:spLocks noChangeArrowheads="1"/>
          </p:cNvSpPr>
          <p:nvPr/>
        </p:nvSpPr>
        <p:spPr bwMode="auto">
          <a:xfrm>
            <a:off x="0" y="0"/>
            <a:ext cx="5715000" cy="5943600"/>
          </a:xfrm>
          <a:prstGeom prst="rect">
            <a:avLst/>
          </a:prstGeom>
          <a:solidFill>
            <a:srgbClr val="777777"/>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3" name="Rectangle 4">
            <a:extLst>
              <a:ext uri="{FF2B5EF4-FFF2-40B4-BE49-F238E27FC236}">
                <a16:creationId xmlns:a16="http://schemas.microsoft.com/office/drawing/2014/main" id="{97C47336-C8EF-4A94-8480-A292973FFA25}"/>
              </a:ext>
            </a:extLst>
          </p:cNvPr>
          <p:cNvSpPr>
            <a:spLocks noChangeArrowheads="1"/>
          </p:cNvSpPr>
          <p:nvPr/>
        </p:nvSpPr>
        <p:spPr bwMode="auto">
          <a:xfrm>
            <a:off x="1066800" y="990600"/>
            <a:ext cx="4648200" cy="49530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4" name="Rectangle 5">
            <a:extLst>
              <a:ext uri="{FF2B5EF4-FFF2-40B4-BE49-F238E27FC236}">
                <a16:creationId xmlns:a16="http://schemas.microsoft.com/office/drawing/2014/main" id="{C2C56A82-FA61-44B1-A5AE-C3F83B623A7A}"/>
              </a:ext>
            </a:extLst>
          </p:cNvPr>
          <p:cNvSpPr>
            <a:spLocks noChangeArrowheads="1"/>
          </p:cNvSpPr>
          <p:nvPr/>
        </p:nvSpPr>
        <p:spPr bwMode="auto">
          <a:xfrm>
            <a:off x="2286000" y="1905000"/>
            <a:ext cx="3429000" cy="4038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5" name="Rectangle 6">
            <a:extLst>
              <a:ext uri="{FF2B5EF4-FFF2-40B4-BE49-F238E27FC236}">
                <a16:creationId xmlns:a16="http://schemas.microsoft.com/office/drawing/2014/main" id="{323BF6C7-AC30-40B7-95D3-1E8E7CEC6C1E}"/>
              </a:ext>
            </a:extLst>
          </p:cNvPr>
          <p:cNvSpPr>
            <a:spLocks noChangeArrowheads="1"/>
          </p:cNvSpPr>
          <p:nvPr/>
        </p:nvSpPr>
        <p:spPr bwMode="auto">
          <a:xfrm>
            <a:off x="3200400" y="2743200"/>
            <a:ext cx="2514600" cy="320040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6" name="Rectangle 7">
            <a:extLst>
              <a:ext uri="{FF2B5EF4-FFF2-40B4-BE49-F238E27FC236}">
                <a16:creationId xmlns:a16="http://schemas.microsoft.com/office/drawing/2014/main" id="{79872AF0-FB0A-45E3-9916-F787F530A9AC}"/>
              </a:ext>
            </a:extLst>
          </p:cNvPr>
          <p:cNvSpPr>
            <a:spLocks noChangeArrowheads="1"/>
          </p:cNvSpPr>
          <p:nvPr/>
        </p:nvSpPr>
        <p:spPr bwMode="auto">
          <a:xfrm>
            <a:off x="3810000" y="3429000"/>
            <a:ext cx="1905000" cy="2514600"/>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7" name="Rectangle 8">
            <a:extLst>
              <a:ext uri="{FF2B5EF4-FFF2-40B4-BE49-F238E27FC236}">
                <a16:creationId xmlns:a16="http://schemas.microsoft.com/office/drawing/2014/main" id="{082C2326-8BE5-445C-96E5-36FD55CF7C64}"/>
              </a:ext>
            </a:extLst>
          </p:cNvPr>
          <p:cNvSpPr>
            <a:spLocks noChangeArrowheads="1"/>
          </p:cNvSpPr>
          <p:nvPr/>
        </p:nvSpPr>
        <p:spPr bwMode="auto">
          <a:xfrm>
            <a:off x="4343400" y="4038600"/>
            <a:ext cx="1371600" cy="190500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8" name="Rectangle 9">
            <a:extLst>
              <a:ext uri="{FF2B5EF4-FFF2-40B4-BE49-F238E27FC236}">
                <a16:creationId xmlns:a16="http://schemas.microsoft.com/office/drawing/2014/main" id="{6962F67E-AFC9-4225-B0B2-10365D9B7B44}"/>
              </a:ext>
            </a:extLst>
          </p:cNvPr>
          <p:cNvSpPr>
            <a:spLocks noChangeArrowheads="1"/>
          </p:cNvSpPr>
          <p:nvPr/>
        </p:nvSpPr>
        <p:spPr bwMode="auto">
          <a:xfrm>
            <a:off x="4724400" y="4495800"/>
            <a:ext cx="990600" cy="144780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9" name="Rectangle 10">
            <a:extLst>
              <a:ext uri="{FF2B5EF4-FFF2-40B4-BE49-F238E27FC236}">
                <a16:creationId xmlns:a16="http://schemas.microsoft.com/office/drawing/2014/main" id="{ABFFDF64-64FC-4E6D-B7FB-29C7D1E8C0E8}"/>
              </a:ext>
            </a:extLst>
          </p:cNvPr>
          <p:cNvSpPr>
            <a:spLocks noChangeArrowheads="1"/>
          </p:cNvSpPr>
          <p:nvPr/>
        </p:nvSpPr>
        <p:spPr bwMode="auto">
          <a:xfrm>
            <a:off x="5029200" y="4800600"/>
            <a:ext cx="685800" cy="1143000"/>
          </a:xfrm>
          <a:prstGeom prst="rect">
            <a:avLst/>
          </a:prstGeom>
          <a:solidFill>
            <a:srgbClr val="B2B2B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0" name="Rectangle 11">
            <a:extLst>
              <a:ext uri="{FF2B5EF4-FFF2-40B4-BE49-F238E27FC236}">
                <a16:creationId xmlns:a16="http://schemas.microsoft.com/office/drawing/2014/main" id="{48F4F3A5-276D-4F93-8620-BC60660CE570}"/>
              </a:ext>
            </a:extLst>
          </p:cNvPr>
          <p:cNvSpPr>
            <a:spLocks noChangeArrowheads="1"/>
          </p:cNvSpPr>
          <p:nvPr/>
        </p:nvSpPr>
        <p:spPr bwMode="auto">
          <a:xfrm>
            <a:off x="5257800" y="5105400"/>
            <a:ext cx="461963" cy="838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1" name="Text Box 12">
            <a:extLst>
              <a:ext uri="{FF2B5EF4-FFF2-40B4-BE49-F238E27FC236}">
                <a16:creationId xmlns:a16="http://schemas.microsoft.com/office/drawing/2014/main" id="{C9E28D0F-9159-4F24-8B18-A6C59B3D61A2}"/>
              </a:ext>
            </a:extLst>
          </p:cNvPr>
          <p:cNvSpPr txBox="1">
            <a:spLocks noChangeArrowheads="1"/>
          </p:cNvSpPr>
          <p:nvPr/>
        </p:nvSpPr>
        <p:spPr bwMode="auto">
          <a:xfrm>
            <a:off x="304800" y="6096000"/>
            <a:ext cx="8839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Helvetica" panose="020B0604020202020204" pitchFamily="34" charset="0"/>
                <a:ea typeface="+mn-ea"/>
                <a:cs typeface="+mn-cs"/>
              </a:rPr>
              <a:t>Results of a reanalysis of the monthly prevalence of illness in the community and the                                  roles of various sources of health care. (Green LA et al., </a:t>
            </a:r>
            <a:r>
              <a:rPr kumimoji="0" lang="en-US" altLang="en-US" sz="1400" b="1" i="1" u="none" strike="noStrike" kern="1200" cap="none" spc="0" normalizeH="0" baseline="0" noProof="0">
                <a:ln>
                  <a:noFill/>
                </a:ln>
                <a:solidFill>
                  <a:srgbClr val="000000"/>
                </a:solidFill>
                <a:effectLst/>
                <a:uLnTx/>
                <a:uFillTx/>
                <a:latin typeface="Helvetica" panose="020B0604020202020204" pitchFamily="34" charset="0"/>
                <a:ea typeface="+mn-ea"/>
                <a:cs typeface="+mn-cs"/>
              </a:rPr>
              <a:t>N Engl J Med</a:t>
            </a:r>
            <a:r>
              <a:rPr kumimoji="0" lang="en-US" altLang="en-US" sz="1400" b="1" i="0" u="none" strike="noStrike" kern="1200" cap="none" spc="0" normalizeH="0" baseline="0" noProof="0">
                <a:ln>
                  <a:noFill/>
                </a:ln>
                <a:solidFill>
                  <a:srgbClr val="000000"/>
                </a:solidFill>
                <a:effectLst/>
                <a:uLnTx/>
                <a:uFillTx/>
                <a:latin typeface="Helvetica" panose="020B0604020202020204" pitchFamily="34" charset="0"/>
                <a:ea typeface="+mn-ea"/>
                <a:cs typeface="+mn-cs"/>
              </a:rPr>
              <a:t> 2001, 344:2021-2024)</a:t>
            </a:r>
          </a:p>
        </p:txBody>
      </p:sp>
      <p:sp>
        <p:nvSpPr>
          <p:cNvPr id="27662" name="Line 13">
            <a:extLst>
              <a:ext uri="{FF2B5EF4-FFF2-40B4-BE49-F238E27FC236}">
                <a16:creationId xmlns:a16="http://schemas.microsoft.com/office/drawing/2014/main" id="{3FC49264-430D-40E9-8A24-167008D86E12}"/>
              </a:ext>
            </a:extLst>
          </p:cNvPr>
          <p:cNvSpPr>
            <a:spLocks noChangeShapeType="1"/>
          </p:cNvSpPr>
          <p:nvPr/>
        </p:nvSpPr>
        <p:spPr bwMode="auto">
          <a:xfrm>
            <a:off x="5715000" y="731838"/>
            <a:ext cx="304800" cy="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3" name="Line 14">
            <a:extLst>
              <a:ext uri="{FF2B5EF4-FFF2-40B4-BE49-F238E27FC236}">
                <a16:creationId xmlns:a16="http://schemas.microsoft.com/office/drawing/2014/main" id="{57580CA6-99DD-4FB6-A88D-57B1E7DAAEFE}"/>
              </a:ext>
            </a:extLst>
          </p:cNvPr>
          <p:cNvSpPr>
            <a:spLocks noChangeShapeType="1"/>
          </p:cNvSpPr>
          <p:nvPr/>
        </p:nvSpPr>
        <p:spPr bwMode="auto">
          <a:xfrm>
            <a:off x="5715000" y="1447800"/>
            <a:ext cx="304800" cy="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4" name="Line 15">
            <a:extLst>
              <a:ext uri="{FF2B5EF4-FFF2-40B4-BE49-F238E27FC236}">
                <a16:creationId xmlns:a16="http://schemas.microsoft.com/office/drawing/2014/main" id="{F3706BA9-55BB-4B03-9CEA-53E8083A45E9}"/>
              </a:ext>
            </a:extLst>
          </p:cNvPr>
          <p:cNvSpPr>
            <a:spLocks noChangeShapeType="1"/>
          </p:cNvSpPr>
          <p:nvPr/>
        </p:nvSpPr>
        <p:spPr bwMode="auto">
          <a:xfrm>
            <a:off x="5715000" y="2438400"/>
            <a:ext cx="304800" cy="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5" name="Line 16">
            <a:extLst>
              <a:ext uri="{FF2B5EF4-FFF2-40B4-BE49-F238E27FC236}">
                <a16:creationId xmlns:a16="http://schemas.microsoft.com/office/drawing/2014/main" id="{C4EA7A8F-C7CD-4CF5-B947-9E1C2E9DF5C9}"/>
              </a:ext>
            </a:extLst>
          </p:cNvPr>
          <p:cNvSpPr>
            <a:spLocks noChangeShapeType="1"/>
          </p:cNvSpPr>
          <p:nvPr/>
        </p:nvSpPr>
        <p:spPr bwMode="auto">
          <a:xfrm>
            <a:off x="5715000" y="3048000"/>
            <a:ext cx="304800" cy="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6" name="Line 17">
            <a:extLst>
              <a:ext uri="{FF2B5EF4-FFF2-40B4-BE49-F238E27FC236}">
                <a16:creationId xmlns:a16="http://schemas.microsoft.com/office/drawing/2014/main" id="{20C37EBB-3524-4C20-85B8-3A525B13BD77}"/>
              </a:ext>
            </a:extLst>
          </p:cNvPr>
          <p:cNvSpPr>
            <a:spLocks noChangeShapeType="1"/>
          </p:cNvSpPr>
          <p:nvPr/>
        </p:nvSpPr>
        <p:spPr bwMode="auto">
          <a:xfrm>
            <a:off x="5715000" y="3810000"/>
            <a:ext cx="304800" cy="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7" name="Line 18">
            <a:extLst>
              <a:ext uri="{FF2B5EF4-FFF2-40B4-BE49-F238E27FC236}">
                <a16:creationId xmlns:a16="http://schemas.microsoft.com/office/drawing/2014/main" id="{4676514E-5682-410A-930D-AD2CA3244514}"/>
              </a:ext>
            </a:extLst>
          </p:cNvPr>
          <p:cNvSpPr>
            <a:spLocks noChangeShapeType="1"/>
          </p:cNvSpPr>
          <p:nvPr/>
        </p:nvSpPr>
        <p:spPr bwMode="auto">
          <a:xfrm>
            <a:off x="5715000" y="4267200"/>
            <a:ext cx="304800" cy="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8" name="Line 19">
            <a:extLst>
              <a:ext uri="{FF2B5EF4-FFF2-40B4-BE49-F238E27FC236}">
                <a16:creationId xmlns:a16="http://schemas.microsoft.com/office/drawing/2014/main" id="{9B4BB43F-B996-4739-BC75-0ECB264B66FE}"/>
              </a:ext>
            </a:extLst>
          </p:cNvPr>
          <p:cNvSpPr>
            <a:spLocks noChangeShapeType="1"/>
          </p:cNvSpPr>
          <p:nvPr/>
        </p:nvSpPr>
        <p:spPr bwMode="auto">
          <a:xfrm>
            <a:off x="5715000" y="4648200"/>
            <a:ext cx="304800" cy="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9" name="Line 20">
            <a:extLst>
              <a:ext uri="{FF2B5EF4-FFF2-40B4-BE49-F238E27FC236}">
                <a16:creationId xmlns:a16="http://schemas.microsoft.com/office/drawing/2014/main" id="{C7AAEF21-47DA-452E-91BC-9E4E2BEE7AF1}"/>
              </a:ext>
            </a:extLst>
          </p:cNvPr>
          <p:cNvSpPr>
            <a:spLocks noChangeShapeType="1"/>
          </p:cNvSpPr>
          <p:nvPr/>
        </p:nvSpPr>
        <p:spPr bwMode="auto">
          <a:xfrm>
            <a:off x="5715000" y="4953000"/>
            <a:ext cx="304800" cy="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70" name="Line 21">
            <a:extLst>
              <a:ext uri="{FF2B5EF4-FFF2-40B4-BE49-F238E27FC236}">
                <a16:creationId xmlns:a16="http://schemas.microsoft.com/office/drawing/2014/main" id="{3F52B034-A7CC-4798-B874-70092B15C230}"/>
              </a:ext>
            </a:extLst>
          </p:cNvPr>
          <p:cNvSpPr>
            <a:spLocks noChangeShapeType="1"/>
          </p:cNvSpPr>
          <p:nvPr/>
        </p:nvSpPr>
        <p:spPr bwMode="auto">
          <a:xfrm>
            <a:off x="5715000" y="5334000"/>
            <a:ext cx="304800" cy="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71" name="Line 22">
            <a:extLst>
              <a:ext uri="{FF2B5EF4-FFF2-40B4-BE49-F238E27FC236}">
                <a16:creationId xmlns:a16="http://schemas.microsoft.com/office/drawing/2014/main" id="{98033771-64A3-4710-BD79-FA9ED0AC1BFD}"/>
              </a:ext>
            </a:extLst>
          </p:cNvPr>
          <p:cNvSpPr>
            <a:spLocks noChangeShapeType="1"/>
          </p:cNvSpPr>
          <p:nvPr/>
        </p:nvSpPr>
        <p:spPr bwMode="auto">
          <a:xfrm>
            <a:off x="5715000" y="5638800"/>
            <a:ext cx="304800" cy="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72" name="Rectangle 23">
            <a:extLst>
              <a:ext uri="{FF2B5EF4-FFF2-40B4-BE49-F238E27FC236}">
                <a16:creationId xmlns:a16="http://schemas.microsoft.com/office/drawing/2014/main" id="{6406D0F5-616C-43AD-9BA3-329F154834A6}"/>
              </a:ext>
            </a:extLst>
          </p:cNvPr>
          <p:cNvSpPr>
            <a:spLocks noChangeArrowheads="1"/>
          </p:cNvSpPr>
          <p:nvPr/>
        </p:nvSpPr>
        <p:spPr bwMode="auto">
          <a:xfrm>
            <a:off x="5486400" y="5410200"/>
            <a:ext cx="228600" cy="5334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73" name="Text Box 24">
            <a:extLst>
              <a:ext uri="{FF2B5EF4-FFF2-40B4-BE49-F238E27FC236}">
                <a16:creationId xmlns:a16="http://schemas.microsoft.com/office/drawing/2014/main" id="{9894F4E5-1C62-438C-928A-F55971AEE843}"/>
              </a:ext>
            </a:extLst>
          </p:cNvPr>
          <p:cNvSpPr txBox="1">
            <a:spLocks noChangeArrowheads="1"/>
          </p:cNvSpPr>
          <p:nvPr/>
        </p:nvSpPr>
        <p:spPr bwMode="auto">
          <a:xfrm>
            <a:off x="5719763" y="0"/>
            <a:ext cx="34242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The Ecology of Medical Care</a:t>
            </a:r>
          </a:p>
        </p:txBody>
      </p:sp>
    </p:spTree>
    <p:extLst>
      <p:ext uri="{BB962C8B-B14F-4D97-AF65-F5344CB8AC3E}">
        <p14:creationId xmlns:p14="http://schemas.microsoft.com/office/powerpoint/2010/main" val="22024488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72C95-9DCD-4D70-8AA3-F437ABAB8978}"/>
              </a:ext>
            </a:extLst>
          </p:cNvPr>
          <p:cNvSpPr>
            <a:spLocks noGrp="1"/>
          </p:cNvSpPr>
          <p:nvPr>
            <p:ph type="title"/>
          </p:nvPr>
        </p:nvSpPr>
        <p:spPr>
          <a:xfrm>
            <a:off x="395416" y="271849"/>
            <a:ext cx="8328454" cy="1099751"/>
          </a:xfrm>
        </p:spPr>
        <p:txBody>
          <a:bodyPr>
            <a:noAutofit/>
          </a:bodyPr>
          <a:lstStyle/>
          <a:p>
            <a:pPr algn="ctr"/>
            <a:r>
              <a:rPr lang="en-US" sz="4500" b="1" dirty="0">
                <a:latin typeface="+mn-lt"/>
              </a:rPr>
              <a:t>Primary Care is </a:t>
            </a:r>
            <a:r>
              <a:rPr lang="en-US" sz="3600" dirty="0">
                <a:latin typeface="+mn-lt"/>
              </a:rPr>
              <a:t>[NASEM Definition]: </a:t>
            </a:r>
          </a:p>
        </p:txBody>
      </p:sp>
      <p:sp>
        <p:nvSpPr>
          <p:cNvPr id="3" name="Text Placeholder 2">
            <a:extLst>
              <a:ext uri="{FF2B5EF4-FFF2-40B4-BE49-F238E27FC236}">
                <a16:creationId xmlns:a16="http://schemas.microsoft.com/office/drawing/2014/main" id="{75F1E1C8-0D9A-41B9-BFAA-23413ED0DF96}"/>
              </a:ext>
            </a:extLst>
          </p:cNvPr>
          <p:cNvSpPr>
            <a:spLocks noGrp="1"/>
          </p:cNvSpPr>
          <p:nvPr>
            <p:ph type="body" idx="1"/>
          </p:nvPr>
        </p:nvSpPr>
        <p:spPr>
          <a:xfrm>
            <a:off x="623888" y="1717590"/>
            <a:ext cx="7886700" cy="3571102"/>
          </a:xfrm>
        </p:spPr>
        <p:txBody>
          <a:bodyPr>
            <a:normAutofit fontScale="92500"/>
          </a:bodyPr>
          <a:lstStyle/>
          <a:p>
            <a:pPr>
              <a:lnSpc>
                <a:spcPct val="108000"/>
              </a:lnSpc>
            </a:pPr>
            <a:r>
              <a:rPr lang="en-US" sz="3200" dirty="0"/>
              <a:t>High quality primary care is the provision of </a:t>
            </a:r>
            <a:r>
              <a:rPr lang="en-US" sz="3200" b="1" dirty="0"/>
              <a:t>whole-person, integrated, accessible</a:t>
            </a:r>
            <a:r>
              <a:rPr lang="en-US" sz="3200" dirty="0"/>
              <a:t>, and </a:t>
            </a:r>
            <a:r>
              <a:rPr lang="en-US" sz="3200" b="1" dirty="0"/>
              <a:t>equitable</a:t>
            </a:r>
            <a:r>
              <a:rPr lang="en-US" sz="3200" dirty="0"/>
              <a:t> health care by interprofessional teams that are a</a:t>
            </a:r>
            <a:r>
              <a:rPr lang="en-US" sz="3200" b="1" dirty="0"/>
              <a:t>ccountable for addressing the majority of individual’s health and wellness needs across settings</a:t>
            </a:r>
            <a:r>
              <a:rPr lang="en-US" sz="3200" dirty="0"/>
              <a:t> and through </a:t>
            </a:r>
            <a:r>
              <a:rPr lang="en-US" sz="3200" b="1" dirty="0"/>
              <a:t>sustained relationships with patients, families, and communities</a:t>
            </a:r>
            <a:r>
              <a:rPr lang="en-US" sz="3200" dirty="0"/>
              <a:t>. </a:t>
            </a:r>
          </a:p>
          <a:p>
            <a:endParaRPr lang="en-US" dirty="0"/>
          </a:p>
        </p:txBody>
      </p:sp>
      <p:sp>
        <p:nvSpPr>
          <p:cNvPr id="4" name="TextBox 3">
            <a:extLst>
              <a:ext uri="{FF2B5EF4-FFF2-40B4-BE49-F238E27FC236}">
                <a16:creationId xmlns:a16="http://schemas.microsoft.com/office/drawing/2014/main" id="{03F662E3-93E2-4B46-8CE7-3CC23B9B91D4}"/>
              </a:ext>
            </a:extLst>
          </p:cNvPr>
          <p:cNvSpPr txBox="1"/>
          <p:nvPr/>
        </p:nvSpPr>
        <p:spPr>
          <a:xfrm>
            <a:off x="837171" y="5737971"/>
            <a:ext cx="7886699" cy="1024896"/>
          </a:xfrm>
          <a:prstGeom prst="rect">
            <a:avLst/>
          </a:prstGeom>
          <a:noFill/>
        </p:spPr>
        <p:txBody>
          <a:bodyPr wrap="square" rtlCol="0">
            <a:spAutoFit/>
          </a:bodyPr>
          <a:lstStyle/>
          <a:p>
            <a:pPr>
              <a:lnSpc>
                <a:spcPct val="90000"/>
              </a:lnSpc>
            </a:pPr>
            <a:r>
              <a:rPr lang="en-US" dirty="0"/>
              <a:t>National Academies of Sciences, Engineering and Medicine. Implementing high-quality primary care: Rebuilding the foundation of health care. Washington, DC: The National Academies Press; 2021. </a:t>
            </a:r>
          </a:p>
          <a:p>
            <a:r>
              <a:rPr lang="en-US" sz="1200" dirty="0"/>
              <a:t>https://www.nap.edu/catalog/25983/implementing-high-quality-primary-care-rebuilding-the-foundation-of-health</a:t>
            </a:r>
            <a:endParaRPr lang="en-US" dirty="0"/>
          </a:p>
        </p:txBody>
      </p:sp>
      <p:sp>
        <p:nvSpPr>
          <p:cNvPr id="5" name="Slide Number Placeholder 4">
            <a:extLst>
              <a:ext uri="{FF2B5EF4-FFF2-40B4-BE49-F238E27FC236}">
                <a16:creationId xmlns:a16="http://schemas.microsoft.com/office/drawing/2014/main" id="{5C67588A-B703-2B3C-FC6D-34736F37DAD0}"/>
              </a:ext>
            </a:extLst>
          </p:cNvPr>
          <p:cNvSpPr>
            <a:spLocks noGrp="1"/>
          </p:cNvSpPr>
          <p:nvPr>
            <p:ph type="sldNum" sz="quarter" idx="12"/>
          </p:nvPr>
        </p:nvSpPr>
        <p:spPr/>
        <p:txBody>
          <a:bodyPr/>
          <a:lstStyle/>
          <a:p>
            <a:fld id="{464EB498-9CCD-457D-A359-273D18E4027B}" type="slidenum">
              <a:rPr lang="en-US" smtClean="0"/>
              <a:t>78</a:t>
            </a:fld>
            <a:endParaRPr lang="en-US"/>
          </a:p>
        </p:txBody>
      </p:sp>
    </p:spTree>
    <p:extLst>
      <p:ext uri="{BB962C8B-B14F-4D97-AF65-F5344CB8AC3E}">
        <p14:creationId xmlns:p14="http://schemas.microsoft.com/office/powerpoint/2010/main" val="3570934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3D6404D-5816-4728-BDCF-CE143B630FC6}"/>
              </a:ext>
            </a:extLst>
          </p:cNvPr>
          <p:cNvSpPr>
            <a:spLocks noGrp="1"/>
          </p:cNvSpPr>
          <p:nvPr>
            <p:ph type="title"/>
          </p:nvPr>
        </p:nvSpPr>
        <p:spPr>
          <a:xfrm>
            <a:off x="304800" y="0"/>
            <a:ext cx="8534400" cy="838200"/>
          </a:xfrm>
        </p:spPr>
        <p:txBody>
          <a:bodyPr>
            <a:normAutofit/>
          </a:bodyPr>
          <a:lstStyle/>
          <a:p>
            <a:pPr algn="ctr"/>
            <a:r>
              <a:rPr lang="en-US" altLang="en-US" sz="4000" b="1" dirty="0">
                <a:latin typeface="+mn-lt"/>
              </a:rPr>
              <a:t>Emerging Models of Primary Care</a:t>
            </a:r>
          </a:p>
        </p:txBody>
      </p:sp>
      <p:sp>
        <p:nvSpPr>
          <p:cNvPr id="36867" name="Content Placeholder 2">
            <a:extLst>
              <a:ext uri="{FF2B5EF4-FFF2-40B4-BE49-F238E27FC236}">
                <a16:creationId xmlns:a16="http://schemas.microsoft.com/office/drawing/2014/main" id="{0EBF29C2-1854-4492-98ED-9C90D2D68B97}"/>
              </a:ext>
            </a:extLst>
          </p:cNvPr>
          <p:cNvSpPr>
            <a:spLocks noGrp="1"/>
          </p:cNvSpPr>
          <p:nvPr>
            <p:ph idx="1"/>
          </p:nvPr>
        </p:nvSpPr>
        <p:spPr>
          <a:xfrm>
            <a:off x="716692" y="838200"/>
            <a:ext cx="7895967" cy="5734050"/>
          </a:xfrm>
        </p:spPr>
        <p:txBody>
          <a:bodyPr/>
          <a:lstStyle/>
          <a:p>
            <a:pPr>
              <a:spcBef>
                <a:spcPts val="800"/>
              </a:spcBef>
            </a:pPr>
            <a:r>
              <a:rPr lang="en-US" altLang="en-US" sz="2900" dirty="0"/>
              <a:t>Many on-the-ground practice innovations</a:t>
            </a:r>
          </a:p>
          <a:p>
            <a:pPr>
              <a:spcBef>
                <a:spcPts val="800"/>
              </a:spcBef>
            </a:pPr>
            <a:r>
              <a:rPr lang="en-US" altLang="en-US" sz="2900" dirty="0"/>
              <a:t>Patient/person empowerment</a:t>
            </a:r>
          </a:p>
          <a:p>
            <a:pPr>
              <a:spcBef>
                <a:spcPts val="800"/>
              </a:spcBef>
            </a:pPr>
            <a:r>
              <a:rPr lang="en-US" altLang="en-US" sz="2900" dirty="0"/>
              <a:t>Technology-amplified</a:t>
            </a:r>
          </a:p>
          <a:p>
            <a:pPr>
              <a:spcBef>
                <a:spcPts val="800"/>
              </a:spcBef>
            </a:pPr>
            <a:r>
              <a:rPr lang="en-US" altLang="en-US" sz="2900" dirty="0"/>
              <a:t>Policy innovations that interact with primary care</a:t>
            </a:r>
          </a:p>
          <a:p>
            <a:pPr>
              <a:spcBef>
                <a:spcPts val="800"/>
              </a:spcBef>
            </a:pPr>
            <a:r>
              <a:rPr lang="en-US" altLang="en-US" sz="2900" dirty="0"/>
              <a:t>Foundation of an integrated health care system</a:t>
            </a:r>
          </a:p>
          <a:p>
            <a:pPr>
              <a:spcBef>
                <a:spcPts val="800"/>
              </a:spcBef>
            </a:pPr>
            <a:r>
              <a:rPr lang="en-US" altLang="en-US" sz="2900" dirty="0"/>
              <a:t>Community health centers</a:t>
            </a:r>
          </a:p>
          <a:p>
            <a:pPr>
              <a:spcBef>
                <a:spcPts val="800"/>
              </a:spcBef>
            </a:pPr>
            <a:r>
              <a:rPr lang="en-US" altLang="en-US" sz="2900" dirty="0"/>
              <a:t>Focused on special populations </a:t>
            </a:r>
          </a:p>
          <a:p>
            <a:pPr>
              <a:spcBef>
                <a:spcPts val="800"/>
              </a:spcBef>
            </a:pPr>
            <a:r>
              <a:rPr lang="en-US" altLang="en-US" sz="2900" dirty="0"/>
              <a:t>By groups, corporations</a:t>
            </a:r>
            <a:endParaRPr lang="en-US" altLang="en-US" sz="1200" dirty="0"/>
          </a:p>
          <a:p>
            <a:pPr>
              <a:spcBef>
                <a:spcPts val="800"/>
              </a:spcBef>
            </a:pPr>
            <a:r>
              <a:rPr lang="en-US" altLang="en-US" sz="2900" dirty="0"/>
              <a:t>Hot-spotting</a:t>
            </a:r>
          </a:p>
          <a:p>
            <a:pPr>
              <a:spcBef>
                <a:spcPts val="800"/>
              </a:spcBef>
            </a:pPr>
            <a:r>
              <a:rPr lang="en-US" altLang="en-US" sz="2900" dirty="0"/>
              <a:t>PCMH</a:t>
            </a:r>
          </a:p>
          <a:p>
            <a:pPr>
              <a:spcBef>
                <a:spcPts val="800"/>
              </a:spcBef>
            </a:pPr>
            <a:r>
              <a:rPr lang="en-US" altLang="en-US" sz="2900" dirty="0"/>
              <a:t>Direct primary care</a:t>
            </a:r>
          </a:p>
          <a:p>
            <a:endParaRPr lang="en-US" altLang="en-US" sz="2900" dirty="0"/>
          </a:p>
        </p:txBody>
      </p:sp>
      <p:sp>
        <p:nvSpPr>
          <p:cNvPr id="39940" name="Slide Number Placeholder 3">
            <a:extLst>
              <a:ext uri="{FF2B5EF4-FFF2-40B4-BE49-F238E27FC236}">
                <a16:creationId xmlns:a16="http://schemas.microsoft.com/office/drawing/2014/main" id="{036B4589-32A3-4355-BB3B-CDFDA7443918}"/>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963466-8AFB-4D00-99A0-30595F15D4A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90988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6867">
                                            <p:txEl>
                                              <p:pRg st="9" end="9"/>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6867">
                                            <p:txEl>
                                              <p:pRg st="10" end="1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1338-1E9A-B546-F877-891121940EAD}"/>
              </a:ext>
            </a:extLst>
          </p:cNvPr>
          <p:cNvSpPr>
            <a:spLocks noGrp="1"/>
          </p:cNvSpPr>
          <p:nvPr>
            <p:ph type="title"/>
          </p:nvPr>
        </p:nvSpPr>
        <p:spPr>
          <a:xfrm>
            <a:off x="520995" y="255639"/>
            <a:ext cx="7994355" cy="589935"/>
          </a:xfrm>
        </p:spPr>
        <p:txBody>
          <a:bodyPr>
            <a:normAutofit fontScale="90000"/>
          </a:bodyPr>
          <a:lstStyle/>
          <a:p>
            <a:r>
              <a:rPr lang="en-US" b="1" dirty="0">
                <a:latin typeface="+mn-lt"/>
              </a:rPr>
              <a:t>Both                          And</a:t>
            </a:r>
          </a:p>
        </p:txBody>
      </p:sp>
      <p:sp>
        <p:nvSpPr>
          <p:cNvPr id="3" name="Content Placeholder 2">
            <a:extLst>
              <a:ext uri="{FF2B5EF4-FFF2-40B4-BE49-F238E27FC236}">
                <a16:creationId xmlns:a16="http://schemas.microsoft.com/office/drawing/2014/main" id="{BB079119-CECF-8DA1-882D-43E38FDCC7FC}"/>
              </a:ext>
            </a:extLst>
          </p:cNvPr>
          <p:cNvSpPr>
            <a:spLocks noGrp="1"/>
          </p:cNvSpPr>
          <p:nvPr>
            <p:ph sz="half" idx="1"/>
          </p:nvPr>
        </p:nvSpPr>
        <p:spPr>
          <a:xfrm>
            <a:off x="297712" y="943897"/>
            <a:ext cx="4359347" cy="5658464"/>
          </a:xfrm>
        </p:spPr>
        <p:txBody>
          <a:bodyPr>
            <a:noAutofit/>
          </a:bodyPr>
          <a:lstStyle/>
          <a:p>
            <a:pPr>
              <a:spcBef>
                <a:spcPts val="1200"/>
              </a:spcBef>
            </a:pPr>
            <a:r>
              <a:rPr lang="en-US" sz="2200" dirty="0">
                <a:effectLst/>
                <a:latin typeface="Calibri" panose="020F0502020204030204" pitchFamily="34" charset="0"/>
                <a:ea typeface="Calibri" panose="020F0502020204030204" pitchFamily="34" charset="0"/>
              </a:rPr>
              <a:t>Evidence-based care of single diseases</a:t>
            </a:r>
          </a:p>
          <a:p>
            <a:pPr>
              <a:spcBef>
                <a:spcPts val="1200"/>
              </a:spcBef>
            </a:pPr>
            <a:r>
              <a:rPr lang="en-US" sz="2200" dirty="0">
                <a:effectLst/>
                <a:latin typeface="Calibri" panose="020F0502020204030204" pitchFamily="34" charset="0"/>
                <a:ea typeface="Calibri" panose="020F0502020204030204" pitchFamily="34" charset="0"/>
              </a:rPr>
              <a:t>Care for acute &amp; chronic illness</a:t>
            </a:r>
          </a:p>
          <a:p>
            <a:pPr>
              <a:spcBef>
                <a:spcPts val="1200"/>
              </a:spcBef>
            </a:pPr>
            <a:r>
              <a:rPr lang="en-US" sz="2200" dirty="0">
                <a:effectLst/>
                <a:latin typeface="Calibri" panose="020F0502020204030204" pitchFamily="34" charset="0"/>
                <a:ea typeface="Calibri" panose="020F0502020204030204" pitchFamily="34" charset="0"/>
              </a:rPr>
              <a:t>Individual</a:t>
            </a:r>
          </a:p>
          <a:p>
            <a:pPr>
              <a:spcBef>
                <a:spcPts val="1200"/>
              </a:spcBef>
            </a:pPr>
            <a:r>
              <a:rPr lang="en-US" sz="2200" dirty="0">
                <a:effectLst/>
                <a:latin typeface="Calibri" panose="020F0502020204030204" pitchFamily="34" charset="0"/>
                <a:ea typeface="Calibri" panose="020F0502020204030204" pitchFamily="34" charset="0"/>
              </a:rPr>
              <a:t>Process</a:t>
            </a:r>
            <a:endParaRPr lang="en-US" sz="2200" dirty="0">
              <a:effectLst/>
              <a:latin typeface="Times New Roman" panose="02020603050405020304" pitchFamily="18" charset="0"/>
              <a:ea typeface="Calibri" panose="020F0502020204030204" pitchFamily="34" charset="0"/>
            </a:endParaRPr>
          </a:p>
          <a:p>
            <a:pPr>
              <a:spcBef>
                <a:spcPts val="1200"/>
              </a:spcBef>
            </a:pPr>
            <a:r>
              <a:rPr lang="en-US" sz="2200" dirty="0">
                <a:effectLst/>
                <a:latin typeface="Calibri" panose="020F0502020204030204" pitchFamily="34" charset="0"/>
                <a:ea typeface="Calibri" panose="020F0502020204030204" pitchFamily="34" charset="0"/>
              </a:rPr>
              <a:t>Access</a:t>
            </a:r>
          </a:p>
          <a:p>
            <a:pPr>
              <a:spcBef>
                <a:spcPts val="1200"/>
              </a:spcBef>
            </a:pPr>
            <a:r>
              <a:rPr lang="en-US" sz="2200" dirty="0">
                <a:latin typeface="Calibri" panose="020F0502020204030204" pitchFamily="34" charset="0"/>
                <a:ea typeface="Calibri" panose="020F0502020204030204" pitchFamily="34" charset="0"/>
              </a:rPr>
              <a:t>Commodity</a:t>
            </a:r>
            <a:endParaRPr lang="en-US" sz="2200" dirty="0">
              <a:effectLst/>
              <a:latin typeface="Calibri" panose="020F0502020204030204" pitchFamily="34" charset="0"/>
              <a:ea typeface="Calibri" panose="020F0502020204030204" pitchFamily="34" charset="0"/>
            </a:endParaRPr>
          </a:p>
          <a:p>
            <a:pPr>
              <a:spcBef>
                <a:spcPts val="1200"/>
              </a:spcBef>
            </a:pPr>
            <a:r>
              <a:rPr lang="en-US" sz="2200" dirty="0">
                <a:effectLst/>
                <a:latin typeface="Calibri" panose="020F0502020204030204" pitchFamily="34" charset="0"/>
                <a:ea typeface="Calibri" panose="020F0502020204030204" pitchFamily="34" charset="0"/>
              </a:rPr>
              <a:t>Franchise</a:t>
            </a:r>
          </a:p>
          <a:p>
            <a:pPr>
              <a:spcBef>
                <a:spcPts val="1200"/>
              </a:spcBef>
            </a:pPr>
            <a:r>
              <a:rPr lang="en-US" sz="2200" dirty="0">
                <a:effectLst/>
                <a:latin typeface="Calibri" panose="020F0502020204030204" pitchFamily="34" charset="0"/>
                <a:ea typeface="Calibri" panose="020F0502020204030204" pitchFamily="34" charset="0"/>
              </a:rPr>
              <a:t>Borrowed knowledge</a:t>
            </a:r>
          </a:p>
          <a:p>
            <a:pPr>
              <a:spcBef>
                <a:spcPts val="1200"/>
              </a:spcBef>
            </a:pPr>
            <a:r>
              <a:rPr lang="en-US" sz="2200" spc="-40" dirty="0">
                <a:effectLst/>
                <a:latin typeface="Calibri" panose="020F0502020204030204" pitchFamily="34" charset="0"/>
                <a:ea typeface="Calibri" panose="020F0502020204030204" pitchFamily="34" charset="0"/>
              </a:rPr>
              <a:t>Scientific/systems ways of knowing</a:t>
            </a:r>
          </a:p>
          <a:p>
            <a:pPr>
              <a:spcBef>
                <a:spcPts val="1200"/>
              </a:spcBef>
            </a:pPr>
            <a:r>
              <a:rPr lang="en-US" sz="2200" dirty="0">
                <a:effectLst/>
                <a:latin typeface="Calibri" panose="020F0502020204030204" pitchFamily="34" charset="0"/>
                <a:ea typeface="Calibri" panose="020F0502020204030204" pitchFamily="34" charset="0"/>
              </a:rPr>
              <a:t>Competing demands</a:t>
            </a:r>
          </a:p>
          <a:p>
            <a:pPr>
              <a:spcBef>
                <a:spcPts val="1200"/>
              </a:spcBef>
            </a:pPr>
            <a:r>
              <a:rPr lang="en-US" sz="2200" dirty="0">
                <a:effectLst/>
                <a:latin typeface="Calibri" panose="020F0502020204030204" pitchFamily="34" charset="0"/>
                <a:ea typeface="Calibri" panose="020F0502020204030204" pitchFamily="34" charset="0"/>
              </a:rPr>
              <a:t>Generalist simple rules</a:t>
            </a:r>
          </a:p>
          <a:p>
            <a:pPr>
              <a:spcBef>
                <a:spcPts val="1200"/>
              </a:spcBef>
            </a:pPr>
            <a:r>
              <a:rPr lang="en-US" sz="2200" dirty="0">
                <a:effectLst/>
                <a:latin typeface="Calibri" panose="020F0502020204030204" pitchFamily="34" charset="0"/>
                <a:ea typeface="Calibri" panose="020F0502020204030204" pitchFamily="34" charset="0"/>
              </a:rPr>
              <a:t>Discipline</a:t>
            </a:r>
            <a:endParaRPr lang="en-US" sz="2200" dirty="0"/>
          </a:p>
        </p:txBody>
      </p:sp>
      <p:sp>
        <p:nvSpPr>
          <p:cNvPr id="4" name="Content Placeholder 3">
            <a:extLst>
              <a:ext uri="{FF2B5EF4-FFF2-40B4-BE49-F238E27FC236}">
                <a16:creationId xmlns:a16="http://schemas.microsoft.com/office/drawing/2014/main" id="{0F9A9EC7-5AA7-DAE5-0BE8-FB3FB7BBC867}"/>
              </a:ext>
            </a:extLst>
          </p:cNvPr>
          <p:cNvSpPr>
            <a:spLocks noGrp="1"/>
          </p:cNvSpPr>
          <p:nvPr>
            <p:ph sz="half" idx="2"/>
          </p:nvPr>
        </p:nvSpPr>
        <p:spPr>
          <a:xfrm>
            <a:off x="4657059" y="943897"/>
            <a:ext cx="4359347" cy="5658464"/>
          </a:xfrm>
        </p:spPr>
        <p:txBody>
          <a:bodyPr>
            <a:noAutofit/>
          </a:bodyPr>
          <a:lstStyle/>
          <a:p>
            <a:pPr>
              <a:spcBef>
                <a:spcPts val="1200"/>
              </a:spcBef>
            </a:pPr>
            <a:r>
              <a:rPr lang="en-US" sz="2200" dirty="0">
                <a:effectLst/>
                <a:latin typeface="Calibri" panose="020F0502020204030204" pitchFamily="34" charset="0"/>
                <a:ea typeface="Calibri" panose="020F0502020204030204" pitchFamily="34" charset="0"/>
              </a:rPr>
              <a:t>Attending to multiple problems &amp; undifferentiated illness</a:t>
            </a:r>
          </a:p>
          <a:p>
            <a:pPr>
              <a:spcBef>
                <a:spcPts val="1200"/>
              </a:spcBef>
            </a:pPr>
            <a:r>
              <a:rPr lang="en-US" sz="2200" dirty="0">
                <a:effectLst/>
                <a:latin typeface="Calibri" panose="020F0502020204030204" pitchFamily="34" charset="0"/>
                <a:ea typeface="Calibri" panose="020F0502020204030204" pitchFamily="34" charset="0"/>
              </a:rPr>
              <a:t>Prevention, mental health</a:t>
            </a:r>
          </a:p>
          <a:p>
            <a:pPr>
              <a:spcBef>
                <a:spcPts val="1200"/>
              </a:spcBef>
            </a:pPr>
            <a:r>
              <a:rPr lang="en-US" sz="2200" dirty="0">
                <a:effectLst/>
                <a:latin typeface="Calibri" panose="020F0502020204030204" pitchFamily="34" charset="0"/>
                <a:ea typeface="Calibri" panose="020F0502020204030204" pitchFamily="34" charset="0"/>
              </a:rPr>
              <a:t>Family, Community, Population</a:t>
            </a:r>
          </a:p>
          <a:p>
            <a:pPr>
              <a:spcBef>
                <a:spcPts val="1200"/>
              </a:spcBef>
            </a:pPr>
            <a:r>
              <a:rPr lang="en-US" sz="2200" dirty="0">
                <a:effectLst/>
                <a:latin typeface="Calibri" panose="020F0502020204030204" pitchFamily="34" charset="0"/>
                <a:ea typeface="Calibri" panose="020F0502020204030204" pitchFamily="34" charset="0"/>
              </a:rPr>
              <a:t>Outcome</a:t>
            </a:r>
          </a:p>
          <a:p>
            <a:pPr>
              <a:spcBef>
                <a:spcPts val="1200"/>
              </a:spcBef>
            </a:pPr>
            <a:r>
              <a:rPr lang="en-US" sz="2200" dirty="0">
                <a:effectLst/>
                <a:latin typeface="Calibri" panose="020F0502020204030204" pitchFamily="34" charset="0"/>
                <a:ea typeface="Calibri" panose="020F0502020204030204" pitchFamily="34" charset="0"/>
              </a:rPr>
              <a:t>Continuity</a:t>
            </a:r>
          </a:p>
          <a:p>
            <a:pPr>
              <a:spcBef>
                <a:spcPts val="1200"/>
              </a:spcBef>
            </a:pPr>
            <a:r>
              <a:rPr lang="en-US" sz="2200" dirty="0">
                <a:latin typeface="Calibri" panose="020F0502020204030204" pitchFamily="34" charset="0"/>
                <a:ea typeface="Calibri" panose="020F0502020204030204" pitchFamily="34" charset="0"/>
              </a:rPr>
              <a:t>Relationship</a:t>
            </a:r>
          </a:p>
          <a:p>
            <a:pPr>
              <a:spcBef>
                <a:spcPts val="1200"/>
              </a:spcBef>
            </a:pPr>
            <a:r>
              <a:rPr lang="en-US" sz="2200" spc="-40" dirty="0">
                <a:effectLst/>
                <a:latin typeface="Calibri" panose="020F0502020204030204" pitchFamily="34" charset="0"/>
                <a:ea typeface="Calibri" panose="020F0502020204030204" pitchFamily="34" charset="0"/>
              </a:rPr>
              <a:t>Different things in different contexts</a:t>
            </a:r>
            <a:endParaRPr lang="en-US" sz="2200" spc="-40" dirty="0">
              <a:latin typeface="Calibri" panose="020F0502020204030204" pitchFamily="34" charset="0"/>
              <a:ea typeface="Calibri" panose="020F0502020204030204" pitchFamily="34" charset="0"/>
            </a:endParaRPr>
          </a:p>
          <a:p>
            <a:pPr>
              <a:spcBef>
                <a:spcPts val="1200"/>
              </a:spcBef>
            </a:pPr>
            <a:r>
              <a:rPr lang="en-US" sz="2200" dirty="0">
                <a:effectLst/>
                <a:latin typeface="Calibri" panose="020F0502020204030204" pitchFamily="34" charset="0"/>
                <a:ea typeface="Calibri" panose="020F0502020204030204" pitchFamily="34" charset="0"/>
              </a:rPr>
              <a:t>Generalist knowledge</a:t>
            </a:r>
          </a:p>
          <a:p>
            <a:pPr>
              <a:spcBef>
                <a:spcPts val="1200"/>
              </a:spcBef>
            </a:pPr>
            <a:r>
              <a:rPr lang="en-US" sz="2200" dirty="0">
                <a:effectLst/>
                <a:latin typeface="Calibri" panose="020F0502020204030204" pitchFamily="34" charset="0"/>
                <a:ea typeface="Calibri" panose="020F0502020204030204" pitchFamily="34" charset="0"/>
              </a:rPr>
              <a:t>Personal ways of knowing</a:t>
            </a:r>
          </a:p>
          <a:p>
            <a:pPr>
              <a:spcBef>
                <a:spcPts val="1200"/>
              </a:spcBef>
            </a:pPr>
            <a:r>
              <a:rPr lang="en-US" sz="2200" dirty="0">
                <a:effectLst/>
                <a:latin typeface="Calibri" panose="020F0502020204030204" pitchFamily="34" charset="0"/>
                <a:ea typeface="Calibri" panose="020F0502020204030204" pitchFamily="34" charset="0"/>
              </a:rPr>
              <a:t>Competing opportunities </a:t>
            </a:r>
          </a:p>
          <a:p>
            <a:pPr>
              <a:spcBef>
                <a:spcPts val="1200"/>
              </a:spcBef>
            </a:pPr>
            <a:r>
              <a:rPr lang="en-US" sz="2200" dirty="0">
                <a:effectLst/>
                <a:latin typeface="Calibri" panose="020F0502020204030204" pitchFamily="34" charset="0"/>
                <a:ea typeface="Calibri" panose="020F0502020204030204" pitchFamily="34" charset="0"/>
              </a:rPr>
              <a:t>Specialist simple rules</a:t>
            </a:r>
          </a:p>
          <a:p>
            <a:pPr>
              <a:spcBef>
                <a:spcPts val="1200"/>
              </a:spcBef>
            </a:pPr>
            <a:r>
              <a:rPr lang="en-US" sz="2200" dirty="0">
                <a:effectLst/>
                <a:latin typeface="Calibri" panose="020F0502020204030204" pitchFamily="34" charset="0"/>
                <a:ea typeface="Calibri" panose="020F0502020204030204" pitchFamily="34" charset="0"/>
              </a:rPr>
              <a:t>Social movement</a:t>
            </a:r>
            <a:endParaRPr lang="en-US" sz="2200" dirty="0"/>
          </a:p>
        </p:txBody>
      </p:sp>
      <p:sp>
        <p:nvSpPr>
          <p:cNvPr id="5" name="Slide Number Placeholder 4">
            <a:extLst>
              <a:ext uri="{FF2B5EF4-FFF2-40B4-BE49-F238E27FC236}">
                <a16:creationId xmlns:a16="http://schemas.microsoft.com/office/drawing/2014/main" id="{DBA48300-EF45-04D9-71C8-5D1AE8E817E6}"/>
              </a:ext>
            </a:extLst>
          </p:cNvPr>
          <p:cNvSpPr>
            <a:spLocks noGrp="1"/>
          </p:cNvSpPr>
          <p:nvPr>
            <p:ph type="sldNum" sz="quarter" idx="12"/>
          </p:nvPr>
        </p:nvSpPr>
        <p:spPr/>
        <p:txBody>
          <a:bodyPr/>
          <a:lstStyle/>
          <a:p>
            <a:fld id="{464EB498-9CCD-457D-A359-273D18E4027B}" type="slidenum">
              <a:rPr lang="en-US" smtClean="0"/>
              <a:t>8</a:t>
            </a:fld>
            <a:endParaRPr lang="en-US"/>
          </a:p>
        </p:txBody>
      </p:sp>
    </p:spTree>
    <p:extLst>
      <p:ext uri="{BB962C8B-B14F-4D97-AF65-F5344CB8AC3E}">
        <p14:creationId xmlns:p14="http://schemas.microsoft.com/office/powerpoint/2010/main" val="188485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338493-B204-40D6-AFED-837B177C9B81}" type="slidenum">
              <a:rPr lang="en-US" altLang="en-US" sz="1400" smtClean="0"/>
              <a:pPr>
                <a:spcBef>
                  <a:spcPct val="0"/>
                </a:spcBef>
                <a:buFontTx/>
                <a:buNone/>
              </a:pPr>
              <a:t>80</a:t>
            </a:fld>
            <a:endParaRPr lang="en-US" altLang="en-US" sz="1400"/>
          </a:p>
        </p:txBody>
      </p:sp>
      <p:sp>
        <p:nvSpPr>
          <p:cNvPr id="25603" name="Rectangle 2"/>
          <p:cNvSpPr>
            <a:spLocks noGrp="1" noChangeArrowheads="1"/>
          </p:cNvSpPr>
          <p:nvPr>
            <p:ph type="title"/>
          </p:nvPr>
        </p:nvSpPr>
        <p:spPr>
          <a:xfrm>
            <a:off x="457200" y="419604"/>
            <a:ext cx="8077200" cy="711604"/>
          </a:xfrm>
        </p:spPr>
        <p:txBody>
          <a:bodyPr>
            <a:normAutofit fontScale="90000"/>
          </a:bodyPr>
          <a:lstStyle/>
          <a:p>
            <a:pPr algn="ctr" eaLnBrk="1" hangingPunct="1">
              <a:lnSpc>
                <a:spcPct val="80000"/>
              </a:lnSpc>
            </a:pPr>
            <a:r>
              <a:rPr lang="en-US" altLang="en-US" sz="4900" b="1" dirty="0">
                <a:latin typeface="+mn-lt"/>
              </a:rPr>
              <a:t>Primary Health Care Activity Monitor for Europe</a:t>
            </a:r>
          </a:p>
        </p:txBody>
      </p:sp>
      <p:sp>
        <p:nvSpPr>
          <p:cNvPr id="25604" name="Rectangle 3"/>
          <p:cNvSpPr>
            <a:spLocks noGrp="1" noChangeArrowheads="1"/>
          </p:cNvSpPr>
          <p:nvPr>
            <p:ph type="body" idx="1"/>
          </p:nvPr>
        </p:nvSpPr>
        <p:spPr>
          <a:xfrm>
            <a:off x="1509310" y="1500229"/>
            <a:ext cx="6948889" cy="3876002"/>
          </a:xfrm>
        </p:spPr>
        <p:txBody>
          <a:bodyPr>
            <a:normAutofit fontScale="92500" lnSpcReduction="10000"/>
          </a:bodyPr>
          <a:lstStyle/>
          <a:p>
            <a:pPr eaLnBrk="1" hangingPunct="1">
              <a:lnSpc>
                <a:spcPct val="115000"/>
              </a:lnSpc>
            </a:pPr>
            <a:r>
              <a:rPr lang="en-US" altLang="en-US" sz="3000" dirty="0"/>
              <a:t>Structure </a:t>
            </a:r>
          </a:p>
          <a:p>
            <a:pPr lvl="1">
              <a:lnSpc>
                <a:spcPct val="115000"/>
              </a:lnSpc>
              <a:spcBef>
                <a:spcPts val="0"/>
              </a:spcBef>
            </a:pPr>
            <a:r>
              <a:rPr lang="en-US" altLang="en-US" sz="2600" dirty="0"/>
              <a:t>Governance</a:t>
            </a:r>
          </a:p>
          <a:p>
            <a:pPr lvl="1" eaLnBrk="1" hangingPunct="1">
              <a:lnSpc>
                <a:spcPct val="115000"/>
              </a:lnSpc>
              <a:spcBef>
                <a:spcPts val="0"/>
              </a:spcBef>
            </a:pPr>
            <a:r>
              <a:rPr lang="en-US" altLang="en-US" sz="2600" dirty="0"/>
              <a:t>Economic conditions</a:t>
            </a:r>
          </a:p>
          <a:p>
            <a:pPr lvl="1" eaLnBrk="1" hangingPunct="1">
              <a:lnSpc>
                <a:spcPct val="115000"/>
              </a:lnSpc>
              <a:spcBef>
                <a:spcPts val="0"/>
              </a:spcBef>
            </a:pPr>
            <a:r>
              <a:rPr lang="en-US" altLang="en-US" sz="2600" dirty="0"/>
              <a:t>Workforce development</a:t>
            </a:r>
          </a:p>
          <a:p>
            <a:pPr eaLnBrk="1" hangingPunct="1">
              <a:lnSpc>
                <a:spcPct val="115000"/>
              </a:lnSpc>
              <a:spcBef>
                <a:spcPct val="50000"/>
              </a:spcBef>
            </a:pPr>
            <a:r>
              <a:rPr lang="en-US" altLang="en-US" sz="3000" dirty="0"/>
              <a:t>Process</a:t>
            </a:r>
          </a:p>
          <a:p>
            <a:pPr lvl="1" eaLnBrk="1" hangingPunct="1">
              <a:lnSpc>
                <a:spcPct val="115000"/>
              </a:lnSpc>
              <a:spcBef>
                <a:spcPts val="0"/>
              </a:spcBef>
            </a:pPr>
            <a:r>
              <a:rPr lang="en-US" altLang="en-US" sz="2600" dirty="0"/>
              <a:t>Access</a:t>
            </a:r>
          </a:p>
          <a:p>
            <a:pPr lvl="1" eaLnBrk="1" hangingPunct="1">
              <a:lnSpc>
                <a:spcPct val="115000"/>
              </a:lnSpc>
              <a:spcBef>
                <a:spcPts val="0"/>
              </a:spcBef>
            </a:pPr>
            <a:r>
              <a:rPr lang="en-US" altLang="en-US" sz="2600" dirty="0"/>
              <a:t>Continuity</a:t>
            </a:r>
          </a:p>
          <a:p>
            <a:pPr lvl="1" eaLnBrk="1" hangingPunct="1">
              <a:lnSpc>
                <a:spcPct val="115000"/>
              </a:lnSpc>
              <a:spcBef>
                <a:spcPts val="0"/>
              </a:spcBef>
            </a:pPr>
            <a:r>
              <a:rPr lang="en-US" altLang="en-US" sz="2600" dirty="0"/>
              <a:t>Coordination</a:t>
            </a:r>
          </a:p>
          <a:p>
            <a:pPr lvl="1" eaLnBrk="1" hangingPunct="1">
              <a:lnSpc>
                <a:spcPct val="115000"/>
              </a:lnSpc>
              <a:spcBef>
                <a:spcPts val="0"/>
              </a:spcBef>
            </a:pPr>
            <a:r>
              <a:rPr lang="en-US" altLang="en-US" sz="2600" dirty="0"/>
              <a:t>Comprehensiveness </a:t>
            </a:r>
          </a:p>
        </p:txBody>
      </p:sp>
      <p:sp>
        <p:nvSpPr>
          <p:cNvPr id="25605" name="Text Box 4"/>
          <p:cNvSpPr txBox="1">
            <a:spLocks noChangeArrowheads="1"/>
          </p:cNvSpPr>
          <p:nvPr/>
        </p:nvSpPr>
        <p:spPr bwMode="auto">
          <a:xfrm>
            <a:off x="609600" y="6172200"/>
            <a:ext cx="792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3000">
              <a:latin typeface="Helvetica" panose="020B0604020202020204" pitchFamily="34" charset="0"/>
            </a:endParaRPr>
          </a:p>
        </p:txBody>
      </p:sp>
      <p:sp>
        <p:nvSpPr>
          <p:cNvPr id="25606" name="Text Box 5"/>
          <p:cNvSpPr txBox="1">
            <a:spLocks noChangeArrowheads="1"/>
          </p:cNvSpPr>
          <p:nvPr/>
        </p:nvSpPr>
        <p:spPr bwMode="auto">
          <a:xfrm>
            <a:off x="1217363" y="5658213"/>
            <a:ext cx="7532782" cy="102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None/>
            </a:pPr>
            <a:r>
              <a:rPr lang="en-US" sz="1600" dirty="0"/>
              <a:t>Kringos DS, </a:t>
            </a:r>
            <a:r>
              <a:rPr lang="en-US" sz="1600" dirty="0" err="1"/>
              <a:t>Boerma</a:t>
            </a:r>
            <a:r>
              <a:rPr lang="en-US" sz="1600" dirty="0"/>
              <a:t> WGW, Hutchinson A, </a:t>
            </a:r>
            <a:r>
              <a:rPr lang="en-US" sz="1600" dirty="0" err="1"/>
              <a:t>Saltman</a:t>
            </a:r>
            <a:r>
              <a:rPr lang="en-US" sz="1600" dirty="0"/>
              <a:t> RB, eds. </a:t>
            </a:r>
            <a:r>
              <a:rPr lang="en-US" sz="1600" i="1" dirty="0"/>
              <a:t>Building primary care in a changing Europe.</a:t>
            </a:r>
            <a:r>
              <a:rPr lang="en-US" sz="1600" dirty="0"/>
              <a:t> Copenhagen, Denmark: WHO; 2015.</a:t>
            </a:r>
          </a:p>
          <a:p>
            <a:pPr>
              <a:lnSpc>
                <a:spcPct val="90000"/>
              </a:lnSpc>
              <a:buNone/>
            </a:pPr>
            <a:r>
              <a:rPr lang="en-US" sz="1600" dirty="0"/>
              <a:t>Kringos D, </a:t>
            </a:r>
            <a:r>
              <a:rPr lang="en-US" sz="1600" dirty="0" err="1"/>
              <a:t>Boerma</a:t>
            </a:r>
            <a:r>
              <a:rPr lang="en-US" sz="1600" dirty="0"/>
              <a:t> W, </a:t>
            </a:r>
            <a:r>
              <a:rPr lang="en-US" sz="1600" dirty="0" err="1"/>
              <a:t>Bourgueil</a:t>
            </a:r>
            <a:r>
              <a:rPr lang="en-US" sz="1600" dirty="0"/>
              <a:t> Y, et al. The strength of primary care in Europe: an international comparative study. </a:t>
            </a:r>
            <a:r>
              <a:rPr lang="en-US" sz="1600" i="1" dirty="0"/>
              <a:t>Br J Gen </a:t>
            </a:r>
            <a:r>
              <a:rPr lang="en-US" sz="1600" i="1" dirty="0" err="1"/>
              <a:t>Pract</a:t>
            </a:r>
            <a:r>
              <a:rPr lang="en-US" sz="1600" i="1" dirty="0"/>
              <a:t>. </a:t>
            </a:r>
            <a:r>
              <a:rPr lang="en-US" sz="1600" dirty="0"/>
              <a:t>2013;63(616):e742-750.</a:t>
            </a:r>
          </a:p>
        </p:txBody>
      </p:sp>
    </p:spTree>
    <p:extLst>
      <p:ext uri="{BB962C8B-B14F-4D97-AF65-F5344CB8AC3E}">
        <p14:creationId xmlns:p14="http://schemas.microsoft.com/office/powerpoint/2010/main" val="37686018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338493-B204-40D6-AFED-837B177C9B81}" type="slidenum">
              <a:rPr lang="en-US" altLang="en-US" sz="1400" smtClean="0"/>
              <a:pPr>
                <a:spcBef>
                  <a:spcPct val="0"/>
                </a:spcBef>
                <a:buFontTx/>
                <a:buNone/>
              </a:pPr>
              <a:t>81</a:t>
            </a:fld>
            <a:endParaRPr lang="en-US" altLang="en-US" sz="1400"/>
          </a:p>
        </p:txBody>
      </p:sp>
      <p:sp>
        <p:nvSpPr>
          <p:cNvPr id="25603" name="Rectangle 2"/>
          <p:cNvSpPr>
            <a:spLocks noGrp="1" noChangeArrowheads="1"/>
          </p:cNvSpPr>
          <p:nvPr>
            <p:ph type="title"/>
          </p:nvPr>
        </p:nvSpPr>
        <p:spPr>
          <a:xfrm>
            <a:off x="457200" y="274637"/>
            <a:ext cx="8077200" cy="996601"/>
          </a:xfrm>
        </p:spPr>
        <p:txBody>
          <a:bodyPr>
            <a:normAutofit fontScale="90000"/>
          </a:bodyPr>
          <a:lstStyle/>
          <a:p>
            <a:pPr algn="ctr">
              <a:lnSpc>
                <a:spcPct val="80000"/>
              </a:lnSpc>
            </a:pPr>
            <a:r>
              <a:rPr lang="en-US" altLang="en-US" sz="4900" b="1" dirty="0">
                <a:solidFill>
                  <a:prstClr val="black"/>
                </a:solidFill>
                <a:latin typeface="Calibri" panose="020F0502020204030204"/>
              </a:rPr>
              <a:t>Primary Health Care Activity Monitor for Europe</a:t>
            </a:r>
            <a:endParaRPr lang="en-US" altLang="en-US" sz="4900" b="1" dirty="0"/>
          </a:p>
        </p:txBody>
      </p:sp>
      <p:sp>
        <p:nvSpPr>
          <p:cNvPr id="25604" name="Rectangle 3"/>
          <p:cNvSpPr>
            <a:spLocks noGrp="1" noChangeArrowheads="1"/>
          </p:cNvSpPr>
          <p:nvPr>
            <p:ph type="body" idx="1"/>
          </p:nvPr>
        </p:nvSpPr>
        <p:spPr>
          <a:xfrm>
            <a:off x="782198" y="1494262"/>
            <a:ext cx="7772400" cy="3597099"/>
          </a:xfrm>
        </p:spPr>
        <p:txBody>
          <a:bodyPr>
            <a:normAutofit/>
          </a:bodyPr>
          <a:lstStyle/>
          <a:p>
            <a:pPr eaLnBrk="1" hangingPunct="1"/>
            <a:r>
              <a:rPr lang="en-US" altLang="en-US" dirty="0"/>
              <a:t>Outcomes </a:t>
            </a:r>
            <a:endParaRPr lang="en-US" altLang="en-US" sz="2500" dirty="0"/>
          </a:p>
          <a:p>
            <a:pPr lvl="1">
              <a:spcBef>
                <a:spcPts val="0"/>
              </a:spcBef>
            </a:pPr>
            <a:r>
              <a:rPr lang="en-US" altLang="en-US" sz="2500" dirty="0"/>
              <a:t>Better population health</a:t>
            </a:r>
          </a:p>
          <a:p>
            <a:pPr lvl="1">
              <a:spcBef>
                <a:spcPts val="0"/>
              </a:spcBef>
            </a:pPr>
            <a:r>
              <a:rPr lang="en-US" altLang="en-US" sz="2500" dirty="0"/>
              <a:t>Lower rates of unnecessary hospitalizations</a:t>
            </a:r>
          </a:p>
          <a:p>
            <a:pPr lvl="1">
              <a:spcBef>
                <a:spcPts val="0"/>
              </a:spcBef>
            </a:pPr>
            <a:r>
              <a:rPr lang="en-US" altLang="en-US" sz="2500" dirty="0"/>
              <a:t>Lower socioeconomic inequality</a:t>
            </a:r>
          </a:p>
          <a:p>
            <a:pPr>
              <a:spcBef>
                <a:spcPts val="1200"/>
              </a:spcBef>
            </a:pPr>
            <a:r>
              <a:rPr lang="en-US" altLang="en-US" dirty="0"/>
              <a:t>Costs</a:t>
            </a:r>
          </a:p>
          <a:p>
            <a:pPr lvl="1">
              <a:spcBef>
                <a:spcPts val="0"/>
              </a:spcBef>
            </a:pPr>
            <a:r>
              <a:rPr lang="en-US" altLang="en-US" sz="2500" dirty="0"/>
              <a:t>Higher</a:t>
            </a:r>
          </a:p>
          <a:p>
            <a:pPr lvl="1">
              <a:spcBef>
                <a:spcPts val="0"/>
              </a:spcBef>
            </a:pPr>
            <a:r>
              <a:rPr lang="en-US" altLang="en-US" sz="2500" dirty="0"/>
              <a:t>Slower growth </a:t>
            </a:r>
          </a:p>
          <a:p>
            <a:pPr>
              <a:spcBef>
                <a:spcPts val="1200"/>
              </a:spcBef>
            </a:pPr>
            <a:r>
              <a:rPr lang="en-US" altLang="en-US" sz="2500" dirty="0"/>
              <a:t>Subgroup benefit- people </a:t>
            </a:r>
            <a:r>
              <a:rPr lang="en-US" altLang="en-US" dirty="0"/>
              <a:t>with multimorbidity</a:t>
            </a:r>
          </a:p>
        </p:txBody>
      </p:sp>
      <p:sp>
        <p:nvSpPr>
          <p:cNvPr id="25605" name="Text Box 4"/>
          <p:cNvSpPr txBox="1">
            <a:spLocks noChangeArrowheads="1"/>
          </p:cNvSpPr>
          <p:nvPr/>
        </p:nvSpPr>
        <p:spPr bwMode="auto">
          <a:xfrm>
            <a:off x="609600" y="6172200"/>
            <a:ext cx="792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3000">
              <a:latin typeface="Helvetica" panose="020B0604020202020204" pitchFamily="34" charset="0"/>
            </a:endParaRPr>
          </a:p>
        </p:txBody>
      </p:sp>
      <p:sp>
        <p:nvSpPr>
          <p:cNvPr id="25606" name="Text Box 5"/>
          <p:cNvSpPr txBox="1">
            <a:spLocks noChangeArrowheads="1"/>
          </p:cNvSpPr>
          <p:nvPr/>
        </p:nvSpPr>
        <p:spPr bwMode="auto">
          <a:xfrm>
            <a:off x="782198" y="5091363"/>
            <a:ext cx="7733152" cy="176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None/>
            </a:pPr>
            <a:r>
              <a:rPr lang="en-US" sz="1600" dirty="0"/>
              <a:t>Kringos DS, </a:t>
            </a:r>
            <a:r>
              <a:rPr lang="en-US" sz="1600" dirty="0" err="1"/>
              <a:t>Boerma</a:t>
            </a:r>
            <a:r>
              <a:rPr lang="en-US" sz="1600" dirty="0"/>
              <a:t> WGW, Hutchinson A, </a:t>
            </a:r>
            <a:r>
              <a:rPr lang="en-US" sz="1600" dirty="0" err="1"/>
              <a:t>Saltman</a:t>
            </a:r>
            <a:r>
              <a:rPr lang="en-US" sz="1600" dirty="0"/>
              <a:t> RB, eds. </a:t>
            </a:r>
            <a:r>
              <a:rPr lang="en-US" sz="1600" i="1" dirty="0"/>
              <a:t>Building primary care in a changing Europe.</a:t>
            </a:r>
            <a:r>
              <a:rPr lang="en-US" sz="1600" dirty="0"/>
              <a:t> Copenhagen, Denmark: WHO; 2015.</a:t>
            </a:r>
          </a:p>
          <a:p>
            <a:pPr>
              <a:lnSpc>
                <a:spcPct val="80000"/>
              </a:lnSpc>
              <a:buNone/>
            </a:pPr>
            <a:r>
              <a:rPr lang="en-US" sz="1600" dirty="0"/>
              <a:t>Kringos DS, </a:t>
            </a:r>
            <a:r>
              <a:rPr lang="en-US" sz="1600" dirty="0" err="1"/>
              <a:t>Boerma</a:t>
            </a:r>
            <a:r>
              <a:rPr lang="en-US" sz="1600" dirty="0"/>
              <a:t> W, van der Zee J, </a:t>
            </a:r>
            <a:r>
              <a:rPr lang="en-US" sz="1600" dirty="0" err="1"/>
              <a:t>Groenewegen</a:t>
            </a:r>
            <a:r>
              <a:rPr lang="en-US" sz="1600" dirty="0"/>
              <a:t> P. Europe's strong primary care systems are linked to better population health but also to higher health spending. </a:t>
            </a:r>
            <a:r>
              <a:rPr lang="en-US" sz="1600" i="1" dirty="0"/>
              <a:t>Health </a:t>
            </a:r>
            <a:r>
              <a:rPr lang="en-US" sz="1600" i="1" dirty="0" err="1"/>
              <a:t>Aff</a:t>
            </a:r>
            <a:r>
              <a:rPr lang="en-US" sz="1600" i="1" dirty="0"/>
              <a:t> (Millwood). </a:t>
            </a:r>
            <a:r>
              <a:rPr lang="en-US" sz="1600" dirty="0"/>
              <a:t>2013;32(4):686-694.</a:t>
            </a:r>
          </a:p>
          <a:p>
            <a:pPr>
              <a:lnSpc>
                <a:spcPct val="80000"/>
              </a:lnSpc>
              <a:buNone/>
            </a:pPr>
            <a:r>
              <a:rPr lang="en-US" sz="1600" dirty="0"/>
              <a:t>Hansen J, </a:t>
            </a:r>
            <a:r>
              <a:rPr lang="en-US" sz="1600" dirty="0" err="1"/>
              <a:t>Groenewegen</a:t>
            </a:r>
            <a:r>
              <a:rPr lang="en-US" sz="1600" dirty="0"/>
              <a:t> PP, </a:t>
            </a:r>
            <a:r>
              <a:rPr lang="en-US" sz="1600" dirty="0" err="1"/>
              <a:t>Boerma</a:t>
            </a:r>
            <a:r>
              <a:rPr lang="en-US" sz="1600" dirty="0"/>
              <a:t> WG, Kringos DS. Living In A Country With A Strong Primary Care System Is Beneficial To People With Chronic Conditions. </a:t>
            </a:r>
            <a:r>
              <a:rPr lang="en-US" sz="1600" i="1" dirty="0"/>
              <a:t>Health </a:t>
            </a:r>
            <a:r>
              <a:rPr lang="en-US" sz="1600" i="1" dirty="0" err="1"/>
              <a:t>Aff</a:t>
            </a:r>
            <a:r>
              <a:rPr lang="en-US" sz="1600" i="1" dirty="0"/>
              <a:t> (Millwood). </a:t>
            </a:r>
            <a:r>
              <a:rPr lang="en-US" sz="1600" dirty="0"/>
              <a:t>2015;34(9):1531-1537.</a:t>
            </a:r>
          </a:p>
        </p:txBody>
      </p:sp>
    </p:spTree>
    <p:extLst>
      <p:ext uri="{BB962C8B-B14F-4D97-AF65-F5344CB8AC3E}">
        <p14:creationId xmlns:p14="http://schemas.microsoft.com/office/powerpoint/2010/main" val="352270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0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60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28650" y="228601"/>
            <a:ext cx="7886700" cy="838200"/>
          </a:xfrm>
        </p:spPr>
        <p:txBody>
          <a:bodyPr/>
          <a:lstStyle/>
          <a:p>
            <a:pPr algn="ctr"/>
            <a:r>
              <a:rPr lang="en-US" altLang="en-US" b="1" dirty="0">
                <a:latin typeface="+mn-lt"/>
              </a:rPr>
              <a:t>Assessing Contextual factors</a:t>
            </a:r>
          </a:p>
        </p:txBody>
      </p:sp>
      <p:sp>
        <p:nvSpPr>
          <p:cNvPr id="77827" name="Rectangle 3"/>
          <p:cNvSpPr>
            <a:spLocks noGrp="1" noChangeArrowheads="1"/>
          </p:cNvSpPr>
          <p:nvPr>
            <p:ph type="body" idx="1"/>
          </p:nvPr>
        </p:nvSpPr>
        <p:spPr>
          <a:xfrm>
            <a:off x="457200" y="1118353"/>
            <a:ext cx="8077200" cy="4610099"/>
          </a:xfrm>
        </p:spPr>
        <p:txBody>
          <a:bodyPr>
            <a:normAutofit/>
          </a:bodyPr>
          <a:lstStyle/>
          <a:p>
            <a:pPr>
              <a:spcBef>
                <a:spcPts val="1800"/>
              </a:spcBef>
            </a:pPr>
            <a:r>
              <a:rPr lang="en-US" dirty="0"/>
              <a:t>Ask 2 questions:</a:t>
            </a:r>
          </a:p>
          <a:p>
            <a:pPr marL="571500" indent="-342900">
              <a:buNone/>
            </a:pPr>
            <a:r>
              <a:rPr lang="en-US" dirty="0"/>
              <a:t>1. What contextual factors do we need to know to understand what happened here and why?</a:t>
            </a:r>
          </a:p>
          <a:p>
            <a:pPr marL="571500" indent="-342900">
              <a:buNone/>
            </a:pPr>
            <a:r>
              <a:rPr lang="en-US" dirty="0"/>
              <a:t>2. What would someone else need to know to transport/re-invent what we learned here in a different time and place?</a:t>
            </a:r>
          </a:p>
          <a:p>
            <a:r>
              <a:rPr lang="en-US" dirty="0"/>
              <a:t>Consider what is important across </a:t>
            </a:r>
          </a:p>
          <a:p>
            <a:pPr lvl="1">
              <a:spcBef>
                <a:spcPts val="0"/>
              </a:spcBef>
            </a:pPr>
            <a:r>
              <a:rPr lang="en-US" dirty="0"/>
              <a:t>multiple levels </a:t>
            </a:r>
          </a:p>
          <a:p>
            <a:pPr lvl="1">
              <a:spcBef>
                <a:spcPts val="0"/>
              </a:spcBef>
            </a:pPr>
            <a:r>
              <a:rPr lang="en-US" dirty="0"/>
              <a:t>times </a:t>
            </a:r>
          </a:p>
          <a:p>
            <a:pPr lvl="1">
              <a:spcBef>
                <a:spcPts val="0"/>
              </a:spcBef>
            </a:pPr>
            <a:r>
              <a:rPr lang="en-US" dirty="0"/>
              <a:t>perspectives</a:t>
            </a:r>
          </a:p>
          <a:p>
            <a:pPr lvl="1"/>
            <a:endParaRPr lang="en-US" altLang="en-US" dirty="0"/>
          </a:p>
        </p:txBody>
      </p:sp>
      <p:sp>
        <p:nvSpPr>
          <p:cNvPr id="4" name="Text Box 4"/>
          <p:cNvSpPr txBox="1">
            <a:spLocks noChangeArrowheads="1"/>
          </p:cNvSpPr>
          <p:nvPr/>
        </p:nvSpPr>
        <p:spPr bwMode="auto">
          <a:xfrm>
            <a:off x="330200" y="5728452"/>
            <a:ext cx="8610600" cy="1104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ts val="600"/>
              </a:spcBef>
            </a:pPr>
            <a:r>
              <a:rPr lang="en-US" altLang="en-US" sz="1350" dirty="0"/>
              <a:t>Stange KC, Glasgow RE. Considering and Reporting Important Contextual Factors in Research on the Patient-Centered Medical Home. Rockville, MD: Agency for Healthcare Research and Quality. May 2013. ARHQ Publication No. 13-0045-EF.  </a:t>
            </a:r>
            <a:r>
              <a:rPr lang="en-US" altLang="en-US" sz="1350" dirty="0">
                <a:hlinkClick r:id="rId2"/>
              </a:rPr>
              <a:t>http://pcmh.ahrq.gov/portal/server.pt/community/pcmh__home/1483/Contextual_Factors</a:t>
            </a:r>
            <a:r>
              <a:rPr lang="en-US" altLang="en-US" sz="1350" dirty="0"/>
              <a:t>&gt; . </a:t>
            </a:r>
          </a:p>
          <a:p>
            <a:pPr>
              <a:lnSpc>
                <a:spcPct val="90000"/>
              </a:lnSpc>
              <a:spcBef>
                <a:spcPts val="600"/>
              </a:spcBef>
            </a:pPr>
            <a:r>
              <a:rPr lang="en-US" altLang="en-US" sz="1350" dirty="0" err="1"/>
              <a:t>Tomoaia-Cotisel</a:t>
            </a:r>
            <a:r>
              <a:rPr lang="en-US" altLang="en-US" sz="1350" dirty="0"/>
              <a:t> A, </a:t>
            </a:r>
            <a:r>
              <a:rPr lang="en-US" altLang="en-US" sz="1350" dirty="0" err="1"/>
              <a:t>Scammon</a:t>
            </a:r>
            <a:r>
              <a:rPr lang="en-US" altLang="en-US" sz="1350" dirty="0"/>
              <a:t> DL, </a:t>
            </a:r>
            <a:r>
              <a:rPr lang="en-US" altLang="en-US" sz="1350" dirty="0" err="1"/>
              <a:t>Waitzman</a:t>
            </a:r>
            <a:r>
              <a:rPr lang="en-US" altLang="en-US" sz="1350" dirty="0"/>
              <a:t> NJ, et al. Context Matters: The Experience of 14 Research Teams in Systematically Reporting Contextual Factors Important for Practice Change. </a:t>
            </a:r>
            <a:r>
              <a:rPr lang="en-US" altLang="en-US" sz="1350" i="1" dirty="0"/>
              <a:t>Ann Fam Med. </a:t>
            </a:r>
            <a:r>
              <a:rPr lang="en-US" altLang="en-US" sz="1350" dirty="0"/>
              <a:t>2013;11(</a:t>
            </a:r>
            <a:r>
              <a:rPr lang="en-US" altLang="en-US" sz="1350" dirty="0" err="1"/>
              <a:t>Suppl</a:t>
            </a:r>
            <a:r>
              <a:rPr lang="en-US" altLang="en-US" sz="1350" dirty="0"/>
              <a:t> 1):S115-S123. </a:t>
            </a:r>
          </a:p>
        </p:txBody>
      </p:sp>
      <p:sp>
        <p:nvSpPr>
          <p:cNvPr id="2" name="Slide Number Placeholder 1"/>
          <p:cNvSpPr>
            <a:spLocks noGrp="1"/>
          </p:cNvSpPr>
          <p:nvPr>
            <p:ph type="sldNum" sz="quarter" idx="12"/>
          </p:nvPr>
        </p:nvSpPr>
        <p:spPr/>
        <p:txBody>
          <a:bodyPr/>
          <a:lstStyle/>
          <a:p>
            <a:fld id="{63179637-2391-7046-8FF9-3F03ED7A9E11}" type="slidenum">
              <a:rPr lang="en-US" smtClean="0"/>
              <a:t>82</a:t>
            </a:fld>
            <a:endParaRPr lang="en-US"/>
          </a:p>
        </p:txBody>
      </p:sp>
    </p:spTree>
    <p:extLst>
      <p:ext uri="{BB962C8B-B14F-4D97-AF65-F5344CB8AC3E}">
        <p14:creationId xmlns:p14="http://schemas.microsoft.com/office/powerpoint/2010/main" val="10310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82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82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78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a:r>
              <a:rPr lang="en-US" altLang="en-US" sz="3600" b="1" dirty="0">
                <a:latin typeface="+mn-lt"/>
              </a:rPr>
              <a:t>Assess Context:</a:t>
            </a:r>
            <a:br>
              <a:rPr lang="en-US" altLang="en-US" sz="3600" b="1" dirty="0">
                <a:latin typeface="+mn-lt"/>
              </a:rPr>
            </a:br>
            <a:r>
              <a:rPr lang="en-US" altLang="en-US" b="1" dirty="0">
                <a:latin typeface="+mn-lt"/>
              </a:rPr>
              <a:t>Across Multiple Levels</a:t>
            </a:r>
          </a:p>
        </p:txBody>
      </p:sp>
      <p:sp>
        <p:nvSpPr>
          <p:cNvPr id="77827" name="Rectangle 3"/>
          <p:cNvSpPr>
            <a:spLocks noGrp="1" noChangeArrowheads="1"/>
          </p:cNvSpPr>
          <p:nvPr>
            <p:ph type="body" idx="1"/>
          </p:nvPr>
        </p:nvSpPr>
        <p:spPr>
          <a:xfrm>
            <a:off x="457200" y="1917700"/>
            <a:ext cx="8077200" cy="4559300"/>
          </a:xfrm>
        </p:spPr>
        <p:txBody>
          <a:bodyPr>
            <a:normAutofit/>
          </a:bodyPr>
          <a:lstStyle/>
          <a:p>
            <a:pPr lvl="0"/>
            <a:r>
              <a:rPr lang="en-US" dirty="0"/>
              <a:t>Patient population and expectations</a:t>
            </a:r>
          </a:p>
          <a:p>
            <a:pPr lvl="0"/>
            <a:r>
              <a:rPr lang="en-US" dirty="0"/>
              <a:t>Practice</a:t>
            </a:r>
          </a:p>
          <a:p>
            <a:pPr lvl="0"/>
            <a:r>
              <a:rPr lang="en-US" dirty="0"/>
              <a:t>Networks of practices (ownership, affiliations)</a:t>
            </a:r>
          </a:p>
          <a:p>
            <a:pPr lvl="0"/>
            <a:r>
              <a:rPr lang="en-US" dirty="0"/>
              <a:t>Local &amp; regional health care systems</a:t>
            </a:r>
          </a:p>
          <a:p>
            <a:pPr lvl="0"/>
            <a:r>
              <a:rPr lang="en-US" dirty="0"/>
              <a:t>Relationship of intervention or evaluation team with participants</a:t>
            </a:r>
          </a:p>
          <a:p>
            <a:pPr lvl="0"/>
            <a:r>
              <a:rPr lang="en-US" dirty="0"/>
              <a:t>Communities</a:t>
            </a:r>
          </a:p>
          <a:p>
            <a:pPr lvl="0"/>
            <a:r>
              <a:rPr lang="en-US" dirty="0"/>
              <a:t>Relevant geopolitical entities and policy context (State, regional, city)</a:t>
            </a:r>
          </a:p>
          <a:p>
            <a:pPr lvl="1"/>
            <a:endParaRPr lang="en-US" altLang="en-US" dirty="0"/>
          </a:p>
        </p:txBody>
      </p:sp>
      <p:sp>
        <p:nvSpPr>
          <p:cNvPr id="2" name="Slide Number Placeholder 1"/>
          <p:cNvSpPr>
            <a:spLocks noGrp="1"/>
          </p:cNvSpPr>
          <p:nvPr>
            <p:ph type="sldNum" sz="quarter" idx="12"/>
          </p:nvPr>
        </p:nvSpPr>
        <p:spPr/>
        <p:txBody>
          <a:bodyPr/>
          <a:lstStyle/>
          <a:p>
            <a:fld id="{63179637-2391-7046-8FF9-3F03ED7A9E11}" type="slidenum">
              <a:rPr lang="en-US" smtClean="0"/>
              <a:t>83</a:t>
            </a:fld>
            <a:endParaRPr lang="en-US"/>
          </a:p>
        </p:txBody>
      </p:sp>
    </p:spTree>
    <p:extLst>
      <p:ext uri="{BB962C8B-B14F-4D97-AF65-F5344CB8AC3E}">
        <p14:creationId xmlns:p14="http://schemas.microsoft.com/office/powerpoint/2010/main" val="123786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82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8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82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8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pPr algn="ctr"/>
            <a:r>
              <a:rPr lang="en-US" altLang="en-US" sz="3600" b="1" dirty="0">
                <a:latin typeface="+mn-lt"/>
              </a:rPr>
              <a:t>Assess Context:</a:t>
            </a:r>
            <a:br>
              <a:rPr lang="en-US" altLang="en-US" sz="3600" b="1" dirty="0">
                <a:latin typeface="+mn-lt"/>
              </a:rPr>
            </a:br>
            <a:r>
              <a:rPr lang="en-US" altLang="en-US" b="1" dirty="0">
                <a:latin typeface="+mn-lt"/>
              </a:rPr>
              <a:t>Across Multiple Time Points </a:t>
            </a:r>
          </a:p>
        </p:txBody>
      </p:sp>
      <p:sp>
        <p:nvSpPr>
          <p:cNvPr id="77827" name="Rectangle 3"/>
          <p:cNvSpPr>
            <a:spLocks noGrp="1" noChangeArrowheads="1"/>
          </p:cNvSpPr>
          <p:nvPr>
            <p:ph type="body" idx="1"/>
          </p:nvPr>
        </p:nvSpPr>
        <p:spPr>
          <a:xfrm>
            <a:off x="774700" y="1917700"/>
            <a:ext cx="7759700" cy="4559300"/>
          </a:xfrm>
        </p:spPr>
        <p:txBody>
          <a:bodyPr>
            <a:normAutofit/>
          </a:bodyPr>
          <a:lstStyle/>
          <a:p>
            <a:pPr lvl="0">
              <a:spcBef>
                <a:spcPts val="1800"/>
              </a:spcBef>
            </a:pPr>
            <a:r>
              <a:rPr lang="en-US" b="1" dirty="0"/>
              <a:t>Baseline</a:t>
            </a:r>
            <a:r>
              <a:rPr lang="en-US" dirty="0"/>
              <a:t> [historical]                                                             (roughly equivalent to recruitment phase)</a:t>
            </a:r>
          </a:p>
          <a:p>
            <a:pPr lvl="0">
              <a:spcBef>
                <a:spcPts val="1800"/>
              </a:spcBef>
            </a:pPr>
            <a:r>
              <a:rPr lang="en-US" b="1" dirty="0"/>
              <a:t>Middle</a:t>
            </a:r>
            <a:r>
              <a:rPr lang="en-US" dirty="0"/>
              <a:t>                                                                                  (roughly equivalent to implementation phase)</a:t>
            </a:r>
          </a:p>
          <a:p>
            <a:pPr lvl="0">
              <a:spcBef>
                <a:spcPts val="1800"/>
              </a:spcBef>
            </a:pPr>
            <a:r>
              <a:rPr lang="en-US" b="1" dirty="0"/>
              <a:t>End</a:t>
            </a:r>
            <a:r>
              <a:rPr lang="en-US" dirty="0"/>
              <a:t> [in retrospect]                                                    (</a:t>
            </a:r>
            <a:r>
              <a:rPr lang="en-US" dirty="0" err="1"/>
              <a:t>sensemaking</a:t>
            </a:r>
            <a:r>
              <a:rPr lang="en-US" dirty="0"/>
              <a:t> &amp; sustainability phase)</a:t>
            </a:r>
          </a:p>
          <a:p>
            <a:pPr lvl="1"/>
            <a:endParaRPr lang="en-US" altLang="en-US" dirty="0"/>
          </a:p>
        </p:txBody>
      </p:sp>
      <p:sp>
        <p:nvSpPr>
          <p:cNvPr id="2" name="Slide Number Placeholder 1"/>
          <p:cNvSpPr>
            <a:spLocks noGrp="1"/>
          </p:cNvSpPr>
          <p:nvPr>
            <p:ph type="sldNum" sz="quarter" idx="12"/>
          </p:nvPr>
        </p:nvSpPr>
        <p:spPr/>
        <p:txBody>
          <a:bodyPr/>
          <a:lstStyle/>
          <a:p>
            <a:fld id="{63179637-2391-7046-8FF9-3F03ED7A9E11}" type="slidenum">
              <a:rPr lang="en-US" smtClean="0"/>
              <a:t>84</a:t>
            </a:fld>
            <a:endParaRPr lang="en-US"/>
          </a:p>
        </p:txBody>
      </p:sp>
    </p:spTree>
    <p:extLst>
      <p:ext uri="{BB962C8B-B14F-4D97-AF65-F5344CB8AC3E}">
        <p14:creationId xmlns:p14="http://schemas.microsoft.com/office/powerpoint/2010/main" val="343632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28650" y="365126"/>
            <a:ext cx="7886700" cy="1425574"/>
          </a:xfrm>
        </p:spPr>
        <p:txBody>
          <a:bodyPr>
            <a:normAutofit fontScale="90000"/>
          </a:bodyPr>
          <a:lstStyle/>
          <a:p>
            <a:pPr algn="ctr"/>
            <a:r>
              <a:rPr lang="en-US" altLang="en-US" sz="3600" b="1" dirty="0">
                <a:latin typeface="+mn-lt"/>
              </a:rPr>
              <a:t>Assess Context:</a:t>
            </a:r>
            <a:br>
              <a:rPr lang="en-US" altLang="en-US" sz="3600" b="1" dirty="0">
                <a:latin typeface="+mn-lt"/>
              </a:rPr>
            </a:br>
            <a:r>
              <a:rPr lang="en-US" altLang="en-US" b="1" dirty="0">
                <a:latin typeface="+mn-lt"/>
              </a:rPr>
              <a:t>From Multiple Perspectives </a:t>
            </a:r>
            <a:br>
              <a:rPr lang="en-US" altLang="en-US" b="1" dirty="0">
                <a:latin typeface="+mn-lt"/>
              </a:rPr>
            </a:br>
            <a:r>
              <a:rPr lang="en-US" altLang="en-US" sz="2200" b="1" dirty="0"/>
              <a:t>that identify what contextual factors might matter for the question/purpose</a:t>
            </a:r>
            <a:endParaRPr lang="en-US" altLang="en-US" b="1" dirty="0"/>
          </a:p>
        </p:txBody>
      </p:sp>
      <p:sp>
        <p:nvSpPr>
          <p:cNvPr id="77827" name="Rectangle 3"/>
          <p:cNvSpPr>
            <a:spLocks noGrp="1" noChangeArrowheads="1"/>
          </p:cNvSpPr>
          <p:nvPr>
            <p:ph type="body" idx="1"/>
          </p:nvPr>
        </p:nvSpPr>
        <p:spPr>
          <a:xfrm>
            <a:off x="774700" y="2044700"/>
            <a:ext cx="7759700" cy="4432300"/>
          </a:xfrm>
        </p:spPr>
        <p:txBody>
          <a:bodyPr>
            <a:normAutofit/>
          </a:bodyPr>
          <a:lstStyle/>
          <a:p>
            <a:pPr lvl="0"/>
            <a:r>
              <a:rPr lang="en-US" dirty="0"/>
              <a:t>Perspective</a:t>
            </a:r>
          </a:p>
          <a:p>
            <a:pPr lvl="1"/>
            <a:r>
              <a:rPr lang="en-US" dirty="0"/>
              <a:t>Inside stakeholders (typically participants) </a:t>
            </a:r>
          </a:p>
          <a:p>
            <a:pPr lvl="1"/>
            <a:r>
              <a:rPr lang="en-US" dirty="0"/>
              <a:t>Outside observers (often researchers or high level informants)</a:t>
            </a:r>
          </a:p>
          <a:p>
            <a:pPr lvl="0">
              <a:spcBef>
                <a:spcPts val="1800"/>
              </a:spcBef>
            </a:pPr>
            <a:r>
              <a:rPr lang="en-US" dirty="0"/>
              <a:t>Consider</a:t>
            </a:r>
          </a:p>
          <a:p>
            <a:pPr lvl="1"/>
            <a:r>
              <a:rPr lang="en-US" dirty="0"/>
              <a:t>Motivational &amp; instrumental factors</a:t>
            </a:r>
          </a:p>
          <a:p>
            <a:pPr lvl="1"/>
            <a:r>
              <a:rPr lang="en-US" dirty="0"/>
              <a:t>Exemplars of the norm or interesting outliers</a:t>
            </a:r>
          </a:p>
          <a:p>
            <a:pPr lvl="1"/>
            <a:r>
              <a:rPr lang="en-US" dirty="0"/>
              <a:t>Relevant theories</a:t>
            </a:r>
            <a:endParaRPr lang="en-US" altLang="en-US" dirty="0"/>
          </a:p>
        </p:txBody>
      </p:sp>
      <p:sp>
        <p:nvSpPr>
          <p:cNvPr id="2" name="Slide Number Placeholder 1"/>
          <p:cNvSpPr>
            <a:spLocks noGrp="1"/>
          </p:cNvSpPr>
          <p:nvPr>
            <p:ph type="sldNum" sz="quarter" idx="12"/>
          </p:nvPr>
        </p:nvSpPr>
        <p:spPr/>
        <p:txBody>
          <a:bodyPr/>
          <a:lstStyle/>
          <a:p>
            <a:fld id="{63179637-2391-7046-8FF9-3F03ED7A9E11}" type="slidenum">
              <a:rPr lang="en-US" smtClean="0"/>
              <a:t>85</a:t>
            </a:fld>
            <a:endParaRPr lang="en-US"/>
          </a:p>
        </p:txBody>
      </p:sp>
    </p:spTree>
    <p:extLst>
      <p:ext uri="{BB962C8B-B14F-4D97-AF65-F5344CB8AC3E}">
        <p14:creationId xmlns:p14="http://schemas.microsoft.com/office/powerpoint/2010/main" val="310363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8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82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8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28650" y="100361"/>
            <a:ext cx="7886700" cy="669073"/>
          </a:xfrm>
        </p:spPr>
        <p:txBody>
          <a:bodyPr>
            <a:normAutofit/>
          </a:bodyPr>
          <a:lstStyle/>
          <a:p>
            <a:pPr algn="ctr"/>
            <a:r>
              <a:rPr lang="en-US" altLang="en-US" sz="3600" b="1" dirty="0">
                <a:latin typeface="+mn-lt"/>
              </a:rPr>
              <a:t>Assessing Contextual factors</a:t>
            </a:r>
          </a:p>
        </p:txBody>
      </p:sp>
      <p:sp>
        <p:nvSpPr>
          <p:cNvPr id="4" name="Text Box 4"/>
          <p:cNvSpPr txBox="1">
            <a:spLocks noChangeArrowheads="1"/>
          </p:cNvSpPr>
          <p:nvPr/>
        </p:nvSpPr>
        <p:spPr bwMode="auto">
          <a:xfrm>
            <a:off x="330200" y="5728452"/>
            <a:ext cx="8610600" cy="1104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ts val="600"/>
              </a:spcBef>
            </a:pPr>
            <a:r>
              <a:rPr lang="en-US" altLang="en-US" sz="1350" dirty="0"/>
              <a:t>Stange KC, Glasgow RE. Considering and Reporting Important Contextual Factors in Research on the Patient-Centered Medical Home. Rockville, MD: Agency for Healthcare Research and Quality. May 2013. ARHQ Publication No. 13-0045-EF.  </a:t>
            </a:r>
            <a:r>
              <a:rPr lang="en-US" altLang="en-US" sz="1350" dirty="0">
                <a:hlinkClick r:id="rId2"/>
              </a:rPr>
              <a:t>http://pcmh.ahrq.gov/portal/server.pt/community/pcmh__home/1483/Contextual_Factors</a:t>
            </a:r>
            <a:r>
              <a:rPr lang="en-US" altLang="en-US" sz="1350" dirty="0"/>
              <a:t>&gt; . </a:t>
            </a:r>
          </a:p>
          <a:p>
            <a:pPr>
              <a:lnSpc>
                <a:spcPct val="90000"/>
              </a:lnSpc>
              <a:spcBef>
                <a:spcPts val="600"/>
              </a:spcBef>
            </a:pPr>
            <a:r>
              <a:rPr lang="en-US" altLang="en-US" sz="1350" dirty="0" err="1"/>
              <a:t>Tomoaia-Cotisel</a:t>
            </a:r>
            <a:r>
              <a:rPr lang="en-US" altLang="en-US" sz="1350" dirty="0"/>
              <a:t> A, </a:t>
            </a:r>
            <a:r>
              <a:rPr lang="en-US" altLang="en-US" sz="1350" dirty="0" err="1"/>
              <a:t>Scammon</a:t>
            </a:r>
            <a:r>
              <a:rPr lang="en-US" altLang="en-US" sz="1350" dirty="0"/>
              <a:t> DL, </a:t>
            </a:r>
            <a:r>
              <a:rPr lang="en-US" altLang="en-US" sz="1350" dirty="0" err="1"/>
              <a:t>Waitzman</a:t>
            </a:r>
            <a:r>
              <a:rPr lang="en-US" altLang="en-US" sz="1350" dirty="0"/>
              <a:t> NJ, et al. Context Matters: The Experience of 14 Research Teams in Systematically Reporting Contextual Factors Important for Practice Change. </a:t>
            </a:r>
            <a:r>
              <a:rPr lang="en-US" altLang="en-US" sz="1350" i="1" dirty="0"/>
              <a:t>Ann Fam Med. </a:t>
            </a:r>
            <a:r>
              <a:rPr lang="en-US" altLang="en-US" sz="1350" dirty="0"/>
              <a:t>2013;11(</a:t>
            </a:r>
            <a:r>
              <a:rPr lang="en-US" altLang="en-US" sz="1350" dirty="0" err="1"/>
              <a:t>Suppl</a:t>
            </a:r>
            <a:r>
              <a:rPr lang="en-US" altLang="en-US" sz="1350" dirty="0"/>
              <a:t> 1):S115-S123. </a:t>
            </a:r>
          </a:p>
        </p:txBody>
      </p:sp>
      <p:graphicFrame>
        <p:nvGraphicFramePr>
          <p:cNvPr id="5" name="Table 4"/>
          <p:cNvGraphicFramePr>
            <a:graphicFrameLocks noGrp="1"/>
          </p:cNvGraphicFramePr>
          <p:nvPr/>
        </p:nvGraphicFramePr>
        <p:xfrm>
          <a:off x="139701" y="1025911"/>
          <a:ext cx="8889998" cy="4396992"/>
        </p:xfrm>
        <a:graphic>
          <a:graphicData uri="http://schemas.openxmlformats.org/drawingml/2006/table">
            <a:tbl>
              <a:tblPr firstRow="1" firstCol="1" bandRow="1"/>
              <a:tblGrid>
                <a:gridCol w="2741498">
                  <a:extLst>
                    <a:ext uri="{9D8B030D-6E8A-4147-A177-3AD203B41FA5}">
                      <a16:colId xmlns:a16="http://schemas.microsoft.com/office/drawing/2014/main" val="20000"/>
                    </a:ext>
                  </a:extLst>
                </a:gridCol>
                <a:gridCol w="1024750">
                  <a:extLst>
                    <a:ext uri="{9D8B030D-6E8A-4147-A177-3AD203B41FA5}">
                      <a16:colId xmlns:a16="http://schemas.microsoft.com/office/drawing/2014/main" val="20001"/>
                    </a:ext>
                  </a:extLst>
                </a:gridCol>
                <a:gridCol w="1024750">
                  <a:extLst>
                    <a:ext uri="{9D8B030D-6E8A-4147-A177-3AD203B41FA5}">
                      <a16:colId xmlns:a16="http://schemas.microsoft.com/office/drawing/2014/main" val="20002"/>
                    </a:ext>
                  </a:extLst>
                </a:gridCol>
                <a:gridCol w="1024750">
                  <a:extLst>
                    <a:ext uri="{9D8B030D-6E8A-4147-A177-3AD203B41FA5}">
                      <a16:colId xmlns:a16="http://schemas.microsoft.com/office/drawing/2014/main" val="20003"/>
                    </a:ext>
                  </a:extLst>
                </a:gridCol>
                <a:gridCol w="1024750">
                  <a:extLst>
                    <a:ext uri="{9D8B030D-6E8A-4147-A177-3AD203B41FA5}">
                      <a16:colId xmlns:a16="http://schemas.microsoft.com/office/drawing/2014/main" val="20004"/>
                    </a:ext>
                  </a:extLst>
                </a:gridCol>
                <a:gridCol w="1024750">
                  <a:extLst>
                    <a:ext uri="{9D8B030D-6E8A-4147-A177-3AD203B41FA5}">
                      <a16:colId xmlns:a16="http://schemas.microsoft.com/office/drawing/2014/main" val="20005"/>
                    </a:ext>
                  </a:extLst>
                </a:gridCol>
                <a:gridCol w="1024750">
                  <a:extLst>
                    <a:ext uri="{9D8B030D-6E8A-4147-A177-3AD203B41FA5}">
                      <a16:colId xmlns:a16="http://schemas.microsoft.com/office/drawing/2014/main" val="20006"/>
                    </a:ext>
                  </a:extLst>
                </a:gridCol>
              </a:tblGrid>
              <a:tr h="373095">
                <a:tc>
                  <a:txBody>
                    <a:bodyPr/>
                    <a:lstStyle/>
                    <a:p>
                      <a:pPr marL="0" marR="0">
                        <a:spcBef>
                          <a:spcPts val="200"/>
                        </a:spcBef>
                        <a:spcAft>
                          <a:spcPts val="20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Across Multiple Levels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spcBef>
                          <a:spcPts val="200"/>
                        </a:spcBef>
                        <a:spcAft>
                          <a:spcPts val="20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Across Multiple Time Points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40663">
                <a:tc>
                  <a:txBody>
                    <a:bodyPr/>
                    <a:lstStyle/>
                    <a:p>
                      <a:pPr marL="0" marR="0">
                        <a:spcBef>
                          <a:spcPts val="600"/>
                        </a:spcBef>
                        <a:spcAft>
                          <a:spcPts val="10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90000"/>
                        </a:lnSpc>
                        <a:spcBef>
                          <a:spcPts val="200"/>
                        </a:spcBef>
                        <a:spcAft>
                          <a:spcPts val="0"/>
                        </a:spcAft>
                      </a:pPr>
                      <a:r>
                        <a:rPr lang="en-US" sz="900" b="1">
                          <a:effectLst/>
                          <a:latin typeface="Times New Roman" panose="02020603050405020304" pitchFamily="18" charset="0"/>
                          <a:ea typeface="Calibri" panose="020F0502020204030204" pitchFamily="34" charset="0"/>
                          <a:cs typeface="Times New Roman" panose="02020603050405020304" pitchFamily="18" charset="0"/>
                        </a:rPr>
                        <a:t>Baseline</a:t>
                      </a:r>
                      <a:r>
                        <a:rPr lang="en-US" sz="900">
                          <a:effectLst/>
                          <a:latin typeface="Times New Roman" panose="02020603050405020304" pitchFamily="18" charset="0"/>
                          <a:ea typeface="Calibri" panose="020F0502020204030204" pitchFamily="34" charset="0"/>
                          <a:cs typeface="Times New Roman" panose="02020603050405020304" pitchFamily="18" charset="0"/>
                        </a:rPr>
                        <a:t> [historical]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90000"/>
                        </a:lnSpc>
                        <a:spcBef>
                          <a:spcPts val="2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(recruitment phase)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90000"/>
                        </a:lnSpc>
                        <a:spcBef>
                          <a:spcPts val="200"/>
                        </a:spcBef>
                        <a:spcAft>
                          <a:spcPts val="0"/>
                        </a:spcAft>
                      </a:pPr>
                      <a:r>
                        <a:rPr lang="en-US" sz="900" b="1">
                          <a:effectLst/>
                          <a:latin typeface="Times New Roman" panose="02020603050405020304" pitchFamily="18" charset="0"/>
                          <a:ea typeface="Calibri" panose="020F0502020204030204" pitchFamily="34" charset="0"/>
                          <a:cs typeface="Times New Roman" panose="02020603050405020304" pitchFamily="18" charset="0"/>
                        </a:rPr>
                        <a:t>Middle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90000"/>
                        </a:lnSpc>
                        <a:spcBef>
                          <a:spcPts val="2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(implementation phase)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90000"/>
                        </a:lnSpc>
                        <a:spcBef>
                          <a:spcPts val="200"/>
                        </a:spcBef>
                        <a:spcAft>
                          <a:spcPts val="0"/>
                        </a:spcAft>
                      </a:pPr>
                      <a:r>
                        <a:rPr lang="en-US" sz="900" b="1">
                          <a:effectLst/>
                          <a:latin typeface="Times New Roman" panose="02020603050405020304" pitchFamily="18" charset="0"/>
                          <a:ea typeface="Calibri" panose="020F0502020204030204" pitchFamily="34" charset="0"/>
                          <a:cs typeface="Times New Roman" panose="02020603050405020304" pitchFamily="18" charset="0"/>
                        </a:rPr>
                        <a:t>End</a:t>
                      </a:r>
                      <a:r>
                        <a:rPr lang="en-US" sz="900">
                          <a:effectLst/>
                          <a:latin typeface="Times New Roman" panose="02020603050405020304" pitchFamily="18" charset="0"/>
                          <a:ea typeface="Calibri" panose="020F0502020204030204" pitchFamily="34" charset="0"/>
                          <a:cs typeface="Times New Roman" panose="02020603050405020304" pitchFamily="18" charset="0"/>
                        </a:rPr>
                        <a:t> [in retrospect]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90000"/>
                        </a:lnSpc>
                        <a:spcBef>
                          <a:spcPts val="200"/>
                        </a:spcBef>
                        <a:spcAft>
                          <a:spcPts val="60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(sensemaking / sustainability phase)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671569">
                <a:tc>
                  <a:txBody>
                    <a:bodyPr/>
                    <a:lstStyle/>
                    <a:p>
                      <a:pPr marL="0" marR="0" algn="r">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Perspective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Inside stakeholders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Outside observers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Inside stakeholders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Outside observers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Inside stakeholders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0000"/>
                        </a:lnSpc>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Outside observers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3095">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Patient population &amp; expectations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3095">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Practice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3095">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Networks of practices </a:t>
                      </a:r>
                      <a:r>
                        <a:rPr lang="en-US" sz="800">
                          <a:effectLst/>
                          <a:latin typeface="Times New Roman" panose="02020603050405020304" pitchFamily="18" charset="0"/>
                          <a:ea typeface="Calibri" panose="020F0502020204030204" pitchFamily="34" charset="0"/>
                          <a:cs typeface="Times New Roman" panose="02020603050405020304" pitchFamily="18" charset="0"/>
                        </a:rPr>
                        <a:t>(ownership, affiliations)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3095">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Health care systems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3095">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Relationship among project &amp; participants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3095">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Communities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3095">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Geopolitical &amp; policy  </a:t>
                      </a:r>
                      <a:r>
                        <a:rPr lang="en-US" sz="800">
                          <a:effectLst/>
                          <a:latin typeface="Times New Roman" panose="02020603050405020304" pitchFamily="18" charset="0"/>
                          <a:ea typeface="Calibri" panose="020F0502020204030204" pitchFamily="34" charset="0"/>
                          <a:cs typeface="Times New Roman" panose="02020603050405020304" pitchFamily="18" charset="0"/>
                        </a:rPr>
                        <a:t>(state, regional, city)</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00"/>
                        </a:spcBef>
                        <a:spcAft>
                          <a:spcPts val="10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 name="Slide Number Placeholder 1"/>
          <p:cNvSpPr>
            <a:spLocks noGrp="1"/>
          </p:cNvSpPr>
          <p:nvPr>
            <p:ph type="sldNum" sz="quarter" idx="12"/>
          </p:nvPr>
        </p:nvSpPr>
        <p:spPr/>
        <p:txBody>
          <a:bodyPr/>
          <a:lstStyle/>
          <a:p>
            <a:fld id="{63179637-2391-7046-8FF9-3F03ED7A9E11}" type="slidenum">
              <a:rPr lang="en-US" smtClean="0"/>
              <a:t>86</a:t>
            </a:fld>
            <a:endParaRPr lang="en-US"/>
          </a:p>
        </p:txBody>
      </p:sp>
    </p:spTree>
    <p:extLst>
      <p:ext uri="{BB962C8B-B14F-4D97-AF65-F5344CB8AC3E}">
        <p14:creationId xmlns:p14="http://schemas.microsoft.com/office/powerpoint/2010/main" val="21397366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28650" y="228601"/>
            <a:ext cx="7886700" cy="1208188"/>
          </a:xfrm>
        </p:spPr>
        <p:txBody>
          <a:bodyPr>
            <a:normAutofit fontScale="90000"/>
          </a:bodyPr>
          <a:lstStyle/>
          <a:p>
            <a:pPr algn="ctr"/>
            <a:r>
              <a:rPr lang="en-US" altLang="en-US" b="1" dirty="0">
                <a:latin typeface="+mn-lt"/>
              </a:rPr>
              <a:t>Approaches used in 14 practice transformation projects</a:t>
            </a:r>
          </a:p>
        </p:txBody>
      </p:sp>
      <p:sp>
        <p:nvSpPr>
          <p:cNvPr id="77827" name="Rectangle 3"/>
          <p:cNvSpPr>
            <a:spLocks noGrp="1" noChangeArrowheads="1"/>
          </p:cNvSpPr>
          <p:nvPr>
            <p:ph type="body" idx="1"/>
          </p:nvPr>
        </p:nvSpPr>
        <p:spPr>
          <a:xfrm>
            <a:off x="457199" y="1672683"/>
            <a:ext cx="8385718" cy="4055769"/>
          </a:xfrm>
        </p:spPr>
        <p:txBody>
          <a:bodyPr>
            <a:normAutofit/>
          </a:bodyPr>
          <a:lstStyle/>
          <a:p>
            <a:pPr marL="0" indent="0">
              <a:spcBef>
                <a:spcPts val="1800"/>
              </a:spcBef>
              <a:buNone/>
            </a:pPr>
            <a:r>
              <a:rPr lang="en-US" sz="3000" dirty="0"/>
              <a:t>Important contextual factors sorted into 5 domains: </a:t>
            </a:r>
          </a:p>
          <a:p>
            <a:pPr marL="914400" lvl="1" indent="-457200">
              <a:spcBef>
                <a:spcPts val="1800"/>
              </a:spcBef>
              <a:buAutoNum type="arabicParenBoth"/>
            </a:pPr>
            <a:r>
              <a:rPr lang="en-US" sz="2800" dirty="0"/>
              <a:t>practice setting</a:t>
            </a:r>
          </a:p>
          <a:p>
            <a:pPr marL="914400" lvl="1" indent="-457200">
              <a:spcBef>
                <a:spcPts val="1800"/>
              </a:spcBef>
              <a:buAutoNum type="arabicParenBoth"/>
            </a:pPr>
            <a:r>
              <a:rPr lang="en-US" sz="2800" dirty="0"/>
              <a:t>larger organization</a:t>
            </a:r>
          </a:p>
          <a:p>
            <a:pPr marL="457200" lvl="1" indent="0">
              <a:spcBef>
                <a:spcPts val="1800"/>
              </a:spcBef>
              <a:buNone/>
            </a:pPr>
            <a:r>
              <a:rPr lang="en-US" sz="2800" dirty="0"/>
              <a:t>(3) external environment</a:t>
            </a:r>
          </a:p>
          <a:p>
            <a:pPr marL="457200" lvl="1" indent="0">
              <a:spcBef>
                <a:spcPts val="1800"/>
              </a:spcBef>
              <a:buNone/>
            </a:pPr>
            <a:r>
              <a:rPr lang="en-US" sz="2800" dirty="0"/>
              <a:t>(4) implementation pathway </a:t>
            </a:r>
          </a:p>
          <a:p>
            <a:pPr marL="457200" lvl="1" indent="0">
              <a:spcBef>
                <a:spcPts val="1800"/>
              </a:spcBef>
              <a:buNone/>
            </a:pPr>
            <a:r>
              <a:rPr lang="en-US" sz="2800" dirty="0"/>
              <a:t>(5) motivation for implementation</a:t>
            </a:r>
            <a:endParaRPr lang="en-US" altLang="en-US" sz="2800" dirty="0"/>
          </a:p>
        </p:txBody>
      </p:sp>
      <p:sp>
        <p:nvSpPr>
          <p:cNvPr id="4" name="Text Box 4"/>
          <p:cNvSpPr txBox="1">
            <a:spLocks noChangeArrowheads="1"/>
          </p:cNvSpPr>
          <p:nvPr/>
        </p:nvSpPr>
        <p:spPr bwMode="auto">
          <a:xfrm>
            <a:off x="330200" y="5873418"/>
            <a:ext cx="86106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ts val="600"/>
              </a:spcBef>
            </a:pPr>
            <a:r>
              <a:rPr lang="en-US" altLang="en-US" sz="1600" dirty="0" err="1"/>
              <a:t>Tomoaia-Cotisel</a:t>
            </a:r>
            <a:r>
              <a:rPr lang="en-US" altLang="en-US" sz="1600" dirty="0"/>
              <a:t> A, </a:t>
            </a:r>
            <a:r>
              <a:rPr lang="en-US" altLang="en-US" sz="1600" dirty="0" err="1"/>
              <a:t>Scammon</a:t>
            </a:r>
            <a:r>
              <a:rPr lang="en-US" altLang="en-US" sz="1600" dirty="0"/>
              <a:t> DL, </a:t>
            </a:r>
            <a:r>
              <a:rPr lang="en-US" altLang="en-US" sz="1600" dirty="0" err="1"/>
              <a:t>Waitzman</a:t>
            </a:r>
            <a:r>
              <a:rPr lang="en-US" altLang="en-US" sz="1600" dirty="0"/>
              <a:t> NJ, et al. Context Matters: The Experience of 14 Research Teams in Systematically Reporting Contextual Factors Important for Practice Change. </a:t>
            </a:r>
            <a:r>
              <a:rPr lang="en-US" altLang="en-US" sz="1600" i="1" dirty="0"/>
              <a:t>Ann Fam Med. </a:t>
            </a:r>
            <a:r>
              <a:rPr lang="en-US" altLang="en-US" sz="1600" dirty="0"/>
              <a:t>2013;11(</a:t>
            </a:r>
            <a:r>
              <a:rPr lang="en-US" altLang="en-US" sz="1600" dirty="0" err="1"/>
              <a:t>Suppl</a:t>
            </a:r>
            <a:r>
              <a:rPr lang="en-US" altLang="en-US" sz="1600" dirty="0"/>
              <a:t> 1):S115-S123. </a:t>
            </a:r>
          </a:p>
        </p:txBody>
      </p:sp>
      <p:sp>
        <p:nvSpPr>
          <p:cNvPr id="2" name="Slide Number Placeholder 1"/>
          <p:cNvSpPr>
            <a:spLocks noGrp="1"/>
          </p:cNvSpPr>
          <p:nvPr>
            <p:ph type="sldNum" sz="quarter" idx="12"/>
          </p:nvPr>
        </p:nvSpPr>
        <p:spPr/>
        <p:txBody>
          <a:bodyPr/>
          <a:lstStyle/>
          <a:p>
            <a:fld id="{63179637-2391-7046-8FF9-3F03ED7A9E11}" type="slidenum">
              <a:rPr lang="en-US" smtClean="0"/>
              <a:t>87</a:t>
            </a:fld>
            <a:endParaRPr lang="en-US"/>
          </a:p>
        </p:txBody>
      </p:sp>
    </p:spTree>
    <p:extLst>
      <p:ext uri="{BB962C8B-B14F-4D97-AF65-F5344CB8AC3E}">
        <p14:creationId xmlns:p14="http://schemas.microsoft.com/office/powerpoint/2010/main" val="227236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8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a:extLst>
              <a:ext uri="{FF2B5EF4-FFF2-40B4-BE49-F238E27FC236}">
                <a16:creationId xmlns:a16="http://schemas.microsoft.com/office/drawing/2014/main" id="{5022535F-0C80-6B41-67C2-C6822031522A}"/>
              </a:ext>
            </a:extLst>
          </p:cNvPr>
          <p:cNvSpPr>
            <a:spLocks noGrp="1"/>
          </p:cNvSpPr>
          <p:nvPr>
            <p:ph type="title"/>
          </p:nvPr>
        </p:nvSpPr>
        <p:spPr/>
        <p:txBody>
          <a:bodyPr/>
          <a:lstStyle/>
          <a:p>
            <a:r>
              <a:rPr lang="en-US" altLang="en-US"/>
              <a:t>Metrics for Primary Health Care</a:t>
            </a:r>
          </a:p>
        </p:txBody>
      </p:sp>
      <p:sp>
        <p:nvSpPr>
          <p:cNvPr id="174083" name="Content Placeholder 2">
            <a:extLst>
              <a:ext uri="{FF2B5EF4-FFF2-40B4-BE49-F238E27FC236}">
                <a16:creationId xmlns:a16="http://schemas.microsoft.com/office/drawing/2014/main" id="{799BB5B2-9CB4-CF74-4DC6-6146D40D3AA8}"/>
              </a:ext>
            </a:extLst>
          </p:cNvPr>
          <p:cNvSpPr>
            <a:spLocks noGrp="1"/>
          </p:cNvSpPr>
          <p:nvPr>
            <p:ph idx="1"/>
          </p:nvPr>
        </p:nvSpPr>
        <p:spPr>
          <a:xfrm>
            <a:off x="457200" y="1643063"/>
            <a:ext cx="8229600" cy="4102100"/>
          </a:xfrm>
        </p:spPr>
        <p:txBody>
          <a:bodyPr/>
          <a:lstStyle/>
          <a:p>
            <a:pPr>
              <a:spcBef>
                <a:spcPts val="1800"/>
              </a:spcBef>
            </a:pPr>
            <a:r>
              <a:rPr lang="en-US" altLang="en-US" sz="3000"/>
              <a:t>Metrics focus attention on what is important</a:t>
            </a:r>
          </a:p>
          <a:p>
            <a:pPr>
              <a:spcBef>
                <a:spcPts val="1800"/>
              </a:spcBef>
            </a:pPr>
            <a:r>
              <a:rPr lang="en-US" altLang="en-US" sz="2800"/>
              <a:t>Balanced metrics of primary health care inform:</a:t>
            </a:r>
          </a:p>
          <a:p>
            <a:pPr lvl="1">
              <a:spcBef>
                <a:spcPts val="1200"/>
              </a:spcBef>
            </a:pPr>
            <a:r>
              <a:rPr lang="en-US" altLang="en-US" sz="2400"/>
              <a:t>Purpose</a:t>
            </a:r>
          </a:p>
          <a:p>
            <a:pPr lvl="1">
              <a:spcBef>
                <a:spcPts val="1200"/>
              </a:spcBef>
            </a:pPr>
            <a:r>
              <a:rPr lang="en-US" altLang="en-US" sz="2400"/>
              <a:t>Aspiration</a:t>
            </a:r>
          </a:p>
          <a:p>
            <a:pPr lvl="1">
              <a:spcBef>
                <a:spcPts val="1200"/>
              </a:spcBef>
            </a:pPr>
            <a:r>
              <a:rPr lang="en-US" altLang="en-US" sz="2400"/>
              <a:t>Performance </a:t>
            </a:r>
          </a:p>
          <a:p>
            <a:pPr>
              <a:spcBef>
                <a:spcPts val="1800"/>
              </a:spcBef>
            </a:pPr>
            <a:endParaRPr lang="en-US" altLang="en-US" sz="3000"/>
          </a:p>
        </p:txBody>
      </p:sp>
      <p:sp>
        <p:nvSpPr>
          <p:cNvPr id="174084" name="Slide Number Placeholder 3">
            <a:extLst>
              <a:ext uri="{FF2B5EF4-FFF2-40B4-BE49-F238E27FC236}">
                <a16:creationId xmlns:a16="http://schemas.microsoft.com/office/drawing/2014/main" id="{41B89BFE-1BA6-0798-4809-4D9696C75804}"/>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2EB9F0-52F8-4D7C-8F99-8CCD61F3C132}" type="slidenum">
              <a:rPr lang="en-US" altLang="en-US" sz="1400"/>
              <a:pPr>
                <a:spcBef>
                  <a:spcPct val="0"/>
                </a:spcBef>
                <a:buFontTx/>
                <a:buNone/>
              </a:pPr>
              <a:t>88</a:t>
            </a:fld>
            <a:endParaRPr lang="en-US" altLang="en-US" sz="1400"/>
          </a:p>
        </p:txBody>
      </p:sp>
      <p:sp>
        <p:nvSpPr>
          <p:cNvPr id="174085" name="TextBox 4">
            <a:extLst>
              <a:ext uri="{FF2B5EF4-FFF2-40B4-BE49-F238E27FC236}">
                <a16:creationId xmlns:a16="http://schemas.microsoft.com/office/drawing/2014/main" id="{CA84DDD9-4BE1-1107-8DD9-03E631B28AD9}"/>
              </a:ext>
            </a:extLst>
          </p:cNvPr>
          <p:cNvSpPr txBox="1">
            <a:spLocks noChangeArrowheads="1"/>
          </p:cNvSpPr>
          <p:nvPr/>
        </p:nvSpPr>
        <p:spPr bwMode="auto">
          <a:xfrm>
            <a:off x="609600" y="6019800"/>
            <a:ext cx="762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0"/>
              <a:t>Stange KC, Etz RS, Gullett H, et al. Metrics for assessing improvements in primary health care. </a:t>
            </a:r>
            <a:r>
              <a:rPr lang="en-US" altLang="en-US" sz="1800" b="0" i="1"/>
              <a:t>Annu Rev Public Health. </a:t>
            </a:r>
            <a:r>
              <a:rPr lang="en-US" altLang="en-US" sz="1800" b="0"/>
              <a:t>2014;35:423-442.</a:t>
            </a:r>
          </a:p>
        </p:txBody>
      </p:sp>
    </p:spTree>
    <p:extLst>
      <p:ext uri="{BB962C8B-B14F-4D97-AF65-F5344CB8AC3E}">
        <p14:creationId xmlns:p14="http://schemas.microsoft.com/office/powerpoint/2010/main" val="421113511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3D0A2F72-819E-44D4-0653-E4DCAF7FD480}"/>
              </a:ext>
            </a:extLst>
          </p:cNvPr>
          <p:cNvSpPr>
            <a:spLocks noGrp="1"/>
          </p:cNvSpPr>
          <p:nvPr>
            <p:ph type="title"/>
          </p:nvPr>
        </p:nvSpPr>
        <p:spPr/>
        <p:txBody>
          <a:bodyPr/>
          <a:lstStyle/>
          <a:p>
            <a:r>
              <a:rPr lang="en-US" altLang="en-US"/>
              <a:t>Purpose in Primary Health Care</a:t>
            </a:r>
          </a:p>
        </p:txBody>
      </p:sp>
      <p:sp>
        <p:nvSpPr>
          <p:cNvPr id="3" name="Content Placeholder 2">
            <a:extLst>
              <a:ext uri="{FF2B5EF4-FFF2-40B4-BE49-F238E27FC236}">
                <a16:creationId xmlns:a16="http://schemas.microsoft.com/office/drawing/2014/main" id="{98D9A0BF-76BF-3FC2-E738-D18A7EA94703}"/>
              </a:ext>
            </a:extLst>
          </p:cNvPr>
          <p:cNvSpPr>
            <a:spLocks noGrp="1"/>
          </p:cNvSpPr>
          <p:nvPr>
            <p:ph idx="1"/>
          </p:nvPr>
        </p:nvSpPr>
        <p:spPr>
          <a:xfrm>
            <a:off x="457200" y="1524000"/>
            <a:ext cx="8229600" cy="4221163"/>
          </a:xfrm>
        </p:spPr>
        <p:txBody>
          <a:bodyPr/>
          <a:lstStyle/>
          <a:p>
            <a:pPr>
              <a:spcBef>
                <a:spcPts val="1800"/>
              </a:spcBef>
              <a:defRPr/>
            </a:pPr>
            <a:r>
              <a:rPr lang="en-US" sz="2800" dirty="0"/>
              <a:t>Is about improving the health of people and populations in their community contexts</a:t>
            </a:r>
          </a:p>
          <a:p>
            <a:pPr>
              <a:spcBef>
                <a:spcPts val="1800"/>
              </a:spcBef>
              <a:defRPr/>
            </a:pPr>
            <a:r>
              <a:rPr lang="en-US" sz="2800" dirty="0"/>
              <a:t>Informed by metrics that include the long-term</a:t>
            </a:r>
          </a:p>
          <a:p>
            <a:pPr lvl="1">
              <a:spcBef>
                <a:spcPts val="1200"/>
              </a:spcBef>
              <a:defRPr/>
            </a:pPr>
            <a:r>
              <a:rPr lang="en-US" sz="2400" dirty="0"/>
              <a:t>Meaning</a:t>
            </a:r>
          </a:p>
          <a:p>
            <a:pPr lvl="1">
              <a:spcBef>
                <a:spcPts val="1200"/>
              </a:spcBef>
              <a:defRPr/>
            </a:pPr>
            <a:r>
              <a:rPr lang="en-US" sz="2400" dirty="0"/>
              <a:t>Relationships</a:t>
            </a:r>
          </a:p>
          <a:p>
            <a:pPr marL="457200" lvl="1" indent="0">
              <a:spcBef>
                <a:spcPts val="1200"/>
              </a:spcBef>
              <a:buFontTx/>
              <a:buNone/>
              <a:defRPr/>
            </a:pPr>
            <a:r>
              <a:rPr lang="en-US" sz="2400" dirty="0"/>
              <a:t> </a:t>
            </a:r>
          </a:p>
          <a:p>
            <a:pPr>
              <a:spcBef>
                <a:spcPts val="1800"/>
              </a:spcBef>
              <a:defRPr/>
            </a:pPr>
            <a:endParaRPr lang="en-US" sz="3000" dirty="0"/>
          </a:p>
        </p:txBody>
      </p:sp>
      <p:sp>
        <p:nvSpPr>
          <p:cNvPr id="175108" name="Slide Number Placeholder 3">
            <a:extLst>
              <a:ext uri="{FF2B5EF4-FFF2-40B4-BE49-F238E27FC236}">
                <a16:creationId xmlns:a16="http://schemas.microsoft.com/office/drawing/2014/main" id="{F819C373-F6B2-4245-4EA1-A98501148E43}"/>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A363A46-3B6D-4ED5-B305-91DA4C3E2D0A}" type="slidenum">
              <a:rPr lang="en-US" altLang="en-US" sz="1400"/>
              <a:pPr>
                <a:spcBef>
                  <a:spcPct val="0"/>
                </a:spcBef>
                <a:buFontTx/>
                <a:buNone/>
              </a:pPr>
              <a:t>89</a:t>
            </a:fld>
            <a:endParaRPr lang="en-US" altLang="en-US" sz="1400"/>
          </a:p>
        </p:txBody>
      </p:sp>
      <p:sp>
        <p:nvSpPr>
          <p:cNvPr id="175109" name="TextBox 4">
            <a:extLst>
              <a:ext uri="{FF2B5EF4-FFF2-40B4-BE49-F238E27FC236}">
                <a16:creationId xmlns:a16="http://schemas.microsoft.com/office/drawing/2014/main" id="{EF9FDC01-F162-6F84-BF87-D6331285AB26}"/>
              </a:ext>
            </a:extLst>
          </p:cNvPr>
          <p:cNvSpPr txBox="1">
            <a:spLocks noChangeArrowheads="1"/>
          </p:cNvSpPr>
          <p:nvPr/>
        </p:nvSpPr>
        <p:spPr bwMode="auto">
          <a:xfrm>
            <a:off x="609600" y="6019800"/>
            <a:ext cx="762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0"/>
              <a:t>Stange KC, Etz RS, Gullett H, et al. Metrics for assessing improvements in primary health care. </a:t>
            </a:r>
            <a:r>
              <a:rPr lang="en-US" altLang="en-US" sz="1800" b="0" i="1"/>
              <a:t>Annu Rev Public Health. </a:t>
            </a:r>
            <a:r>
              <a:rPr lang="en-US" altLang="en-US" sz="1800" b="0"/>
              <a:t>2014;35:423-442.</a:t>
            </a:r>
          </a:p>
        </p:txBody>
      </p:sp>
    </p:spTree>
    <p:extLst>
      <p:ext uri="{BB962C8B-B14F-4D97-AF65-F5344CB8AC3E}">
        <p14:creationId xmlns:p14="http://schemas.microsoft.com/office/powerpoint/2010/main" val="234295143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0E45-F795-4C9A-A67F-0C6E1CC24CE0}"/>
              </a:ext>
            </a:extLst>
          </p:cNvPr>
          <p:cNvSpPr>
            <a:spLocks noGrp="1"/>
          </p:cNvSpPr>
          <p:nvPr>
            <p:ph type="title"/>
          </p:nvPr>
        </p:nvSpPr>
        <p:spPr>
          <a:xfrm>
            <a:off x="628650" y="1280160"/>
            <a:ext cx="7886700" cy="2366010"/>
          </a:xfrm>
        </p:spPr>
        <p:txBody>
          <a:bodyPr/>
          <a:lstStyle/>
          <a:p>
            <a:pPr algn="ctr"/>
            <a:r>
              <a:rPr lang="en-US" sz="4400" b="1" dirty="0">
                <a:latin typeface="+mn-lt"/>
              </a:rPr>
              <a:t>What emerges from a whole person focus?</a:t>
            </a:r>
            <a:endParaRPr lang="en-US" b="1" dirty="0">
              <a:latin typeface="+mn-lt"/>
            </a:endParaRPr>
          </a:p>
        </p:txBody>
      </p:sp>
      <p:sp>
        <p:nvSpPr>
          <p:cNvPr id="3" name="Content Placeholder 2">
            <a:extLst>
              <a:ext uri="{FF2B5EF4-FFF2-40B4-BE49-F238E27FC236}">
                <a16:creationId xmlns:a16="http://schemas.microsoft.com/office/drawing/2014/main" id="{E050A663-BF77-40CA-99D0-FE090F5B07B5}"/>
              </a:ext>
            </a:extLst>
          </p:cNvPr>
          <p:cNvSpPr>
            <a:spLocks noGrp="1"/>
          </p:cNvSpPr>
          <p:nvPr>
            <p:ph idx="1"/>
          </p:nvPr>
        </p:nvSpPr>
        <p:spPr>
          <a:xfrm>
            <a:off x="777240" y="4034789"/>
            <a:ext cx="7738110" cy="2142173"/>
          </a:xfrm>
        </p:spPr>
        <p:txBody>
          <a:bodyPr/>
          <a:lstStyle/>
          <a:p>
            <a:endParaRPr lang="en-US" dirty="0"/>
          </a:p>
        </p:txBody>
      </p:sp>
      <p:sp>
        <p:nvSpPr>
          <p:cNvPr id="4" name="Slide Number Placeholder 3">
            <a:extLst>
              <a:ext uri="{FF2B5EF4-FFF2-40B4-BE49-F238E27FC236}">
                <a16:creationId xmlns:a16="http://schemas.microsoft.com/office/drawing/2014/main" id="{0F92DCBD-5C8F-95CC-33E2-96D605D6A5BE}"/>
              </a:ext>
            </a:extLst>
          </p:cNvPr>
          <p:cNvSpPr>
            <a:spLocks noGrp="1"/>
          </p:cNvSpPr>
          <p:nvPr>
            <p:ph type="sldNum" sz="quarter" idx="12"/>
          </p:nvPr>
        </p:nvSpPr>
        <p:spPr/>
        <p:txBody>
          <a:bodyPr/>
          <a:lstStyle/>
          <a:p>
            <a:fld id="{464EB498-9CCD-457D-A359-273D18E4027B}" type="slidenum">
              <a:rPr lang="en-US" smtClean="0"/>
              <a:t>9</a:t>
            </a:fld>
            <a:endParaRPr lang="en-US"/>
          </a:p>
        </p:txBody>
      </p:sp>
    </p:spTree>
    <p:extLst>
      <p:ext uri="{BB962C8B-B14F-4D97-AF65-F5344CB8AC3E}">
        <p14:creationId xmlns:p14="http://schemas.microsoft.com/office/powerpoint/2010/main" val="32482461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9FF0CA79-17D4-D85F-0A67-3D8F3E2D2403}"/>
              </a:ext>
            </a:extLst>
          </p:cNvPr>
          <p:cNvSpPr>
            <a:spLocks noGrp="1"/>
          </p:cNvSpPr>
          <p:nvPr>
            <p:ph type="title"/>
          </p:nvPr>
        </p:nvSpPr>
        <p:spPr/>
        <p:txBody>
          <a:bodyPr/>
          <a:lstStyle/>
          <a:p>
            <a:r>
              <a:rPr lang="en-US" altLang="en-US"/>
              <a:t>Aspirational Uses of Metrics</a:t>
            </a:r>
          </a:p>
        </p:txBody>
      </p:sp>
      <p:sp>
        <p:nvSpPr>
          <p:cNvPr id="176131" name="Content Placeholder 2">
            <a:extLst>
              <a:ext uri="{FF2B5EF4-FFF2-40B4-BE49-F238E27FC236}">
                <a16:creationId xmlns:a16="http://schemas.microsoft.com/office/drawing/2014/main" id="{F9E9CEC1-516E-825C-2E7A-547B0A5F7B5D}"/>
              </a:ext>
            </a:extLst>
          </p:cNvPr>
          <p:cNvSpPr>
            <a:spLocks noGrp="1"/>
          </p:cNvSpPr>
          <p:nvPr>
            <p:ph idx="1"/>
          </p:nvPr>
        </p:nvSpPr>
        <p:spPr>
          <a:xfrm>
            <a:off x="457200" y="1524000"/>
            <a:ext cx="8229600" cy="4221163"/>
          </a:xfrm>
        </p:spPr>
        <p:txBody>
          <a:bodyPr/>
          <a:lstStyle/>
          <a:p>
            <a:pPr>
              <a:spcBef>
                <a:spcPts val="1800"/>
              </a:spcBef>
            </a:pPr>
            <a:r>
              <a:rPr lang="en-US" altLang="en-US" sz="2800"/>
              <a:t>Inspire evolving insights &amp; iterative improvement</a:t>
            </a:r>
          </a:p>
          <a:p>
            <a:pPr>
              <a:spcBef>
                <a:spcPts val="1800"/>
              </a:spcBef>
            </a:pPr>
            <a:r>
              <a:rPr lang="en-US" altLang="en-US" sz="2800"/>
              <a:t>Use a collaborative, developmental perspective</a:t>
            </a:r>
          </a:p>
          <a:p>
            <a:pPr marL="457200" lvl="1" indent="0">
              <a:spcBef>
                <a:spcPts val="1200"/>
              </a:spcBef>
              <a:buFontTx/>
              <a:buNone/>
            </a:pPr>
            <a:r>
              <a:rPr lang="en-US" altLang="en-US" sz="2400"/>
              <a:t> </a:t>
            </a:r>
          </a:p>
          <a:p>
            <a:pPr>
              <a:spcBef>
                <a:spcPts val="1800"/>
              </a:spcBef>
            </a:pPr>
            <a:endParaRPr lang="en-US" altLang="en-US" sz="3000"/>
          </a:p>
        </p:txBody>
      </p:sp>
      <p:sp>
        <p:nvSpPr>
          <p:cNvPr id="176132" name="Slide Number Placeholder 3">
            <a:extLst>
              <a:ext uri="{FF2B5EF4-FFF2-40B4-BE49-F238E27FC236}">
                <a16:creationId xmlns:a16="http://schemas.microsoft.com/office/drawing/2014/main" id="{3CA7A636-C51D-82B8-8437-AF345C0ED70B}"/>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2FC53E1-27E5-4624-BF90-7A67F5320942}" type="slidenum">
              <a:rPr lang="en-US" altLang="en-US" sz="1400"/>
              <a:pPr>
                <a:spcBef>
                  <a:spcPct val="0"/>
                </a:spcBef>
                <a:buFontTx/>
                <a:buNone/>
              </a:pPr>
              <a:t>90</a:t>
            </a:fld>
            <a:endParaRPr lang="en-US" altLang="en-US" sz="1400"/>
          </a:p>
        </p:txBody>
      </p:sp>
      <p:sp>
        <p:nvSpPr>
          <p:cNvPr id="176133" name="TextBox 4">
            <a:extLst>
              <a:ext uri="{FF2B5EF4-FFF2-40B4-BE49-F238E27FC236}">
                <a16:creationId xmlns:a16="http://schemas.microsoft.com/office/drawing/2014/main" id="{2DD7DB9D-EC98-6A45-5013-532D7060C75C}"/>
              </a:ext>
            </a:extLst>
          </p:cNvPr>
          <p:cNvSpPr txBox="1">
            <a:spLocks noChangeArrowheads="1"/>
          </p:cNvSpPr>
          <p:nvPr/>
        </p:nvSpPr>
        <p:spPr bwMode="auto">
          <a:xfrm>
            <a:off x="609600" y="6019800"/>
            <a:ext cx="762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0"/>
              <a:t>Stange KC, Etz RS, Gullett H, et al. Metrics for assessing improvements in primary health care. </a:t>
            </a:r>
            <a:r>
              <a:rPr lang="en-US" altLang="en-US" sz="1800" b="0" i="1"/>
              <a:t>Annu Rev Public Health. </a:t>
            </a:r>
            <a:r>
              <a:rPr lang="en-US" altLang="en-US" sz="1800" b="0"/>
              <a:t>2014;35:423-442.</a:t>
            </a:r>
          </a:p>
        </p:txBody>
      </p:sp>
    </p:spTree>
    <p:extLst>
      <p:ext uri="{BB962C8B-B14F-4D97-AF65-F5344CB8AC3E}">
        <p14:creationId xmlns:p14="http://schemas.microsoft.com/office/powerpoint/2010/main" val="2254000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E72169A2-5967-DF5B-F0F5-595AEC5EE35B}"/>
              </a:ext>
            </a:extLst>
          </p:cNvPr>
          <p:cNvSpPr>
            <a:spLocks noGrp="1"/>
          </p:cNvSpPr>
          <p:nvPr>
            <p:ph type="title"/>
          </p:nvPr>
        </p:nvSpPr>
        <p:spPr>
          <a:xfrm>
            <a:off x="457200" y="152400"/>
            <a:ext cx="8229600" cy="609600"/>
          </a:xfrm>
        </p:spPr>
        <p:txBody>
          <a:bodyPr>
            <a:normAutofit fontScale="90000"/>
          </a:bodyPr>
          <a:lstStyle/>
          <a:p>
            <a:r>
              <a:rPr lang="en-US" altLang="en-US"/>
              <a:t>Performance Metrics</a:t>
            </a:r>
          </a:p>
        </p:txBody>
      </p:sp>
      <p:sp>
        <p:nvSpPr>
          <p:cNvPr id="178179" name="Content Placeholder 2">
            <a:extLst>
              <a:ext uri="{FF2B5EF4-FFF2-40B4-BE49-F238E27FC236}">
                <a16:creationId xmlns:a16="http://schemas.microsoft.com/office/drawing/2014/main" id="{3460D4EC-041D-720B-CF5B-18C4EE59D3B5}"/>
              </a:ext>
            </a:extLst>
          </p:cNvPr>
          <p:cNvSpPr>
            <a:spLocks noGrp="1"/>
          </p:cNvSpPr>
          <p:nvPr>
            <p:ph idx="1"/>
          </p:nvPr>
        </p:nvSpPr>
        <p:spPr>
          <a:xfrm>
            <a:off x="152400" y="914400"/>
            <a:ext cx="8839200" cy="4830763"/>
          </a:xfrm>
        </p:spPr>
        <p:txBody>
          <a:bodyPr/>
          <a:lstStyle/>
          <a:p>
            <a:pPr>
              <a:lnSpc>
                <a:spcPct val="95000"/>
              </a:lnSpc>
              <a:spcBef>
                <a:spcPts val="1800"/>
              </a:spcBef>
            </a:pPr>
            <a:r>
              <a:rPr lang="en-US" altLang="en-US" sz="2800"/>
              <a:t>Complex interactions among primary care tenets </a:t>
            </a:r>
          </a:p>
          <a:p>
            <a:pPr lvl="1">
              <a:lnSpc>
                <a:spcPct val="95000"/>
              </a:lnSpc>
              <a:spcBef>
                <a:spcPct val="0"/>
              </a:spcBef>
            </a:pPr>
            <a:r>
              <a:rPr lang="en-US" altLang="en-US" sz="2400"/>
              <a:t>First contact accessibility</a:t>
            </a:r>
          </a:p>
          <a:p>
            <a:pPr lvl="1">
              <a:lnSpc>
                <a:spcPct val="95000"/>
              </a:lnSpc>
              <a:spcBef>
                <a:spcPct val="0"/>
              </a:spcBef>
            </a:pPr>
            <a:r>
              <a:rPr lang="en-US" altLang="en-US" sz="2400"/>
              <a:t>A whole-person, comprehensive focus</a:t>
            </a:r>
          </a:p>
          <a:p>
            <a:pPr lvl="1">
              <a:lnSpc>
                <a:spcPct val="95000"/>
              </a:lnSpc>
              <a:spcBef>
                <a:spcPct val="0"/>
              </a:spcBef>
            </a:pPr>
            <a:r>
              <a:rPr lang="en-US" altLang="en-US" sz="2400"/>
              <a:t>Integration of care, </a:t>
            </a:r>
          </a:p>
          <a:p>
            <a:pPr lvl="1">
              <a:lnSpc>
                <a:spcPct val="95000"/>
              </a:lnSpc>
              <a:spcBef>
                <a:spcPct val="0"/>
              </a:spcBef>
            </a:pPr>
            <a:r>
              <a:rPr lang="en-US" altLang="en-US" sz="2400"/>
              <a:t>Coordination of care</a:t>
            </a:r>
          </a:p>
          <a:p>
            <a:pPr lvl="1">
              <a:lnSpc>
                <a:spcPct val="95000"/>
              </a:lnSpc>
              <a:spcBef>
                <a:spcPct val="0"/>
              </a:spcBef>
            </a:pPr>
            <a:r>
              <a:rPr lang="en-US" altLang="en-US" sz="2400"/>
              <a:t>Ongoing relationships with </a:t>
            </a:r>
          </a:p>
          <a:p>
            <a:pPr lvl="2">
              <a:lnSpc>
                <a:spcPct val="95000"/>
              </a:lnSpc>
              <a:spcBef>
                <a:spcPct val="0"/>
              </a:spcBef>
            </a:pPr>
            <a:r>
              <a:rPr lang="en-US" altLang="en-US" sz="2200"/>
              <a:t>individuals, families, and communities </a:t>
            </a:r>
          </a:p>
          <a:p>
            <a:pPr>
              <a:lnSpc>
                <a:spcPct val="95000"/>
              </a:lnSpc>
              <a:spcBef>
                <a:spcPts val="600"/>
              </a:spcBef>
            </a:pPr>
            <a:r>
              <a:rPr lang="en-US" altLang="en-US" sz="2700"/>
              <a:t>Focus on inclusion and equity</a:t>
            </a:r>
          </a:p>
          <a:p>
            <a:pPr>
              <a:lnSpc>
                <a:spcPct val="95000"/>
              </a:lnSpc>
              <a:spcBef>
                <a:spcPts val="600"/>
              </a:spcBef>
            </a:pPr>
            <a:r>
              <a:rPr lang="en-US" altLang="en-US" sz="2700"/>
              <a:t>Multilevel integration of health, collaborative policy dialogue, &amp; stakeholder participation</a:t>
            </a:r>
          </a:p>
          <a:p>
            <a:pPr>
              <a:lnSpc>
                <a:spcPct val="95000"/>
              </a:lnSpc>
              <a:spcBef>
                <a:spcPts val="600"/>
              </a:spcBef>
            </a:pPr>
            <a:r>
              <a:rPr lang="en-US" altLang="en-US" sz="2700"/>
              <a:t>Basic and goal-directed health care</a:t>
            </a:r>
          </a:p>
          <a:p>
            <a:pPr>
              <a:lnSpc>
                <a:spcPct val="95000"/>
              </a:lnSpc>
              <a:spcBef>
                <a:spcPts val="600"/>
              </a:spcBef>
            </a:pPr>
            <a:r>
              <a:rPr lang="en-US" altLang="en-US" sz="2700"/>
              <a:t>Prioritization, development, multilevel health outcomes</a:t>
            </a:r>
          </a:p>
        </p:txBody>
      </p:sp>
      <p:sp>
        <p:nvSpPr>
          <p:cNvPr id="178180" name="Slide Number Placeholder 3">
            <a:extLst>
              <a:ext uri="{FF2B5EF4-FFF2-40B4-BE49-F238E27FC236}">
                <a16:creationId xmlns:a16="http://schemas.microsoft.com/office/drawing/2014/main" id="{9618A2E5-C5FB-B315-0011-4AB16FF9A4CB}"/>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1CF820-D190-487C-9197-E9B0A9E58FF2}" type="slidenum">
              <a:rPr lang="en-US" altLang="en-US" sz="1400"/>
              <a:pPr>
                <a:spcBef>
                  <a:spcPct val="0"/>
                </a:spcBef>
                <a:buFontTx/>
                <a:buNone/>
              </a:pPr>
              <a:t>91</a:t>
            </a:fld>
            <a:endParaRPr lang="en-US" altLang="en-US" sz="1400"/>
          </a:p>
        </p:txBody>
      </p:sp>
      <p:sp>
        <p:nvSpPr>
          <p:cNvPr id="178181" name="TextBox 4">
            <a:extLst>
              <a:ext uri="{FF2B5EF4-FFF2-40B4-BE49-F238E27FC236}">
                <a16:creationId xmlns:a16="http://schemas.microsoft.com/office/drawing/2014/main" id="{D9790031-7E75-182A-3504-05A6D97F34FF}"/>
              </a:ext>
            </a:extLst>
          </p:cNvPr>
          <p:cNvSpPr txBox="1">
            <a:spLocks noChangeArrowheads="1"/>
          </p:cNvSpPr>
          <p:nvPr/>
        </p:nvSpPr>
        <p:spPr bwMode="auto">
          <a:xfrm>
            <a:off x="609600" y="6019800"/>
            <a:ext cx="762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0"/>
              <a:t>Stange KC, Etz RS, Gullett H, et al. Metrics for assessing improvements in primary health care. </a:t>
            </a:r>
            <a:r>
              <a:rPr lang="en-US" altLang="en-US" sz="1800" b="0" i="1"/>
              <a:t>Annu Rev Public Health. </a:t>
            </a:r>
            <a:r>
              <a:rPr lang="en-US" altLang="en-US" sz="1800" b="0"/>
              <a:t>2014;35:423-442.</a:t>
            </a:r>
          </a:p>
        </p:txBody>
      </p:sp>
    </p:spTree>
    <p:extLst>
      <p:ext uri="{BB962C8B-B14F-4D97-AF65-F5344CB8AC3E}">
        <p14:creationId xmlns:p14="http://schemas.microsoft.com/office/powerpoint/2010/main" val="35049948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algn="ctr"/>
            <a:r>
              <a:rPr lang="en-US" altLang="en-US" b="1" dirty="0">
                <a:latin typeface="+mn-lt"/>
              </a:rPr>
              <a:t>Measuring Primary Health Care</a:t>
            </a:r>
          </a:p>
        </p:txBody>
      </p:sp>
      <p:sp>
        <p:nvSpPr>
          <p:cNvPr id="110595" name="Content Placeholder 2"/>
          <p:cNvSpPr>
            <a:spLocks noGrp="1"/>
          </p:cNvSpPr>
          <p:nvPr>
            <p:ph idx="1"/>
          </p:nvPr>
        </p:nvSpPr>
        <p:spPr>
          <a:xfrm>
            <a:off x="936702" y="1756267"/>
            <a:ext cx="7921548" cy="3905477"/>
          </a:xfrm>
        </p:spPr>
        <p:txBody>
          <a:bodyPr/>
          <a:lstStyle/>
          <a:p>
            <a:pPr>
              <a:spcBef>
                <a:spcPts val="1800"/>
              </a:spcBef>
            </a:pPr>
            <a:r>
              <a:rPr lang="en-US" altLang="en-US" sz="3100" dirty="0"/>
              <a:t>Good measures focus attention on what is important</a:t>
            </a:r>
          </a:p>
          <a:p>
            <a:pPr>
              <a:spcBef>
                <a:spcPts val="1800"/>
              </a:spcBef>
            </a:pPr>
            <a:r>
              <a:rPr lang="en-US" altLang="en-US" sz="3100" dirty="0"/>
              <a:t>Ideally, measures inform:</a:t>
            </a:r>
          </a:p>
          <a:p>
            <a:pPr lvl="1">
              <a:spcBef>
                <a:spcPts val="1200"/>
              </a:spcBef>
            </a:pPr>
            <a:r>
              <a:rPr lang="en-US" altLang="en-US" sz="2900" dirty="0"/>
              <a:t>Understanding</a:t>
            </a:r>
          </a:p>
          <a:p>
            <a:pPr lvl="1">
              <a:spcBef>
                <a:spcPts val="1200"/>
              </a:spcBef>
            </a:pPr>
            <a:r>
              <a:rPr lang="en-US" altLang="en-US" sz="2900" dirty="0"/>
              <a:t>Improvement </a:t>
            </a:r>
          </a:p>
          <a:p>
            <a:pPr lvl="1">
              <a:spcBef>
                <a:spcPts val="1200"/>
              </a:spcBef>
            </a:pPr>
            <a:r>
              <a:rPr lang="en-US" altLang="en-US" sz="2900" dirty="0"/>
              <a:t>Support</a:t>
            </a:r>
          </a:p>
          <a:p>
            <a:pPr lvl="1">
              <a:spcBef>
                <a:spcPts val="1200"/>
              </a:spcBef>
            </a:pPr>
            <a:r>
              <a:rPr lang="en-US" altLang="en-US" sz="2900" dirty="0"/>
              <a:t>(Not punishment)</a:t>
            </a:r>
            <a:endParaRPr lang="en-US" altLang="en-US" dirty="0"/>
          </a:p>
          <a:p>
            <a:pPr>
              <a:spcBef>
                <a:spcPts val="1800"/>
              </a:spcBef>
            </a:pPr>
            <a:endParaRPr lang="en-US" altLang="en-US" sz="3000" dirty="0"/>
          </a:p>
        </p:txBody>
      </p:sp>
      <p:sp>
        <p:nvSpPr>
          <p:cNvPr id="110596"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E0501E1-9F41-4CAD-9EE1-CEEBCE86717E}" type="slidenum">
              <a:rPr lang="en-US" altLang="en-US" sz="1400" smtClean="0"/>
              <a:pPr>
                <a:spcBef>
                  <a:spcPct val="0"/>
                </a:spcBef>
                <a:buFontTx/>
                <a:buNone/>
              </a:pPr>
              <a:t>92</a:t>
            </a:fld>
            <a:endParaRPr lang="en-US" altLang="en-US" sz="1400"/>
          </a:p>
        </p:txBody>
      </p:sp>
      <p:sp>
        <p:nvSpPr>
          <p:cNvPr id="110597" name="TextBox 4"/>
          <p:cNvSpPr txBox="1">
            <a:spLocks noChangeArrowheads="1"/>
          </p:cNvSpPr>
          <p:nvPr/>
        </p:nvSpPr>
        <p:spPr bwMode="auto">
          <a:xfrm>
            <a:off x="814038" y="6019800"/>
            <a:ext cx="75493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0" dirty="0"/>
              <a:t>Stange KC, </a:t>
            </a:r>
            <a:r>
              <a:rPr lang="en-US" altLang="en-US" sz="1800" b="0" dirty="0" err="1"/>
              <a:t>Etz</a:t>
            </a:r>
            <a:r>
              <a:rPr lang="en-US" altLang="en-US" sz="1800" b="0" dirty="0"/>
              <a:t> RS, </a:t>
            </a:r>
            <a:r>
              <a:rPr lang="en-US" altLang="en-US" sz="1800" b="0" dirty="0" err="1"/>
              <a:t>Gullett</a:t>
            </a:r>
            <a:r>
              <a:rPr lang="en-US" altLang="en-US" sz="1800" b="0" dirty="0"/>
              <a:t> H, et al. Metrics for assessing improvements in primary health care. </a:t>
            </a:r>
            <a:r>
              <a:rPr lang="en-US" altLang="en-US" sz="1800" b="0" i="1" dirty="0" err="1"/>
              <a:t>Annu</a:t>
            </a:r>
            <a:r>
              <a:rPr lang="en-US" altLang="en-US" sz="1800" b="0" i="1" dirty="0"/>
              <a:t> Rev Public Health. </a:t>
            </a:r>
            <a:r>
              <a:rPr lang="en-US" altLang="en-US" sz="1800" b="0" dirty="0"/>
              <a:t>2014;35:423-442.</a:t>
            </a:r>
          </a:p>
        </p:txBody>
      </p:sp>
    </p:spTree>
    <p:extLst>
      <p:ext uri="{BB962C8B-B14F-4D97-AF65-F5344CB8AC3E}">
        <p14:creationId xmlns:p14="http://schemas.microsoft.com/office/powerpoint/2010/main" val="427540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05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05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05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4172"/>
            <a:ext cx="7886700" cy="446314"/>
          </a:xfrm>
        </p:spPr>
        <p:txBody>
          <a:bodyPr>
            <a:normAutofit fontScale="90000"/>
          </a:bodyPr>
          <a:lstStyle/>
          <a:p>
            <a:pPr algn="ctr"/>
            <a:r>
              <a:rPr lang="en-US" altLang="en-US" sz="3100" b="1" dirty="0">
                <a:latin typeface="Arial" panose="020B0604020202020204" pitchFamily="34" charset="0"/>
                <a:ea typeface="Calibri" panose="020F0502020204030204" pitchFamily="34" charset="0"/>
                <a:cs typeface="Arial" panose="020B0604020202020204" pitchFamily="34" charset="0"/>
              </a:rPr>
              <a:t>Items &amp; Statistics </a:t>
            </a:r>
            <a:endParaRPr lang="en-US" dirty="0"/>
          </a:p>
        </p:txBody>
      </p:sp>
      <p:sp>
        <p:nvSpPr>
          <p:cNvPr id="5" name="TextBox 4"/>
          <p:cNvSpPr txBox="1"/>
          <p:nvPr/>
        </p:nvSpPr>
        <p:spPr>
          <a:xfrm>
            <a:off x="0" y="6171269"/>
            <a:ext cx="9144000" cy="723275"/>
          </a:xfrm>
          <a:prstGeom prst="rect">
            <a:avLst/>
          </a:prstGeom>
          <a:noFill/>
        </p:spPr>
        <p:txBody>
          <a:bodyPr wrap="square" rtlCol="0">
            <a:spAutoFit/>
          </a:bodyPr>
          <a:lstStyle/>
          <a:p>
            <a:pPr algn="ctr">
              <a:lnSpc>
                <a:spcPct val="90000"/>
              </a:lnSpc>
              <a:spcBef>
                <a:spcPts val="600"/>
              </a:spcBef>
            </a:pPr>
            <a:r>
              <a:rPr lang="en-US" sz="2000" dirty="0"/>
              <a:t>Likert Scale:  4=Definitely   3= Mostly    2=Somewhat    1=Not at all.</a:t>
            </a:r>
          </a:p>
          <a:p>
            <a:pPr algn="ctr">
              <a:lnSpc>
                <a:spcPct val="90000"/>
              </a:lnSpc>
              <a:spcBef>
                <a:spcPts val="600"/>
              </a:spcBef>
            </a:pPr>
            <a:r>
              <a:rPr lang="en-US" sz="2000" dirty="0"/>
              <a:t>N= 1114   Alpha=.94</a:t>
            </a:r>
          </a:p>
        </p:txBody>
      </p:sp>
      <p:graphicFrame>
        <p:nvGraphicFramePr>
          <p:cNvPr id="7" name="Table 6"/>
          <p:cNvGraphicFramePr>
            <a:graphicFrameLocks noGrp="1"/>
          </p:cNvGraphicFramePr>
          <p:nvPr/>
        </p:nvGraphicFramePr>
        <p:xfrm>
          <a:off x="0" y="957941"/>
          <a:ext cx="9144001" cy="4920341"/>
        </p:xfrm>
        <a:graphic>
          <a:graphicData uri="http://schemas.openxmlformats.org/drawingml/2006/table">
            <a:tbl>
              <a:tblPr firstRow="1" firstCol="1" bandRow="1">
                <a:tableStyleId>{5C22544A-7EE6-4342-B048-85BDC9FD1C3A}</a:tableStyleId>
              </a:tblPr>
              <a:tblGrid>
                <a:gridCol w="7935686">
                  <a:extLst>
                    <a:ext uri="{9D8B030D-6E8A-4147-A177-3AD203B41FA5}">
                      <a16:colId xmlns:a16="http://schemas.microsoft.com/office/drawing/2014/main" val="20000"/>
                    </a:ext>
                  </a:extLst>
                </a:gridCol>
                <a:gridCol w="631371">
                  <a:extLst>
                    <a:ext uri="{9D8B030D-6E8A-4147-A177-3AD203B41FA5}">
                      <a16:colId xmlns:a16="http://schemas.microsoft.com/office/drawing/2014/main" val="20001"/>
                    </a:ext>
                  </a:extLst>
                </a:gridCol>
                <a:gridCol w="576944">
                  <a:extLst>
                    <a:ext uri="{9D8B030D-6E8A-4147-A177-3AD203B41FA5}">
                      <a16:colId xmlns:a16="http://schemas.microsoft.com/office/drawing/2014/main" val="20002"/>
                    </a:ext>
                  </a:extLst>
                </a:gridCol>
              </a:tblGrid>
              <a:tr h="752633">
                <a:tc>
                  <a:txBody>
                    <a:bodyPr/>
                    <a:lstStyle/>
                    <a:p>
                      <a:pPr marL="0" marR="0">
                        <a:lnSpc>
                          <a:spcPct val="90000"/>
                        </a:lnSpc>
                        <a:spcBef>
                          <a:spcPts val="0"/>
                        </a:spcBef>
                        <a:spcAft>
                          <a:spcPts val="0"/>
                        </a:spcAft>
                        <a:tabLst>
                          <a:tab pos="139700" algn="l"/>
                          <a:tab pos="457200" algn="l"/>
                        </a:tabLst>
                      </a:pPr>
                      <a:endParaRPr lang="en-US" sz="1600" dirty="0">
                        <a:effectLs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500" b="1" i="0" u="none" strike="noStrike" kern="1200" cap="small" spc="0" normalizeH="0" baseline="0" noProof="0" dirty="0">
                          <a:ln>
                            <a:noFill/>
                          </a:ln>
                          <a:solidFill>
                            <a:prstClr val="white"/>
                          </a:solidFill>
                          <a:effectLst/>
                          <a:uLnTx/>
                          <a:uFillTx/>
                          <a:latin typeface="+mn-lt"/>
                          <a:ea typeface="+mn-ea"/>
                          <a:cs typeface="+mn-cs"/>
                        </a:rPr>
                        <a:t>How Primary Care Works - </a:t>
                      </a:r>
                      <a:r>
                        <a:rPr lang="en-US" sz="2500" dirty="0">
                          <a:effectLst/>
                        </a:rPr>
                        <a:t>Item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85000"/>
                        </a:lnSpc>
                        <a:spcBef>
                          <a:spcPts val="0"/>
                        </a:spcBef>
                        <a:spcAft>
                          <a:spcPts val="0"/>
                        </a:spcAft>
                        <a:tabLst>
                          <a:tab pos="139700" algn="l"/>
                          <a:tab pos="457200" algn="l"/>
                        </a:tabLst>
                      </a:pPr>
                      <a:endParaRPr lang="en-US" sz="1600" dirty="0">
                        <a:effectLst/>
                      </a:endParaRPr>
                    </a:p>
                    <a:p>
                      <a:pPr marL="0" marR="0" algn="ctr">
                        <a:lnSpc>
                          <a:spcPct val="85000"/>
                        </a:lnSpc>
                        <a:spcBef>
                          <a:spcPts val="0"/>
                        </a:spcBef>
                        <a:spcAft>
                          <a:spcPts val="0"/>
                        </a:spcAft>
                        <a:tabLst>
                          <a:tab pos="139700" algn="l"/>
                          <a:tab pos="457200" algn="l"/>
                        </a:tabLst>
                      </a:pPr>
                      <a:r>
                        <a:rPr lang="en-US" sz="1600" dirty="0">
                          <a:effectLst/>
                        </a:rPr>
                        <a:t>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85000"/>
                        </a:lnSpc>
                        <a:spcBef>
                          <a:spcPts val="0"/>
                        </a:spcBef>
                        <a:spcAft>
                          <a:spcPts val="0"/>
                        </a:spcAft>
                        <a:tabLst>
                          <a:tab pos="139700" algn="l"/>
                          <a:tab pos="457200" algn="l"/>
                        </a:tabLst>
                      </a:pPr>
                      <a:endParaRPr lang="en-US" sz="1600" dirty="0">
                        <a:effectLst/>
                      </a:endParaRPr>
                    </a:p>
                    <a:p>
                      <a:pPr marL="0" marR="0" algn="ctr">
                        <a:lnSpc>
                          <a:spcPct val="85000"/>
                        </a:lnSpc>
                        <a:spcBef>
                          <a:spcPts val="0"/>
                        </a:spcBef>
                        <a:spcAft>
                          <a:spcPts val="0"/>
                        </a:spcAft>
                        <a:tabLst>
                          <a:tab pos="139700" algn="l"/>
                          <a:tab pos="457200" algn="l"/>
                        </a:tabLst>
                      </a:pPr>
                      <a:r>
                        <a:rPr lang="en-US" sz="1600" dirty="0">
                          <a:effectLst/>
                        </a:rPr>
                        <a:t>SD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7781">
                <a:tc>
                  <a:txBody>
                    <a:bodyPr/>
                    <a:lstStyle/>
                    <a:p>
                      <a:pPr marL="0" marR="0">
                        <a:spcBef>
                          <a:spcPts val="1200"/>
                        </a:spcBef>
                        <a:spcAft>
                          <a:spcPts val="1200"/>
                        </a:spcAft>
                      </a:pPr>
                      <a:r>
                        <a:rPr lang="en-US" sz="1900" dirty="0">
                          <a:effectLst/>
                        </a:rPr>
                        <a:t>My practice makes it easy for me to get care.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solidFill>
                            <a:srgbClr val="000000"/>
                          </a:solidFill>
                          <a:effectLst/>
                          <a:latin typeface="+mn-lt"/>
                          <a:ea typeface="Calibri" panose="020F0502020204030204" pitchFamily="34" charset="0"/>
                          <a:cs typeface="Times New Roman" panose="02020603050405020304" pitchFamily="18" charset="0"/>
                        </a:rPr>
                        <a:t>3.1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effectLst/>
                          <a:latin typeface="+mn-lt"/>
                        </a:rPr>
                        <a:t> .85</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77781">
                <a:tc>
                  <a:txBody>
                    <a:bodyPr/>
                    <a:lstStyle/>
                    <a:p>
                      <a:pPr marL="0" marR="0">
                        <a:spcBef>
                          <a:spcPts val="1200"/>
                        </a:spcBef>
                        <a:spcAft>
                          <a:spcPts val="1200"/>
                        </a:spcAft>
                      </a:pPr>
                      <a:r>
                        <a:rPr lang="en-US" sz="1900" dirty="0">
                          <a:effectLst/>
                        </a:rPr>
                        <a:t>My practice is able to provide most of my care.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solidFill>
                            <a:srgbClr val="000000"/>
                          </a:solidFill>
                          <a:effectLst/>
                          <a:latin typeface="+mn-lt"/>
                          <a:ea typeface="Calibri" panose="020F0502020204030204" pitchFamily="34" charset="0"/>
                          <a:cs typeface="Times New Roman" panose="02020603050405020304" pitchFamily="18" charset="0"/>
                        </a:rPr>
                        <a:t>3.1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effectLst/>
                          <a:latin typeface="+mn-lt"/>
                        </a:rPr>
                        <a:t> .84</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7781">
                <a:tc>
                  <a:txBody>
                    <a:bodyPr/>
                    <a:lstStyle/>
                    <a:p>
                      <a:pPr marL="0" marR="0">
                        <a:spcBef>
                          <a:spcPts val="1200"/>
                        </a:spcBef>
                        <a:spcAft>
                          <a:spcPts val="1200"/>
                        </a:spcAft>
                      </a:pPr>
                      <a:r>
                        <a:rPr lang="en-US" sz="1900" dirty="0">
                          <a:effectLst/>
                        </a:rPr>
                        <a:t>In caring for me, my doctor considers all of the factors that affect my health.</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solidFill>
                            <a:srgbClr val="000000"/>
                          </a:solidFill>
                          <a:effectLst/>
                          <a:latin typeface="+mn-lt"/>
                          <a:ea typeface="Calibri" panose="020F0502020204030204" pitchFamily="34" charset="0"/>
                          <a:cs typeface="Times New Roman" panose="02020603050405020304" pitchFamily="18" charset="0"/>
                        </a:rPr>
                        <a:t>3.2</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effectLst/>
                          <a:latin typeface="+mn-lt"/>
                        </a:rPr>
                        <a:t> .85</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77781">
                <a:tc>
                  <a:txBody>
                    <a:bodyPr/>
                    <a:lstStyle/>
                    <a:p>
                      <a:pPr marL="0" marR="0">
                        <a:spcBef>
                          <a:spcPts val="1200"/>
                        </a:spcBef>
                        <a:spcAft>
                          <a:spcPts val="1200"/>
                        </a:spcAft>
                      </a:pPr>
                      <a:r>
                        <a:rPr lang="en-US" sz="1900" dirty="0">
                          <a:effectLst/>
                        </a:rPr>
                        <a:t>My practice coordinates the care I get from multiple places.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solidFill>
                            <a:srgbClr val="000000"/>
                          </a:solidFill>
                          <a:effectLst/>
                          <a:latin typeface="+mn-lt"/>
                          <a:ea typeface="Calibri" panose="020F0502020204030204" pitchFamily="34" charset="0"/>
                          <a:cs typeface="Times New Roman" panose="02020603050405020304" pitchFamily="18" charset="0"/>
                        </a:rPr>
                        <a:t>2.8</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effectLst/>
                          <a:latin typeface="+mn-lt"/>
                        </a:rPr>
                        <a:t> 1.0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77781">
                <a:tc>
                  <a:txBody>
                    <a:bodyPr/>
                    <a:lstStyle/>
                    <a:p>
                      <a:pPr marL="0" marR="0">
                        <a:spcBef>
                          <a:spcPts val="1200"/>
                        </a:spcBef>
                        <a:spcAft>
                          <a:spcPts val="1200"/>
                        </a:spcAft>
                      </a:pPr>
                      <a:r>
                        <a:rPr lang="en-US" sz="1900" dirty="0">
                          <a:effectLst/>
                        </a:rPr>
                        <a:t>My doctor or practice know me as a person.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solidFill>
                            <a:srgbClr val="000000"/>
                          </a:solidFill>
                          <a:effectLst/>
                          <a:latin typeface="+mn-lt"/>
                          <a:ea typeface="Calibri" panose="020F0502020204030204" pitchFamily="34" charset="0"/>
                          <a:cs typeface="Times New Roman" panose="02020603050405020304" pitchFamily="18" charset="0"/>
                        </a:rPr>
                        <a:t>2.9</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effectLst/>
                          <a:latin typeface="+mn-lt"/>
                          <a:ea typeface="+mn-ea"/>
                          <a:cs typeface="+mn-cs"/>
                        </a:rPr>
                        <a:t>1.1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77781">
                <a:tc>
                  <a:txBody>
                    <a:bodyPr/>
                    <a:lstStyle/>
                    <a:p>
                      <a:pPr marL="0" marR="0">
                        <a:spcBef>
                          <a:spcPts val="1200"/>
                        </a:spcBef>
                        <a:spcAft>
                          <a:spcPts val="1200"/>
                        </a:spcAft>
                      </a:pPr>
                      <a:r>
                        <a:rPr lang="en-US" sz="1900" dirty="0">
                          <a:effectLst/>
                        </a:rPr>
                        <a:t>My doctor and I have been through a lot together</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solidFill>
                            <a:srgbClr val="000000"/>
                          </a:solidFill>
                          <a:effectLst/>
                          <a:latin typeface="+mn-lt"/>
                          <a:ea typeface="Calibri" panose="020F0502020204030204" pitchFamily="34" charset="0"/>
                          <a:cs typeface="Times New Roman" panose="02020603050405020304" pitchFamily="18" charset="0"/>
                        </a:rPr>
                        <a:t>2.3</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effectLst/>
                          <a:latin typeface="+mn-lt"/>
                        </a:rPr>
                        <a:t> 1.2</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77781">
                <a:tc>
                  <a:txBody>
                    <a:bodyPr/>
                    <a:lstStyle/>
                    <a:p>
                      <a:pPr marL="0" marR="0">
                        <a:spcBef>
                          <a:spcPts val="1200"/>
                        </a:spcBef>
                        <a:spcAft>
                          <a:spcPts val="1200"/>
                        </a:spcAft>
                      </a:pPr>
                      <a:r>
                        <a:rPr lang="en-US" sz="1900" dirty="0">
                          <a:effectLst/>
                        </a:rPr>
                        <a:t>My doctor or practice stand up for me.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solidFill>
                            <a:srgbClr val="000000"/>
                          </a:solidFill>
                          <a:effectLst/>
                          <a:latin typeface="+mn-lt"/>
                          <a:ea typeface="Calibri" panose="020F0502020204030204" pitchFamily="34" charset="0"/>
                          <a:cs typeface="Times New Roman" panose="02020603050405020304" pitchFamily="18" charset="0"/>
                        </a:rPr>
                        <a:t>2.7</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effectLst/>
                          <a:latin typeface="+mn-lt"/>
                        </a:rPr>
                        <a:t> 1.0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77781">
                <a:tc>
                  <a:txBody>
                    <a:bodyPr/>
                    <a:lstStyle/>
                    <a:p>
                      <a:pPr marL="0" marR="0">
                        <a:spcBef>
                          <a:spcPts val="1200"/>
                        </a:spcBef>
                        <a:spcAft>
                          <a:spcPts val="1200"/>
                        </a:spcAft>
                      </a:pPr>
                      <a:r>
                        <a:rPr lang="en-US" sz="1900" dirty="0">
                          <a:effectLst/>
                        </a:rPr>
                        <a:t>The care I get takes into account knowledge of my family.</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solidFill>
                            <a:srgbClr val="000000"/>
                          </a:solidFill>
                          <a:effectLst/>
                          <a:latin typeface="+mn-lt"/>
                          <a:ea typeface="Calibri" panose="020F0502020204030204" pitchFamily="34" charset="0"/>
                          <a:cs typeface="Times New Roman" panose="02020603050405020304" pitchFamily="18" charset="0"/>
                        </a:rPr>
                        <a:t>2.7</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effectLst/>
                          <a:latin typeface="+mn-lt"/>
                        </a:rPr>
                        <a:t> 1.1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89898">
                <a:tc>
                  <a:txBody>
                    <a:bodyPr/>
                    <a:lstStyle/>
                    <a:p>
                      <a:pPr marL="0" marR="0">
                        <a:spcBef>
                          <a:spcPts val="1200"/>
                        </a:spcBef>
                        <a:spcAft>
                          <a:spcPts val="1200"/>
                        </a:spcAft>
                      </a:pPr>
                      <a:r>
                        <a:rPr lang="en-US" sz="1900" dirty="0">
                          <a:effectLst/>
                        </a:rPr>
                        <a:t>The care I get in this practice is informed by knowledge of my community.</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solidFill>
                            <a:srgbClr val="000000"/>
                          </a:solidFill>
                          <a:effectLst/>
                          <a:latin typeface="+mn-lt"/>
                          <a:ea typeface="Calibri" panose="020F0502020204030204" pitchFamily="34" charset="0"/>
                          <a:cs typeface="Times New Roman" panose="02020603050405020304" pitchFamily="18" charset="0"/>
                        </a:rPr>
                        <a:t>2.3</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effectLst/>
                          <a:latin typeface="+mn-lt"/>
                        </a:rPr>
                        <a:t> 1.1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77781">
                <a:tc>
                  <a:txBody>
                    <a:bodyPr/>
                    <a:lstStyle/>
                    <a:p>
                      <a:pPr marL="0" marR="0">
                        <a:spcBef>
                          <a:spcPts val="1200"/>
                        </a:spcBef>
                        <a:spcAft>
                          <a:spcPts val="1200"/>
                        </a:spcAft>
                      </a:pPr>
                      <a:r>
                        <a:rPr lang="en-US" sz="1900" dirty="0">
                          <a:effectLst/>
                        </a:rPr>
                        <a:t>Over time, this practice helps me to meet my goals.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solidFill>
                            <a:srgbClr val="000000"/>
                          </a:solidFill>
                          <a:effectLst/>
                          <a:latin typeface="+mn-lt"/>
                          <a:ea typeface="Calibri" panose="020F0502020204030204" pitchFamily="34" charset="0"/>
                          <a:cs typeface="Times New Roman" panose="02020603050405020304" pitchFamily="18" charset="0"/>
                        </a:rPr>
                        <a:t>3.0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effectLst/>
                          <a:latin typeface="+mn-lt"/>
                        </a:rPr>
                        <a:t> .91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77781">
                <a:tc>
                  <a:txBody>
                    <a:bodyPr/>
                    <a:lstStyle/>
                    <a:p>
                      <a:pPr marL="0" marR="0">
                        <a:spcBef>
                          <a:spcPts val="1200"/>
                        </a:spcBef>
                        <a:spcAft>
                          <a:spcPts val="1200"/>
                        </a:spcAft>
                      </a:pPr>
                      <a:r>
                        <a:rPr lang="en-US" sz="1900" dirty="0">
                          <a:effectLst/>
                        </a:rPr>
                        <a:t>Over time, my practice helps me stay healthy.</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solidFill>
                            <a:srgbClr val="000000"/>
                          </a:solidFill>
                          <a:effectLst/>
                          <a:latin typeface="+mn-lt"/>
                          <a:ea typeface="Calibri" panose="020F0502020204030204" pitchFamily="34" charset="0"/>
                          <a:cs typeface="Times New Roman" panose="02020603050405020304" pitchFamily="18" charset="0"/>
                        </a:rPr>
                        <a:t>2.8</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400"/>
                        </a:spcBef>
                        <a:spcAft>
                          <a:spcPts val="400"/>
                        </a:spcAft>
                      </a:pPr>
                      <a:r>
                        <a:rPr lang="en-US" sz="1800" dirty="0">
                          <a:effectLst/>
                          <a:latin typeface="+mn-lt"/>
                        </a:rPr>
                        <a:t> .96</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bl>
          </a:graphicData>
        </a:graphic>
      </p:graphicFrame>
      <p:sp>
        <p:nvSpPr>
          <p:cNvPr id="3" name="Slide Number Placeholder 2">
            <a:extLst>
              <a:ext uri="{FF2B5EF4-FFF2-40B4-BE49-F238E27FC236}">
                <a16:creationId xmlns:a16="http://schemas.microsoft.com/office/drawing/2014/main" id="{2B101BCA-7A88-C681-59D6-CA999190188F}"/>
              </a:ext>
            </a:extLst>
          </p:cNvPr>
          <p:cNvSpPr>
            <a:spLocks noGrp="1"/>
          </p:cNvSpPr>
          <p:nvPr>
            <p:ph type="sldNum" sz="quarter" idx="12"/>
          </p:nvPr>
        </p:nvSpPr>
        <p:spPr/>
        <p:txBody>
          <a:bodyPr/>
          <a:lstStyle/>
          <a:p>
            <a:fld id="{464EB498-9CCD-457D-A359-273D18E4027B}" type="slidenum">
              <a:rPr lang="en-US" smtClean="0"/>
              <a:t>93</a:t>
            </a:fld>
            <a:endParaRPr lang="en-US"/>
          </a:p>
        </p:txBody>
      </p:sp>
    </p:spTree>
    <p:extLst>
      <p:ext uri="{BB962C8B-B14F-4D97-AF65-F5344CB8AC3E}">
        <p14:creationId xmlns:p14="http://schemas.microsoft.com/office/powerpoint/2010/main" val="30129663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2870"/>
            <a:ext cx="7886700" cy="742015"/>
          </a:xfrm>
        </p:spPr>
        <p:txBody>
          <a:bodyPr>
            <a:normAutofit/>
          </a:bodyPr>
          <a:lstStyle/>
          <a:p>
            <a:pPr algn="ctr"/>
            <a:r>
              <a:rPr lang="en-US" sz="4000" b="1" dirty="0">
                <a:latin typeface="+mn-lt"/>
              </a:rPr>
              <a:t>Distribution of the Total Score</a:t>
            </a:r>
          </a:p>
        </p:txBody>
      </p:sp>
      <p:pic>
        <p:nvPicPr>
          <p:cNvPr id="6" name="Picture 5"/>
          <p:cNvPicPr/>
          <p:nvPr/>
        </p:nvPicPr>
        <p:blipFill rotWithShape="1">
          <a:blip r:embed="rId3">
            <a:extLst>
              <a:ext uri="{28A0092B-C50C-407E-A947-70E740481C1C}">
                <a14:useLocalDpi xmlns:a14="http://schemas.microsoft.com/office/drawing/2010/main" val="0"/>
              </a:ext>
            </a:extLst>
          </a:blip>
          <a:srcRect l="1862" t="10423"/>
          <a:stretch/>
        </p:blipFill>
        <p:spPr bwMode="auto">
          <a:xfrm>
            <a:off x="380010" y="665019"/>
            <a:ext cx="8336478" cy="6080166"/>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26279A64-EDBB-2452-0F58-20B38AB7B0BA}"/>
              </a:ext>
            </a:extLst>
          </p:cNvPr>
          <p:cNvSpPr>
            <a:spLocks noGrp="1"/>
          </p:cNvSpPr>
          <p:nvPr>
            <p:ph type="sldNum" sz="quarter" idx="12"/>
          </p:nvPr>
        </p:nvSpPr>
        <p:spPr/>
        <p:txBody>
          <a:bodyPr/>
          <a:lstStyle/>
          <a:p>
            <a:fld id="{464EB498-9CCD-457D-A359-273D18E4027B}" type="slidenum">
              <a:rPr lang="en-US" smtClean="0"/>
              <a:t>94</a:t>
            </a:fld>
            <a:endParaRPr lang="en-US"/>
          </a:p>
        </p:txBody>
      </p:sp>
    </p:spTree>
    <p:extLst>
      <p:ext uri="{BB962C8B-B14F-4D97-AF65-F5344CB8AC3E}">
        <p14:creationId xmlns:p14="http://schemas.microsoft.com/office/powerpoint/2010/main" val="18071164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7874"/>
          </a:xfrm>
        </p:spPr>
        <p:txBody>
          <a:bodyPr>
            <a:normAutofit/>
          </a:bodyPr>
          <a:lstStyle/>
          <a:p>
            <a:pPr algn="ctr"/>
            <a:r>
              <a:rPr lang="en-US" sz="4000" dirty="0" err="1">
                <a:latin typeface="+mn-lt"/>
              </a:rPr>
              <a:t>Rasch</a:t>
            </a:r>
            <a:r>
              <a:rPr lang="en-US" sz="4000" dirty="0">
                <a:latin typeface="+mn-lt"/>
              </a:rPr>
              <a:t> Model</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rot="-5400000">
            <a:off x="2044700" y="-501650"/>
            <a:ext cx="5054600" cy="8547099"/>
          </a:xfrm>
          <a:prstGeom prst="rect">
            <a:avLst/>
          </a:prstGeom>
        </p:spPr>
      </p:pic>
      <p:sp>
        <p:nvSpPr>
          <p:cNvPr id="3" name="Slide Number Placeholder 2">
            <a:extLst>
              <a:ext uri="{FF2B5EF4-FFF2-40B4-BE49-F238E27FC236}">
                <a16:creationId xmlns:a16="http://schemas.microsoft.com/office/drawing/2014/main" id="{BE3770EF-6897-485F-AF50-EB590FC16FFD}"/>
              </a:ext>
            </a:extLst>
          </p:cNvPr>
          <p:cNvSpPr>
            <a:spLocks noGrp="1"/>
          </p:cNvSpPr>
          <p:nvPr>
            <p:ph type="sldNum" sz="quarter" idx="12"/>
          </p:nvPr>
        </p:nvSpPr>
        <p:spPr/>
        <p:txBody>
          <a:bodyPr/>
          <a:lstStyle/>
          <a:p>
            <a:fld id="{464EB498-9CCD-457D-A359-273D18E4027B}" type="slidenum">
              <a:rPr lang="en-US" smtClean="0"/>
              <a:t>95</a:t>
            </a:fld>
            <a:endParaRPr lang="en-US"/>
          </a:p>
        </p:txBody>
      </p:sp>
    </p:spTree>
    <p:extLst>
      <p:ext uri="{BB962C8B-B14F-4D97-AF65-F5344CB8AC3E}">
        <p14:creationId xmlns:p14="http://schemas.microsoft.com/office/powerpoint/2010/main" val="37386136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normAutofit fontScale="90000"/>
          </a:bodyPr>
          <a:lstStyle/>
          <a:p>
            <a:pPr algn="ctr"/>
            <a:r>
              <a:rPr lang="en-US" b="1" dirty="0">
                <a:latin typeface="+mn-lt"/>
              </a:rPr>
              <a:t>Higher Score if Patients Agreed with these 2 questions</a:t>
            </a:r>
          </a:p>
        </p:txBody>
      </p:sp>
      <p:sp>
        <p:nvSpPr>
          <p:cNvPr id="3" name="Content Placeholder 2"/>
          <p:cNvSpPr>
            <a:spLocks noGrp="1"/>
          </p:cNvSpPr>
          <p:nvPr>
            <p:ph idx="1"/>
          </p:nvPr>
        </p:nvSpPr>
        <p:spPr>
          <a:xfrm>
            <a:off x="628649" y="1545771"/>
            <a:ext cx="8101693" cy="5029200"/>
          </a:xfrm>
        </p:spPr>
        <p:txBody>
          <a:bodyPr>
            <a:normAutofit/>
          </a:bodyPr>
          <a:lstStyle/>
          <a:p>
            <a:r>
              <a:rPr lang="en-US" sz="3000" dirty="0"/>
              <a:t>Do you have a single doctor or practice that you would say handles most of your care?   </a:t>
            </a:r>
            <a:endParaRPr lang="en-US" sz="2400" dirty="0"/>
          </a:p>
          <a:p>
            <a:pPr marL="457200" lvl="1" indent="0">
              <a:buNone/>
            </a:pPr>
            <a:r>
              <a:rPr lang="en-US" dirty="0"/>
              <a:t>                N       Mean     SD     (p&lt;.001)</a:t>
            </a:r>
          </a:p>
          <a:p>
            <a:pPr lvl="1"/>
            <a:r>
              <a:rPr lang="en-US" dirty="0"/>
              <a:t>Yes     907      32.3      7.9</a:t>
            </a:r>
          </a:p>
          <a:p>
            <a:pPr lvl="1"/>
            <a:r>
              <a:rPr lang="en-US" dirty="0"/>
              <a:t>No      191      25.9      9.2</a:t>
            </a:r>
          </a:p>
          <a:p>
            <a:pPr>
              <a:spcBef>
                <a:spcPts val="2400"/>
              </a:spcBef>
            </a:pPr>
            <a:r>
              <a:rPr lang="en-US" sz="3000" dirty="0"/>
              <a:t>If your doctor or practice received the answers   to these questions, would it help them to understand how you feel about your care? </a:t>
            </a:r>
            <a:endParaRPr lang="en-US" sz="2400" dirty="0"/>
          </a:p>
          <a:p>
            <a:pPr marL="457200" lvl="1" indent="0">
              <a:buNone/>
            </a:pPr>
            <a:r>
              <a:rPr lang="en-US" dirty="0">
                <a:solidFill>
                  <a:prstClr val="black"/>
                </a:solidFill>
              </a:rPr>
              <a:t>                N       Mean     SD      </a:t>
            </a:r>
            <a:r>
              <a:rPr lang="en-US" dirty="0"/>
              <a:t>(p&lt;.001)</a:t>
            </a:r>
            <a:endParaRPr lang="en-US" dirty="0">
              <a:solidFill>
                <a:prstClr val="black"/>
              </a:solidFill>
            </a:endParaRPr>
          </a:p>
          <a:p>
            <a:pPr lvl="1"/>
            <a:r>
              <a:rPr lang="en-US" dirty="0">
                <a:solidFill>
                  <a:prstClr val="black"/>
                </a:solidFill>
              </a:rPr>
              <a:t>Yes     670      33.0      7.9</a:t>
            </a:r>
          </a:p>
          <a:p>
            <a:pPr lvl="1"/>
            <a:r>
              <a:rPr lang="en-US" dirty="0">
                <a:solidFill>
                  <a:prstClr val="black"/>
                </a:solidFill>
              </a:rPr>
              <a:t>No      428      28.3      8.5</a:t>
            </a:r>
            <a:endParaRPr lang="en-US" sz="2600" dirty="0"/>
          </a:p>
        </p:txBody>
      </p:sp>
      <p:sp>
        <p:nvSpPr>
          <p:cNvPr id="4" name="Slide Number Placeholder 3">
            <a:extLst>
              <a:ext uri="{FF2B5EF4-FFF2-40B4-BE49-F238E27FC236}">
                <a16:creationId xmlns:a16="http://schemas.microsoft.com/office/drawing/2014/main" id="{994064D6-F442-3B80-0CE5-DD97C03CC57F}"/>
              </a:ext>
            </a:extLst>
          </p:cNvPr>
          <p:cNvSpPr>
            <a:spLocks noGrp="1"/>
          </p:cNvSpPr>
          <p:nvPr>
            <p:ph type="sldNum" sz="quarter" idx="12"/>
          </p:nvPr>
        </p:nvSpPr>
        <p:spPr/>
        <p:txBody>
          <a:bodyPr/>
          <a:lstStyle/>
          <a:p>
            <a:fld id="{464EB498-9CCD-457D-A359-273D18E4027B}" type="slidenum">
              <a:rPr lang="en-US" smtClean="0"/>
              <a:t>96</a:t>
            </a:fld>
            <a:endParaRPr lang="en-US"/>
          </a:p>
        </p:txBody>
      </p:sp>
    </p:spTree>
    <p:extLst>
      <p:ext uri="{BB962C8B-B14F-4D97-AF65-F5344CB8AC3E}">
        <p14:creationId xmlns:p14="http://schemas.microsoft.com/office/powerpoint/2010/main" val="32614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39130"/>
          </a:xfrm>
        </p:spPr>
        <p:txBody>
          <a:bodyPr/>
          <a:lstStyle/>
          <a:p>
            <a:pPr algn="ctr"/>
            <a:r>
              <a:rPr lang="en-US" b="1" dirty="0"/>
              <a:t>Association with Total Score</a:t>
            </a:r>
          </a:p>
        </p:txBody>
      </p:sp>
      <p:sp>
        <p:nvSpPr>
          <p:cNvPr id="3" name="Content Placeholder 2"/>
          <p:cNvSpPr>
            <a:spLocks noGrp="1"/>
          </p:cNvSpPr>
          <p:nvPr>
            <p:ph idx="1"/>
          </p:nvPr>
        </p:nvSpPr>
        <p:spPr>
          <a:xfrm>
            <a:off x="947057" y="1578429"/>
            <a:ext cx="7783285" cy="4996542"/>
          </a:xfrm>
        </p:spPr>
        <p:txBody>
          <a:bodyPr>
            <a:normAutofit/>
          </a:bodyPr>
          <a:lstStyle/>
          <a:p>
            <a:pPr>
              <a:lnSpc>
                <a:spcPct val="110000"/>
              </a:lnSpc>
            </a:pPr>
            <a:r>
              <a:rPr lang="en-US" sz="3100" dirty="0"/>
              <a:t>Was the survey hard to complete?   </a:t>
            </a:r>
          </a:p>
          <a:p>
            <a:pPr marL="457200" lvl="1" indent="0">
              <a:lnSpc>
                <a:spcPct val="110000"/>
              </a:lnSpc>
              <a:buNone/>
            </a:pPr>
            <a:r>
              <a:rPr lang="en-US" dirty="0"/>
              <a:t>                  N       Mean     SD     (p&lt;.02)</a:t>
            </a:r>
          </a:p>
          <a:p>
            <a:pPr lvl="1">
              <a:lnSpc>
                <a:spcPct val="110000"/>
              </a:lnSpc>
            </a:pPr>
            <a:r>
              <a:rPr lang="en-US" dirty="0"/>
              <a:t>Yes        41      28.1      9.5</a:t>
            </a:r>
          </a:p>
          <a:p>
            <a:pPr lvl="1">
              <a:lnSpc>
                <a:spcPct val="110000"/>
              </a:lnSpc>
            </a:pPr>
            <a:r>
              <a:rPr lang="en-US" dirty="0"/>
              <a:t>No    1057      31.3      8.4</a:t>
            </a:r>
          </a:p>
          <a:p>
            <a:pPr lvl="1"/>
            <a:endParaRPr lang="en-US" dirty="0"/>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FEF005DA-605E-F7CB-289F-F1B2A26D26DC}"/>
              </a:ext>
            </a:extLst>
          </p:cNvPr>
          <p:cNvSpPr>
            <a:spLocks noGrp="1"/>
          </p:cNvSpPr>
          <p:nvPr>
            <p:ph type="sldNum" sz="quarter" idx="12"/>
          </p:nvPr>
        </p:nvSpPr>
        <p:spPr/>
        <p:txBody>
          <a:bodyPr/>
          <a:lstStyle/>
          <a:p>
            <a:fld id="{464EB498-9CCD-457D-A359-273D18E4027B}" type="slidenum">
              <a:rPr lang="en-US" smtClean="0"/>
              <a:t>97</a:t>
            </a:fld>
            <a:endParaRPr lang="en-US"/>
          </a:p>
        </p:txBody>
      </p:sp>
    </p:spTree>
    <p:extLst>
      <p:ext uri="{BB962C8B-B14F-4D97-AF65-F5344CB8AC3E}">
        <p14:creationId xmlns:p14="http://schemas.microsoft.com/office/powerpoint/2010/main" val="21154279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13" descr="D:\Ajeet\2014\Ar\March\pu35\PU35-onlinefigure\24\StangeFig03.tif">
            <a:extLst>
              <a:ext uri="{FF2B5EF4-FFF2-40B4-BE49-F238E27FC236}">
                <a16:creationId xmlns:a16="http://schemas.microsoft.com/office/drawing/2014/main" id="{D6C64198-3BE6-B0AE-EF2D-E5CA561FA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229600"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0899AA3-A59D-A578-14A1-3065B85E2556}"/>
              </a:ext>
            </a:extLst>
          </p:cNvPr>
          <p:cNvSpPr>
            <a:spLocks noGrp="1"/>
          </p:cNvSpPr>
          <p:nvPr>
            <p:ph type="sldNum" sz="quarter" idx="12"/>
          </p:nvPr>
        </p:nvSpPr>
        <p:spPr/>
        <p:txBody>
          <a:bodyPr/>
          <a:lstStyle/>
          <a:p>
            <a:fld id="{464EB498-9CCD-457D-A359-273D18E4027B}" type="slidenum">
              <a:rPr lang="en-US" smtClean="0"/>
              <a:t>98</a:t>
            </a:fld>
            <a:endParaRPr lang="en-US"/>
          </a:p>
        </p:txBody>
      </p:sp>
    </p:spTree>
    <p:extLst>
      <p:ext uri="{BB962C8B-B14F-4D97-AF65-F5344CB8AC3E}">
        <p14:creationId xmlns:p14="http://schemas.microsoft.com/office/powerpoint/2010/main" val="57859662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38E00CD-79B7-4A46-8016-7F66F75D7754}" type="slidenum">
              <a:rPr lang="en-US" altLang="en-US" sz="1400" smtClean="0"/>
              <a:pPr>
                <a:spcBef>
                  <a:spcPct val="0"/>
                </a:spcBef>
                <a:buFontTx/>
                <a:buNone/>
              </a:pPr>
              <a:t>99</a:t>
            </a:fld>
            <a:endParaRPr lang="en-US" altLang="en-US" sz="1400"/>
          </a:p>
        </p:txBody>
      </p:sp>
      <p:sp>
        <p:nvSpPr>
          <p:cNvPr id="181251" name="Rectangle 2"/>
          <p:cNvSpPr>
            <a:spLocks noGrp="1" noChangeArrowheads="1"/>
          </p:cNvSpPr>
          <p:nvPr>
            <p:ph type="title"/>
          </p:nvPr>
        </p:nvSpPr>
        <p:spPr>
          <a:xfrm>
            <a:off x="457200" y="274638"/>
            <a:ext cx="8229600" cy="563562"/>
          </a:xfrm>
        </p:spPr>
        <p:txBody>
          <a:bodyPr/>
          <a:lstStyle/>
          <a:p>
            <a:pPr eaLnBrk="1" hangingPunct="1"/>
            <a:r>
              <a:rPr lang="en-US" altLang="en-US" sz="3200"/>
              <a:t>Ways of Knowing, Learning &amp; Developing</a:t>
            </a:r>
          </a:p>
        </p:txBody>
      </p:sp>
      <p:pic>
        <p:nvPicPr>
          <p:cNvPr id="1812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588" y="1066800"/>
            <a:ext cx="524827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3" name="Text Box 4"/>
          <p:cNvSpPr txBox="1">
            <a:spLocks noChangeArrowheads="1"/>
          </p:cNvSpPr>
          <p:nvPr/>
        </p:nvSpPr>
        <p:spPr bwMode="auto">
          <a:xfrm>
            <a:off x="609600" y="6477000"/>
            <a:ext cx="784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0"/>
              <a:t>Stange KC. Ways of knowing, learning, and developing. Ann. Fam. Med. Jan-Feb 2010;8(1):4-10</a:t>
            </a:r>
          </a:p>
        </p:txBody>
      </p:sp>
    </p:spTree>
    <p:extLst>
      <p:ext uri="{BB962C8B-B14F-4D97-AF65-F5344CB8AC3E}">
        <p14:creationId xmlns:p14="http://schemas.microsoft.com/office/powerpoint/2010/main" val="251918492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4707</TotalTime>
  <Words>15875</Words>
  <Application>Microsoft Office PowerPoint</Application>
  <PresentationFormat>On-screen Show (4:3)</PresentationFormat>
  <Paragraphs>1862</Paragraphs>
  <Slides>173</Slides>
  <Notes>90</Notes>
  <HiddenSlides>0</HiddenSlides>
  <MMClips>0</MMClips>
  <ScaleCrop>false</ScaleCrop>
  <HeadingPairs>
    <vt:vector size="8" baseType="variant">
      <vt:variant>
        <vt:lpstr>Fonts Used</vt:lpstr>
      </vt:variant>
      <vt:variant>
        <vt:i4>17</vt:i4>
      </vt:variant>
      <vt:variant>
        <vt:lpstr>Theme</vt:lpstr>
      </vt:variant>
      <vt:variant>
        <vt:i4>3</vt:i4>
      </vt:variant>
      <vt:variant>
        <vt:lpstr>Embedded OLE Servers</vt:lpstr>
      </vt:variant>
      <vt:variant>
        <vt:i4>1</vt:i4>
      </vt:variant>
      <vt:variant>
        <vt:lpstr>Slide Titles</vt:lpstr>
      </vt:variant>
      <vt:variant>
        <vt:i4>173</vt:i4>
      </vt:variant>
    </vt:vector>
  </HeadingPairs>
  <TitlesOfParts>
    <vt:vector size="194" baseType="lpstr">
      <vt:lpstr>MS PGothic</vt:lpstr>
      <vt:lpstr>Arial</vt:lpstr>
      <vt:lpstr>Arial Black</vt:lpstr>
      <vt:lpstr>Avenir</vt:lpstr>
      <vt:lpstr>BlinkMacSystemFont</vt:lpstr>
      <vt:lpstr>Calibri</vt:lpstr>
      <vt:lpstr>Calibri Light</vt:lpstr>
      <vt:lpstr>Candara</vt:lpstr>
      <vt:lpstr>Courier New</vt:lpstr>
      <vt:lpstr>Garamond</vt:lpstr>
      <vt:lpstr>Helvetica</vt:lpstr>
      <vt:lpstr>Palatino Linotype</vt:lpstr>
      <vt:lpstr>Times New Roman</vt:lpstr>
      <vt:lpstr>Trebuchet MS</vt:lpstr>
      <vt:lpstr>Tw Cen MT</vt:lpstr>
      <vt:lpstr>Verdana</vt:lpstr>
      <vt:lpstr>Wingdings</vt:lpstr>
      <vt:lpstr>Office Theme</vt:lpstr>
      <vt:lpstr>1_Office Theme</vt:lpstr>
      <vt:lpstr>Default Design</vt:lpstr>
      <vt:lpstr>VISIO</vt:lpstr>
      <vt:lpstr>How Do Family Medicine &amp; Primary Care Influence Person &amp; Population Health?</vt:lpstr>
      <vt:lpstr>Overview</vt:lpstr>
      <vt:lpstr>Motivation</vt:lpstr>
      <vt:lpstr>Paradox of Primary Care</vt:lpstr>
      <vt:lpstr>Hypotheses</vt:lpstr>
      <vt:lpstr>PowerPoint Presentation</vt:lpstr>
      <vt:lpstr>Principles of Primary Care – 4Cs</vt:lpstr>
      <vt:lpstr>Both                          And</vt:lpstr>
      <vt:lpstr>What emerges from a whole person focus?</vt:lpstr>
      <vt:lpstr>Visits to Family Physicians</vt:lpstr>
      <vt:lpstr>Opportunistic Preventive Service Delivery</vt:lpstr>
      <vt:lpstr>Opportunistic Preventive Service Delivery</vt:lpstr>
      <vt:lpstr>Recent Emotional Distress</vt:lpstr>
      <vt:lpstr>Recent Emotional Distress</vt:lpstr>
      <vt:lpstr>PowerPoint Presentation</vt:lpstr>
      <vt:lpstr>PowerPoint Presentation</vt:lpstr>
      <vt:lpstr>Primary care is adaptable to the people providing and receiving it, and manifests differently in different socio-political environments.   e.g.</vt:lpstr>
      <vt:lpstr>Multiple Problems Per Visit</vt:lpstr>
      <vt:lpstr>Visits by Diabetic Patients in a CHC</vt:lpstr>
      <vt:lpstr>Prioritizing</vt:lpstr>
      <vt:lpstr>Competing Demands Theory</vt:lpstr>
      <vt:lpstr>Competing Demands &amp; Tobacco Counseling</vt:lpstr>
      <vt:lpstr>Theory of Competing Opportunities</vt:lpstr>
      <vt:lpstr>What emerges from relationship?</vt:lpstr>
      <vt:lpstr>Typology of Physicians based on Philosophy &amp; Management Skills</vt:lpstr>
      <vt:lpstr>Continuity of Care</vt:lpstr>
      <vt:lpstr>The Family in Family Practice </vt:lpstr>
      <vt:lpstr>Family Focus - Two Styles</vt:lpstr>
      <vt:lpstr>The “Secondary Patient”</vt:lpstr>
      <vt:lpstr>Relationship</vt:lpstr>
      <vt:lpstr>Healing</vt:lpstr>
      <vt:lpstr>PowerPoint Presentation</vt:lpstr>
      <vt:lpstr>Holarchy of Health Care</vt:lpstr>
      <vt:lpstr>Investing in relationship</vt:lpstr>
      <vt:lpstr>Measuring                         what matters </vt:lpstr>
      <vt:lpstr>Developing a New Primary Care Measure</vt:lpstr>
      <vt:lpstr>Person-Centered Primary Care Measure   - Primary Care Mechanisms Assessed by Patients -</vt:lpstr>
      <vt:lpstr>Factor Analysis of Patient-Report Items </vt:lpstr>
      <vt:lpstr>PowerPoint Presentation</vt:lpstr>
      <vt:lpstr>Simple Rules – Birds Flocking</vt:lpstr>
      <vt:lpstr>Etz R, Miller WL, Stange KC. Simple rules that guide generalist and specialist care. Fam Med. 2021;53(8):697-700. https://journals.stfm.org/familymedicine/2021/september/stange-2020-0588/ </vt:lpstr>
      <vt:lpstr>PowerPoint Presentation</vt:lpstr>
      <vt:lpstr>PowerPoint Presentation</vt:lpstr>
      <vt:lpstr>Extra Slides</vt:lpstr>
      <vt:lpstr>Generalism Model of Health Care</vt:lpstr>
      <vt:lpstr>Generalism Model of Health Care</vt:lpstr>
      <vt:lpstr>Principles of Family Medicine</vt:lpstr>
      <vt:lpstr>Principles of Family Medicine</vt:lpstr>
      <vt:lpstr>The Generalist Way</vt:lpstr>
      <vt:lpstr>Types of Patient Encounters</vt:lpstr>
      <vt:lpstr>Primary Care: How It Works</vt:lpstr>
      <vt:lpstr>Visit types over time</vt:lpstr>
      <vt:lpstr>Current Efforts to Improve Quality of Care</vt:lpstr>
      <vt:lpstr>Community-Oriented Primary Care</vt:lpstr>
      <vt:lpstr>Direct Primary Care</vt:lpstr>
      <vt:lpstr>Franchising Primary Care</vt:lpstr>
      <vt:lpstr>Borrowed AND Generalist Knowledge</vt:lpstr>
      <vt:lpstr> 4 Ways of Knowing </vt:lpstr>
      <vt:lpstr>4 Ways of Knowing  About Health &amp; Health Care</vt:lpstr>
      <vt:lpstr>PowerPoint Presentation</vt:lpstr>
      <vt:lpstr>PowerPoint Presentation</vt:lpstr>
      <vt:lpstr>PowerPoint Presentation</vt:lpstr>
      <vt:lpstr>Methods </vt:lpstr>
      <vt:lpstr>Working at the interface of QI &amp; research</vt:lpstr>
      <vt:lpstr>Participatory approaches</vt:lpstr>
      <vt:lpstr>Modeling complexity </vt:lpstr>
      <vt:lpstr>Complex Systems Modeling</vt:lpstr>
      <vt:lpstr>An Agent-Based Model of Primary Care</vt:lpstr>
      <vt:lpstr>Community-Based System Dynamics</vt:lpstr>
      <vt:lpstr>Numbers &amp; narratives </vt:lpstr>
      <vt:lpstr>Multimethod Research </vt:lpstr>
      <vt:lpstr>A Few Take-Away Points</vt:lpstr>
      <vt:lpstr>Review</vt:lpstr>
      <vt:lpstr>Policy Points</vt:lpstr>
      <vt:lpstr>Implications</vt:lpstr>
      <vt:lpstr>Family medicine is population health,</vt:lpstr>
      <vt:lpstr>PowerPoint Presentation</vt:lpstr>
      <vt:lpstr>Primary Care is [NASEM Definition]: </vt:lpstr>
      <vt:lpstr>Emerging Models of Primary Care</vt:lpstr>
      <vt:lpstr>Primary Health Care Activity Monitor for Europe</vt:lpstr>
      <vt:lpstr>Primary Health Care Activity Monitor for Europe</vt:lpstr>
      <vt:lpstr>Assessing Contextual factors</vt:lpstr>
      <vt:lpstr>Assess Context: Across Multiple Levels</vt:lpstr>
      <vt:lpstr>Assess Context: Across Multiple Time Points </vt:lpstr>
      <vt:lpstr>Assess Context: From Multiple Perspectives  that identify what contextual factors might matter for the question/purpose</vt:lpstr>
      <vt:lpstr>Assessing Contextual factors</vt:lpstr>
      <vt:lpstr>Approaches used in 14 practice transformation projects</vt:lpstr>
      <vt:lpstr>Metrics for Primary Health Care</vt:lpstr>
      <vt:lpstr>Purpose in Primary Health Care</vt:lpstr>
      <vt:lpstr>Aspirational Uses of Metrics</vt:lpstr>
      <vt:lpstr>Performance Metrics</vt:lpstr>
      <vt:lpstr>Measuring Primary Health Care</vt:lpstr>
      <vt:lpstr>Items &amp; Statistics </vt:lpstr>
      <vt:lpstr>Distribution of the Total Score</vt:lpstr>
      <vt:lpstr>Rasch Model</vt:lpstr>
      <vt:lpstr>Higher Score if Patients Agreed with these 2 questions</vt:lpstr>
      <vt:lpstr>Association with Total Score</vt:lpstr>
      <vt:lpstr>PowerPoint Presentation</vt:lpstr>
      <vt:lpstr>Ways of Knowing, Learning &amp; Developing</vt:lpstr>
      <vt:lpstr>Health Care Systems Focused on Primary Care</vt:lpstr>
      <vt:lpstr>International Comparisons</vt:lpstr>
      <vt:lpstr>PowerPoint Presentation</vt:lpstr>
      <vt:lpstr>PowerPoint Presentation</vt:lpstr>
      <vt:lpstr>US Primary Care Physician Supply</vt:lpstr>
      <vt:lpstr>Inter-State Comparisons </vt:lpstr>
      <vt:lpstr>PowerPoint Presentation</vt:lpstr>
      <vt:lpstr>PowerPoint Presentation</vt:lpstr>
      <vt:lpstr>Starfield’s Summary</vt:lpstr>
      <vt:lpstr>Emerging Models of Primary Care</vt:lpstr>
      <vt:lpstr>PCMH Evaluations</vt:lpstr>
      <vt:lpstr>PowerPoint Presentation</vt:lpstr>
      <vt:lpstr>Direct Primary Care</vt:lpstr>
      <vt:lpstr>PowerPoint Presentation</vt:lpstr>
      <vt:lpstr>Resilience</vt:lpstr>
      <vt:lpstr>Connections between system levels</vt:lpstr>
      <vt:lpstr>Adaptive Cycles</vt:lpstr>
      <vt:lpstr>Implied Strategies</vt:lpstr>
      <vt:lpstr>Problem of Fragmentation</vt:lpstr>
      <vt:lpstr>US Health Care</vt:lpstr>
      <vt:lpstr>Fragmentation</vt:lpstr>
      <vt:lpstr>Consequences of Fragmented Approach to Healthcare</vt:lpstr>
      <vt:lpstr>Misunderstanding what is important about (primary) health care</vt:lpstr>
      <vt:lpstr>Robert May, President of the Royal Society</vt:lpstr>
      <vt:lpstr>Principles of Primary Care</vt:lpstr>
      <vt:lpstr>A Science of Connectedness www.AnnFamMed.org </vt:lpstr>
      <vt:lpstr>Accessing Series Online</vt:lpstr>
      <vt:lpstr>Health Care Spending</vt:lpstr>
      <vt:lpstr>PowerPoint Presentation</vt:lpstr>
      <vt:lpstr>PowerPoint Presentation</vt:lpstr>
      <vt:lpstr>PowerPoint Presentation</vt:lpstr>
      <vt:lpstr>Key Provisions of the Affordable Care Act</vt:lpstr>
      <vt:lpstr>Accountable Care Organizations</vt:lpstr>
      <vt:lpstr>The Patient-Centered Medical Home</vt:lpstr>
      <vt:lpstr>Joint Principles of the PCMH</vt:lpstr>
      <vt:lpstr>The PCMH is</vt:lpstr>
      <vt:lpstr>What’s happening between the lines</vt:lpstr>
      <vt:lpstr>The Paradox  of Primary Care</vt:lpstr>
      <vt:lpstr>Primary Care</vt:lpstr>
      <vt:lpstr>Primary care is a problem</vt:lpstr>
      <vt:lpstr>Specialty vs Primary Care</vt:lpstr>
      <vt:lpstr>Measures of process of care tend to favor specialists for:</vt:lpstr>
      <vt:lpstr>‘Expert Generalists’ vs. Specialists</vt:lpstr>
      <vt:lpstr>Shared Care</vt:lpstr>
      <vt:lpstr>Shared Care</vt:lpstr>
      <vt:lpstr>Current Efforts to Improve Quality of Care</vt:lpstr>
      <vt:lpstr>Primary care is a solution</vt:lpstr>
      <vt:lpstr>Medical Outcomes Study </vt:lpstr>
      <vt:lpstr>Medical Outcomes Study </vt:lpstr>
      <vt:lpstr>International Comparisons</vt:lpstr>
      <vt:lpstr>PowerPoint Presentation</vt:lpstr>
      <vt:lpstr>PowerPoint Presentation</vt:lpstr>
      <vt:lpstr>US Primary Care Physician Supply</vt:lpstr>
      <vt:lpstr>Inter-State Comparisons </vt:lpstr>
      <vt:lpstr>PowerPoint Presentation</vt:lpstr>
      <vt:lpstr>PowerPoint Presentation</vt:lpstr>
      <vt:lpstr>Starfield’s Summary</vt:lpstr>
      <vt:lpstr>Paradox of Primary Care</vt:lpstr>
      <vt:lpstr>The Problem with Not Understanding what is Important about Primary Care</vt:lpstr>
      <vt:lpstr>PowerPoint Presentation</vt:lpstr>
      <vt:lpstr>Practice Change Models</vt:lpstr>
      <vt:lpstr>PowerPoint Presentation</vt:lpstr>
      <vt:lpstr>Developmental pathway of change and transformation</vt:lpstr>
      <vt:lpstr>Integrating Behavioral &amp; Primary Care</vt:lpstr>
      <vt:lpstr>Integrating Behavioral &amp; Primary Care</vt:lpstr>
      <vt:lpstr>PowerPoint Presentation</vt:lpstr>
      <vt:lpstr>PowerPoint Presentation</vt:lpstr>
      <vt:lpstr>PowerPoint Presentation</vt:lpstr>
      <vt:lpstr>PowerPoint Presentation</vt:lpstr>
      <vt:lpstr>PowerPoint Presentation</vt:lpstr>
      <vt:lpstr>Re-emerging Political Space for Linking Person and Community Through Primary Health Care</vt:lpstr>
      <vt:lpstr>What is Health?</vt:lpstr>
      <vt:lpstr>Global Typology of Primary Care Organisational Developments</vt:lpstr>
      <vt:lpstr>What do we mean by population health?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Stange</dc:creator>
  <cp:lastModifiedBy>Kurt Stange</cp:lastModifiedBy>
  <cp:revision>87</cp:revision>
  <cp:lastPrinted>2024-05-19T15:32:38Z</cp:lastPrinted>
  <dcterms:created xsi:type="dcterms:W3CDTF">2023-04-24T22:59:39Z</dcterms:created>
  <dcterms:modified xsi:type="dcterms:W3CDTF">2024-05-19T15:33:31Z</dcterms:modified>
</cp:coreProperties>
</file>