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8" autoAdjust="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8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6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1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3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7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6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2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2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9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384F0-9C15-4148-8079-0F88DC76C879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7A10-AE45-46DB-8B38-F9DF1D04A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1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MPj042764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FF0000"/>
                </a:solidFill>
                <a:latin typeface="Baskerville Old Face" pitchFamily="18" charset="0"/>
              </a:rPr>
              <a:t>Hand Washing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229600" cy="5105400"/>
          </a:xfrm>
        </p:spPr>
        <p:txBody>
          <a:bodyPr/>
          <a:lstStyle/>
          <a:p>
            <a:pPr marL="609600" indent="-609600" eaLnBrk="1" hangingPunct="1"/>
            <a:r>
              <a:rPr lang="en-US" altLang="en-US" sz="3600" dirty="0" smtClean="0">
                <a:latin typeface="Baskerville Old Face" pitchFamily="18" charset="0"/>
              </a:rPr>
              <a:t>The #1 standard precaution at UCLA Health System</a:t>
            </a:r>
          </a:p>
          <a:p>
            <a:pPr marL="609600" indent="-609600" eaLnBrk="1" hangingPunct="1"/>
            <a:r>
              <a:rPr lang="en-US" altLang="en-US" sz="3600" dirty="0" smtClean="0">
                <a:latin typeface="Baskerville Old Face" pitchFamily="18" charset="0"/>
              </a:rPr>
              <a:t>Helps prevent spread of infectious diseases</a:t>
            </a:r>
          </a:p>
          <a:p>
            <a:pPr marL="609600" indent="-609600" eaLnBrk="1" hangingPunct="1"/>
            <a:r>
              <a:rPr lang="en-US" altLang="en-US" sz="3600" dirty="0" smtClean="0">
                <a:latin typeface="Baskerville Old Face" pitchFamily="18" charset="0"/>
              </a:rPr>
              <a:t>Done both before and after patient contact for 15 seconds with warm water and soap</a:t>
            </a:r>
          </a:p>
          <a:p>
            <a:pPr marL="609600" indent="-609600" eaLnBrk="1" hangingPunct="1"/>
            <a:endParaRPr lang="en-US" altLang="en-US" sz="3600" dirty="0" smtClean="0">
              <a:latin typeface="Baskerville Old Face" pitchFamily="18" charset="0"/>
            </a:endParaRPr>
          </a:p>
          <a:p>
            <a:pPr marL="609600" indent="-609600" eaLnBrk="1" hangingPunct="1"/>
            <a:endParaRPr lang="en-US" altLang="en-US" sz="3600" dirty="0" smtClean="0">
              <a:latin typeface="Baskerville Old Face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altLang="en-US" sz="1200" dirty="0" smtClean="0">
              <a:latin typeface="Baskerville Old Face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altLang="en-US" dirty="0" smtClean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87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smtClean="0">
                <a:solidFill>
                  <a:schemeClr val="accent1">
                    <a:tint val="88000"/>
                    <a:satMod val="150000"/>
                  </a:schemeClr>
                </a:solidFill>
                <a:latin typeface="Baskerville Old Face" pitchFamily="18" charset="0"/>
              </a:rPr>
              <a:t>Alcohol Based Hand Rubs</a:t>
            </a:r>
          </a:p>
        </p:txBody>
      </p:sp>
      <p:sp>
        <p:nvSpPr>
          <p:cNvPr id="26627" name="Rectangle 10"/>
          <p:cNvSpPr>
            <a:spLocks noGrp="1" noChangeArrowheads="1"/>
          </p:cNvSpPr>
          <p:nvPr>
            <p:ph idx="1"/>
          </p:nvPr>
        </p:nvSpPr>
        <p:spPr>
          <a:xfrm>
            <a:off x="3733800" y="1600200"/>
            <a:ext cx="4876800" cy="4449763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Baskerville Old Face" pitchFamily="18" charset="0"/>
              </a:rPr>
              <a:t>Excellent to use if hands are not visibly soiled</a:t>
            </a:r>
          </a:p>
          <a:p>
            <a:pPr eaLnBrk="1" hangingPunct="1"/>
            <a:r>
              <a:rPr lang="en-US" altLang="en-US" smtClean="0">
                <a:latin typeface="Baskerville Old Face" pitchFamily="18" charset="0"/>
              </a:rPr>
              <a:t>Before &amp; after contact with patients</a:t>
            </a:r>
          </a:p>
          <a:p>
            <a:pPr eaLnBrk="1" hangingPunct="1"/>
            <a:r>
              <a:rPr lang="en-US" altLang="en-US" smtClean="0">
                <a:latin typeface="Baskerville Old Face" pitchFamily="18" charset="0"/>
              </a:rPr>
              <a:t>After touching furniture or equipment near a patient</a:t>
            </a:r>
          </a:p>
          <a:p>
            <a:pPr eaLnBrk="1" hangingPunct="1"/>
            <a:r>
              <a:rPr lang="en-US" altLang="en-US" smtClean="0">
                <a:latin typeface="Baskerville Old Face" pitchFamily="18" charset="0"/>
              </a:rPr>
              <a:t>After removing gloves</a:t>
            </a:r>
          </a:p>
        </p:txBody>
      </p:sp>
      <p:pic>
        <p:nvPicPr>
          <p:cNvPr id="26628" name="Picture 11" descr="j04229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2976563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30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6019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FF0000"/>
                </a:solidFill>
                <a:latin typeface="Baskerville Old Face" pitchFamily="18" charset="0"/>
              </a:rPr>
              <a:t>Isolation Rooms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4876800" cy="5410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>
                <a:latin typeface="Baskerville Old Face" pitchFamily="18" charset="0"/>
              </a:rPr>
              <a:t>Do not enter any isolation rooms, unless you are fitted and trained for Personal Protective Equipment (PPE).</a:t>
            </a:r>
          </a:p>
          <a:p>
            <a:pPr eaLnBrk="1" hangingPunct="1"/>
            <a:r>
              <a:rPr lang="en-US" altLang="en-US" dirty="0" smtClean="0">
                <a:latin typeface="Baskerville Old Face" pitchFamily="18" charset="0"/>
              </a:rPr>
              <a:t>Read the sign on the door.</a:t>
            </a:r>
          </a:p>
          <a:p>
            <a:pPr eaLnBrk="1" hangingPunct="1"/>
            <a:r>
              <a:rPr lang="en-US" altLang="en-US" dirty="0" smtClean="0">
                <a:latin typeface="Baskerville Old Face" pitchFamily="18" charset="0"/>
              </a:rPr>
              <a:t>A green sign indicates AIRBORNE isolation</a:t>
            </a:r>
          </a:p>
          <a:p>
            <a:pPr eaLnBrk="1" hangingPunct="1"/>
            <a:r>
              <a:rPr lang="en-US" altLang="en-US" dirty="0" smtClean="0">
                <a:latin typeface="Baskerville Old Face" pitchFamily="18" charset="0"/>
              </a:rPr>
              <a:t>A red sign: CONTACT isolation (i.e. “MRSA”)</a:t>
            </a:r>
          </a:p>
          <a:p>
            <a:pPr eaLnBrk="1" hangingPunct="1"/>
            <a:r>
              <a:rPr lang="en-US" altLang="en-US" dirty="0" smtClean="0">
                <a:latin typeface="Baskerville Old Face" pitchFamily="18" charset="0"/>
              </a:rPr>
              <a:t>A pink sign indicates SPORE isolation (CONTACT)</a:t>
            </a:r>
          </a:p>
        </p:txBody>
      </p:sp>
      <p:pic>
        <p:nvPicPr>
          <p:cNvPr id="27652" name="Picture 6" descr="AA0513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4" b="3999"/>
          <a:stretch>
            <a:fillRect/>
          </a:stretch>
        </p:blipFill>
        <p:spPr bwMode="auto">
          <a:xfrm>
            <a:off x="5257800" y="990600"/>
            <a:ext cx="3683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30309"/>
      </p:ext>
    </p:extLst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7107F6D996D42895563F9F0EDDF59" ma:contentTypeVersion="10" ma:contentTypeDescription="Create a new document." ma:contentTypeScope="" ma:versionID="47800692c6f7981a9484fbc6a807f8ad">
  <xsd:schema xmlns:xsd="http://www.w3.org/2001/XMLSchema" xmlns:xs="http://www.w3.org/2001/XMLSchema" xmlns:p="http://schemas.microsoft.com/office/2006/metadata/properties" xmlns:ns1="http://schemas.microsoft.com/sharepoint/v3" xmlns:ns2="5692a368-8fab-4cf3-bdcd-56613a608d37" targetNamespace="http://schemas.microsoft.com/office/2006/metadata/properties" ma:root="true" ma:fieldsID="0384412bae644883cff68bd296e6b7d7" ns1:_="" ns2:_="">
    <xsd:import namespace="http://schemas.microsoft.com/sharepoint/v3"/>
    <xsd:import namespace="5692a368-8fab-4cf3-bdcd-56613a608d3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internalName="PublishingStartDate">
      <xsd:simpleType>
        <xsd:restriction base="dms:Unknown"/>
      </xsd:simpleType>
    </xsd:element>
    <xsd:element name="PublishingExpirationDate" ma:index="12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2a368-8fab-4cf3-bdcd-56613a608d3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10002</Type>
    <SequenceNumber>12001</SequenceNumber>
    <Assembly>MEDSEEK.eHealth.ecoSystemSP.SharePoint, Version=1.0.0.0, Culture=neutral, PublicKeyToken=bc863e8d1af44b20</Assembly>
    <Class>MEDSEEK.eHealth.ecoSystemSP.SharePoint.EventReceiver.BehaviorMonitoredItemEventReceiver.BehaviorMonitoredItemEventReceiver</Class>
    <Data/>
    <Filter/>
  </Receiver>
  <Receiver>
    <Name/>
    <Synchronization>Asynchronous</Synchronization>
    <Type>10003</Type>
    <SequenceNumber>12001</SequenceNumber>
    <Assembly>MEDSEEK.eHealth.ecoSystemSP.SharePoint, Version=1.0.0.0, Culture=neutral, PublicKeyToken=bc863e8d1af44b20</Assembly>
    <Class>MEDSEEK.eHealth.ecoSystemSP.SharePoint.EventReceiver.BehaviorMonitoredItemEventReceiver.BehaviorMonitoredItemEventReceiver</Class>
    <Data/>
    <Filter/>
  </Receiver>
  <Receiver>
    <Name/>
    <Synchronization>Asynchronous</Synchronization>
    <Type>10001</Type>
    <SequenceNumber>12001</SequenceNumber>
    <Assembly>MEDSEEK.eHealth.ecoSystemSP.SharePoint, Version=1.0.0.0, Culture=neutral, PublicKeyToken=bc863e8d1af44b20</Assembly>
    <Class>MEDSEEK.eHealth.ecoSystemSP.SharePoint.EventReceiver.BehaviorMonitoredItemEventReceiver.BehaviorMonitoredItemEventReceiver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5692a368-8fab-4cf3-bdcd-56613a608d37">0b5f0536-1e44-43c4-8f4d-79f50486a971</_dlc_DocId>
    <_dlc_DocIdUrl xmlns="5692a368-8fab-4cf3-bdcd-56613a608d37">
      <Url>https://www.uclahealth.org/Santa-Monica/_layouts/DocIdRedir.aspx?ID=0b5f0536-1e44-43c4-8f4d-79f50486a971</Url>
      <Description>0b5f0536-1e44-43c4-8f4d-79f50486a971</Description>
    </_dlc_DocIdUrl>
  </documentManagement>
</p:properties>
</file>

<file path=customXml/itemProps1.xml><?xml version="1.0" encoding="utf-8"?>
<ds:datastoreItem xmlns:ds="http://schemas.openxmlformats.org/officeDocument/2006/customXml" ds:itemID="{9A496C99-D24B-40B1-B9C1-865D60C739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692a368-8fab-4cf3-bdcd-56613a608d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8CF5FB-1D7B-4751-8602-789DEDEE666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C280403-127F-47F5-84F5-87A0E7D8A2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267EEEB-3234-493D-8239-CCCA0038648A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5692a368-8fab-4cf3-bdcd-56613a608d37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Baskerville Old Face</vt:lpstr>
      <vt:lpstr>Calibri</vt:lpstr>
      <vt:lpstr>Office Theme</vt:lpstr>
      <vt:lpstr>Hand Washing</vt:lpstr>
      <vt:lpstr>Alcohol Based Hand Rubs</vt:lpstr>
      <vt:lpstr>Isolation Rooms</vt:lpstr>
    </vt:vector>
  </TitlesOfParts>
  <Company>UCLA HealthSystem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Washing, infection prevention orientation. Patient Family Advisory Council - UCLA Medical Center, Santa Monica</dc:title>
  <dc:creator>Eastwood, Elaine</dc:creator>
  <cp:lastModifiedBy>Pat Kennedy</cp:lastModifiedBy>
  <cp:revision>1</cp:revision>
  <dcterms:created xsi:type="dcterms:W3CDTF">2016-05-25T20:24:20Z</dcterms:created>
  <dcterms:modified xsi:type="dcterms:W3CDTF">2022-07-06T18:10:30Z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0x0101007EB7107F6D996D42895563F9F0EDDF59</vt:lpwstr>
  </property>
  <property fmtid="{D5CDD505-2E9C-101B-9397-08002B2CF9AE}" pid="3" name="_dlc_DocIdItemGuid">
    <vt:lpwstr>aff82496-78e0-4e92-ad2b-0edf1b89859c</vt:lpwstr>
  </property>
</Properties>
</file>